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6858000" cy="9144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631E4F-1D71-4252-9C4A-D75B4D44E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4B48D-B288-4AD4-9F6A-4E314F17DF7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47D7A-B030-4866-B5D1-352F249A32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7C6FB-9D2D-4AC9-9960-F989B24C9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7B08E-83D4-4FF1-BD71-C193C5C9B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E7B3B-3696-44B1-B51D-BDE8CF3FF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1BFF6-7D3E-4BF3-894A-2DAD68819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747B1-FF06-44F2-9710-4871B8711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D26F0-02C5-4D51-AC69-0C8E10010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BA98F-435D-48C3-9604-89E5DA895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ADB07-EF7C-4B91-876A-53697F24A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18F59-E657-4495-A9D7-B7FDB5A7A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47E25-3D35-4374-BD34-6D2C2EBC8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809578A-85EC-4CCC-A63D-A484480DD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57200" y="685800"/>
          <a:ext cx="3276600" cy="192786"/>
        </p:xfrm>
        <a:graphic>
          <a:graphicData uri="http://schemas.openxmlformats.org/drawingml/2006/table">
            <a:tbl>
              <a:tblPr/>
              <a:tblGrid>
                <a:gridCol w="777498"/>
                <a:gridCol w="2499102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Arial Narrow"/>
                          <a:ea typeface="Calibri"/>
                          <a:cs typeface="Times New Roman"/>
                        </a:rPr>
                        <a:t>Date: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7200" y="1066800"/>
          <a:ext cx="3276600" cy="192786"/>
        </p:xfrm>
        <a:graphic>
          <a:graphicData uri="http://schemas.openxmlformats.org/drawingml/2006/table">
            <a:tbl>
              <a:tblPr/>
              <a:tblGrid>
                <a:gridCol w="1342016"/>
                <a:gridCol w="1934584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Arial Narrow"/>
                          <a:ea typeface="Calibri"/>
                          <a:cs typeface="Times New Roman"/>
                        </a:rPr>
                        <a:t>Employee Name: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143000" y="2819400"/>
          <a:ext cx="4411980" cy="192786"/>
        </p:xfrm>
        <a:graphic>
          <a:graphicData uri="http://schemas.openxmlformats.org/drawingml/2006/table">
            <a:tbl>
              <a:tblPr/>
              <a:tblGrid>
                <a:gridCol w="551180"/>
                <a:gridCol w="551815"/>
                <a:gridCol w="551180"/>
                <a:gridCol w="551815"/>
                <a:gridCol w="551180"/>
                <a:gridCol w="551815"/>
                <a:gridCol w="551180"/>
                <a:gridCol w="55181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219200" y="7620000"/>
          <a:ext cx="5029200" cy="525780"/>
        </p:xfrm>
        <a:graphic>
          <a:graphicData uri="http://schemas.openxmlformats.org/drawingml/2006/table">
            <a:tbl>
              <a:tblPr/>
              <a:tblGrid>
                <a:gridCol w="453180"/>
                <a:gridCol w="1436915"/>
                <a:gridCol w="3139105"/>
              </a:tblGrid>
              <a:tr h="1694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 Narrow"/>
                          <a:ea typeface="Calibri"/>
                          <a:cs typeface="Times New Roman"/>
                        </a:rPr>
                        <a:t>Date: 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 Narrow"/>
                          <a:ea typeface="Calibri"/>
                          <a:cs typeface="Times New Roman"/>
                        </a:rPr>
                        <a:t>Employee: 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 Narrow"/>
                          <a:ea typeface="Calibri"/>
                          <a:cs typeface="Times New Roman"/>
                        </a:rPr>
                        <a:t>Date: 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 Narrow"/>
                          <a:ea typeface="Calibri"/>
                          <a:cs typeface="Times New Roman"/>
                        </a:rPr>
                        <a:t>Evaluated by: 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 Narrow"/>
                          <a:ea typeface="Calibri"/>
                          <a:cs typeface="Times New Roman"/>
                        </a:rPr>
                        <a:t>Date: 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 Narrow"/>
                          <a:ea typeface="Calibri"/>
                          <a:cs typeface="Times New Roman"/>
                        </a:rPr>
                        <a:t>Witnessed by: 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16" name="Rectangle 168"/>
          <p:cNvSpPr>
            <a:spLocks noChangeArrowheads="1"/>
          </p:cNvSpPr>
          <p:nvPr/>
        </p:nvSpPr>
        <p:spPr bwMode="auto">
          <a:xfrm>
            <a:off x="990600" y="228600"/>
            <a:ext cx="48269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Performance Evaluation Review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143000" y="1447800"/>
            <a:ext cx="5119687" cy="1429569"/>
            <a:chOff x="1143000" y="1219200"/>
            <a:chExt cx="5119687" cy="1429569"/>
          </a:xfrm>
        </p:grpSpPr>
        <p:grpSp>
          <p:nvGrpSpPr>
            <p:cNvPr id="2199" name="Group 151"/>
            <p:cNvGrpSpPr>
              <a:grpSpLocks/>
            </p:cNvGrpSpPr>
            <p:nvPr/>
          </p:nvGrpSpPr>
          <p:grpSpPr bwMode="auto">
            <a:xfrm>
              <a:off x="1143000" y="1219200"/>
              <a:ext cx="5119687" cy="1368425"/>
              <a:chOff x="2637" y="2909"/>
              <a:chExt cx="8062" cy="2154"/>
            </a:xfrm>
          </p:grpSpPr>
          <p:sp>
            <p:nvSpPr>
              <p:cNvPr id="2215" name="AutoShape 167"/>
              <p:cNvSpPr>
                <a:spLocks noChangeShapeType="1"/>
              </p:cNvSpPr>
              <p:nvPr/>
            </p:nvSpPr>
            <p:spPr bwMode="auto">
              <a:xfrm flipV="1">
                <a:off x="2637" y="3710"/>
                <a:ext cx="1119" cy="135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4" name="AutoShape 166"/>
              <p:cNvSpPr>
                <a:spLocks noChangeShapeType="1"/>
              </p:cNvSpPr>
              <p:nvPr/>
            </p:nvSpPr>
            <p:spPr bwMode="auto">
              <a:xfrm flipV="1">
                <a:off x="4356" y="3710"/>
                <a:ext cx="1119" cy="135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3" name="AutoShape 165"/>
              <p:cNvSpPr>
                <a:spLocks noChangeShapeType="1"/>
              </p:cNvSpPr>
              <p:nvPr/>
            </p:nvSpPr>
            <p:spPr bwMode="auto">
              <a:xfrm flipV="1">
                <a:off x="5238" y="3710"/>
                <a:ext cx="1119" cy="135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2" name="AutoShape 164"/>
              <p:cNvSpPr>
                <a:spLocks noChangeShapeType="1"/>
              </p:cNvSpPr>
              <p:nvPr/>
            </p:nvSpPr>
            <p:spPr bwMode="auto">
              <a:xfrm flipV="1">
                <a:off x="6100" y="3710"/>
                <a:ext cx="1119" cy="135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1" name="AutoShape 163"/>
              <p:cNvSpPr>
                <a:spLocks noChangeShapeType="1"/>
              </p:cNvSpPr>
              <p:nvPr/>
            </p:nvSpPr>
            <p:spPr bwMode="auto">
              <a:xfrm flipV="1">
                <a:off x="6979" y="3710"/>
                <a:ext cx="1119" cy="135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0" name="AutoShape 162"/>
              <p:cNvSpPr>
                <a:spLocks noChangeShapeType="1"/>
              </p:cNvSpPr>
              <p:nvPr/>
            </p:nvSpPr>
            <p:spPr bwMode="auto">
              <a:xfrm flipV="1">
                <a:off x="7856" y="3710"/>
                <a:ext cx="1119" cy="135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9" name="AutoShape 161"/>
              <p:cNvSpPr>
                <a:spLocks noChangeShapeType="1"/>
              </p:cNvSpPr>
              <p:nvPr/>
            </p:nvSpPr>
            <p:spPr bwMode="auto">
              <a:xfrm flipV="1">
                <a:off x="8707" y="3710"/>
                <a:ext cx="1119" cy="135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8" name="AutoShape 160"/>
              <p:cNvSpPr>
                <a:spLocks noChangeShapeType="1"/>
              </p:cNvSpPr>
              <p:nvPr/>
            </p:nvSpPr>
            <p:spPr bwMode="auto">
              <a:xfrm flipV="1">
                <a:off x="9580" y="3710"/>
                <a:ext cx="1119" cy="135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7" name="AutoShape 159"/>
              <p:cNvSpPr>
                <a:spLocks noChangeShapeType="1"/>
              </p:cNvSpPr>
              <p:nvPr/>
            </p:nvSpPr>
            <p:spPr bwMode="auto">
              <a:xfrm flipV="1">
                <a:off x="3490" y="3710"/>
                <a:ext cx="1119" cy="135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6" name="Text Box 158"/>
              <p:cNvSpPr txBox="1">
                <a:spLocks noChangeArrowheads="1"/>
              </p:cNvSpPr>
              <p:nvPr/>
            </p:nvSpPr>
            <p:spPr bwMode="auto">
              <a:xfrm>
                <a:off x="3756" y="3298"/>
                <a:ext cx="4336" cy="412"/>
              </a:xfrm>
              <a:prstGeom prst="rect">
                <a:avLst/>
              </a:prstGeom>
              <a:solidFill>
                <a:srgbClr val="C2D69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ea typeface="Calibri" pitchFamily="34" charset="0"/>
                    <a:cs typeface="Times New Roman" pitchFamily="18" charset="0"/>
                  </a:rPr>
                  <a:t>+ </a:t>
                </a:r>
                <a:r>
                  <a:rPr lang="en-US" sz="1000" dirty="0" smtClean="0">
                    <a:latin typeface="Arial Narrow" pitchFamily="34" charset="0"/>
                    <a:ea typeface="Calibri" pitchFamily="34" charset="0"/>
                    <a:cs typeface="Times New Roman" pitchFamily="18" charset="0"/>
                  </a:rPr>
                  <a:t>          </a:t>
                </a: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ea typeface="Calibri" pitchFamily="34" charset="0"/>
                    <a:cs typeface="Times New Roman" pitchFamily="18" charset="0"/>
                  </a:rPr>
                  <a:t>+/-</a:t>
                </a:r>
                <a:r>
                  <a:rPr kumimoji="0" lang="en-US" sz="1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ea typeface="Calibri" pitchFamily="34" charset="0"/>
                    <a:cs typeface="Times New Roman" pitchFamily="18" charset="0"/>
                  </a:rPr>
                  <a:t>         </a:t>
                </a: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ea typeface="Calibri" pitchFamily="34" charset="0"/>
                    <a:cs typeface="Times New Roman" pitchFamily="18" charset="0"/>
                  </a:rPr>
                  <a:t>-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05" name="Text Box 157"/>
              <p:cNvSpPr txBox="1">
                <a:spLocks noChangeArrowheads="1"/>
              </p:cNvSpPr>
              <p:nvPr/>
            </p:nvSpPr>
            <p:spPr bwMode="auto">
              <a:xfrm>
                <a:off x="8098" y="3298"/>
                <a:ext cx="2601" cy="412"/>
              </a:xfrm>
              <a:prstGeom prst="rect">
                <a:avLst/>
              </a:prstGeom>
              <a:solidFill>
                <a:srgbClr val="8DB3E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ea typeface="Calibri" pitchFamily="34" charset="0"/>
                    <a:cs typeface="Times New Roman" pitchFamily="18" charset="0"/>
                  </a:rPr>
                  <a:t>Yes or No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04" name="Text Box 156"/>
              <p:cNvSpPr txBox="1">
                <a:spLocks noChangeArrowheads="1"/>
              </p:cNvSpPr>
              <p:nvPr/>
            </p:nvSpPr>
            <p:spPr bwMode="auto">
              <a:xfrm>
                <a:off x="3756" y="2909"/>
                <a:ext cx="4336" cy="38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ea typeface="Calibri" pitchFamily="34" charset="0"/>
                    <a:cs typeface="Times New Roman" pitchFamily="18" charset="0"/>
                  </a:rPr>
                  <a:t>Company Core Values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03" name="Text Box 155"/>
              <p:cNvSpPr txBox="1">
                <a:spLocks noChangeArrowheads="1"/>
              </p:cNvSpPr>
              <p:nvPr/>
            </p:nvSpPr>
            <p:spPr bwMode="auto">
              <a:xfrm>
                <a:off x="8098" y="2909"/>
                <a:ext cx="2601" cy="38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ea typeface="Calibri" pitchFamily="34" charset="0"/>
                    <a:cs typeface="Times New Roman" pitchFamily="18" charset="0"/>
                  </a:rPr>
                  <a:t>Current job responsibilities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 rot="18516060">
              <a:off x="3475277" y="1999685"/>
              <a:ext cx="1023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 Narrow" pitchFamily="34" charset="0"/>
                </a:rPr>
                <a:t>Core Value</a:t>
              </a:r>
              <a:endParaRPr lang="en-US" sz="1000" dirty="0">
                <a:latin typeface="Arial Narrow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 rot="18516060">
              <a:off x="2967365" y="2025655"/>
              <a:ext cx="1000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 Narrow" pitchFamily="34" charset="0"/>
                </a:rPr>
                <a:t>Core Value</a:t>
              </a:r>
              <a:endParaRPr lang="en-US" sz="1000" dirty="0">
                <a:latin typeface="Arial Narrow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rot="18516060">
              <a:off x="2357763" y="2025654"/>
              <a:ext cx="1000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 Narrow" pitchFamily="34" charset="0"/>
                </a:rPr>
                <a:t>Core Value</a:t>
              </a:r>
              <a:endParaRPr lang="en-US" sz="1000" dirty="0">
                <a:latin typeface="Arial Narrow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rot="18516060">
              <a:off x="1862965" y="2007079"/>
              <a:ext cx="9524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 Narrow" pitchFamily="34" charset="0"/>
                </a:rPr>
                <a:t>Core Value</a:t>
              </a:r>
              <a:endParaRPr lang="en-US" sz="1000" dirty="0">
                <a:latin typeface="Arial Narrow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18516060">
              <a:off x="1329565" y="2007079"/>
              <a:ext cx="9524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 Narrow" pitchFamily="34" charset="0"/>
                </a:rPr>
                <a:t>Core Value</a:t>
              </a:r>
              <a:endParaRPr lang="en-US" sz="1000" dirty="0">
                <a:latin typeface="Arial Narrow" pitchFamily="34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533400" y="2819400"/>
            <a:ext cx="5180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 Narrow" pitchFamily="34" charset="0"/>
              </a:rPr>
              <a:t>Rating</a:t>
            </a:r>
          </a:p>
        </p:txBody>
      </p:sp>
      <p:sp>
        <p:nvSpPr>
          <p:cNvPr id="2222" name="Rectangle 174"/>
          <p:cNvSpPr>
            <a:spLocks noChangeArrowheads="1"/>
          </p:cNvSpPr>
          <p:nvPr/>
        </p:nvSpPr>
        <p:spPr bwMode="auto">
          <a:xfrm>
            <a:off x="457200" y="3200400"/>
            <a:ext cx="2057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Strengths and accomplishments: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7200" y="4267200"/>
            <a:ext cx="3429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latin typeface="Arial Narrow" pitchFamily="34" charset="0"/>
              </a:rPr>
              <a:t>Performance areas which need improvement:</a:t>
            </a:r>
            <a:endParaRPr lang="en-US" sz="1100" dirty="0">
              <a:latin typeface="Arial Narrow" pitchFamily="34" charset="0"/>
            </a:endParaRPr>
          </a:p>
        </p:txBody>
      </p:sp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609600" y="4495800"/>
          <a:ext cx="5638800" cy="788670"/>
        </p:xfrm>
        <a:graphic>
          <a:graphicData uri="http://schemas.openxmlformats.org/drawingml/2006/table">
            <a:tbl>
              <a:tblPr/>
              <a:tblGrid>
                <a:gridCol w="5638800"/>
              </a:tblGrid>
              <a:tr h="149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53266" marR="5326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53266" marR="5326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53266" marR="5326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53266" marR="5326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53266" marR="5326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609600" y="3429000"/>
          <a:ext cx="5638800" cy="788670"/>
        </p:xfrm>
        <a:graphic>
          <a:graphicData uri="http://schemas.openxmlformats.org/drawingml/2006/table">
            <a:tbl>
              <a:tblPr/>
              <a:tblGrid>
                <a:gridCol w="5638800"/>
              </a:tblGrid>
              <a:tr h="149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53266" marR="5326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53266" marR="5326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53266" marR="5326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53266" marR="5326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53266" marR="5326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9600" y="5562600"/>
          <a:ext cx="5638800" cy="788670"/>
        </p:xfrm>
        <a:graphic>
          <a:graphicData uri="http://schemas.openxmlformats.org/drawingml/2006/table">
            <a:tbl>
              <a:tblPr/>
              <a:tblGrid>
                <a:gridCol w="5638800"/>
              </a:tblGrid>
              <a:tr h="149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53266" marR="5326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53266" marR="5326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53266" marR="5326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53266" marR="5326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53266" marR="5326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 rot="18516060">
            <a:off x="4125493" y="2227972"/>
            <a:ext cx="859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 Narrow" pitchFamily="34" charset="0"/>
              </a:rPr>
              <a:t>Get it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 rot="18516060">
            <a:off x="4653153" y="2255095"/>
            <a:ext cx="890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 Narrow" pitchFamily="34" charset="0"/>
              </a:rPr>
              <a:t>Want it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8516060">
            <a:off x="5165958" y="2249455"/>
            <a:ext cx="1000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 Narrow" pitchFamily="34" charset="0"/>
              </a:rPr>
              <a:t>Capacity to do it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223" name="Rectangle 175"/>
          <p:cNvSpPr>
            <a:spLocks noChangeArrowheads="1"/>
          </p:cNvSpPr>
          <p:nvPr/>
        </p:nvSpPr>
        <p:spPr bwMode="auto">
          <a:xfrm>
            <a:off x="457200" y="5334000"/>
            <a:ext cx="2667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Plan of action toward improved performance: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24" name="Rectangle 176"/>
          <p:cNvSpPr>
            <a:spLocks noChangeArrowheads="1"/>
          </p:cNvSpPr>
          <p:nvPr/>
        </p:nvSpPr>
        <p:spPr bwMode="auto">
          <a:xfrm>
            <a:off x="457200" y="6400800"/>
            <a:ext cx="13716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Employee comments: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609600" y="6629400"/>
          <a:ext cx="5638800" cy="788670"/>
        </p:xfrm>
        <a:graphic>
          <a:graphicData uri="http://schemas.openxmlformats.org/drawingml/2006/table">
            <a:tbl>
              <a:tblPr/>
              <a:tblGrid>
                <a:gridCol w="5638800"/>
              </a:tblGrid>
              <a:tr h="149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53266" marR="5326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53266" marR="5326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53266" marR="5326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53266" marR="5326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53266" marR="5326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457200" y="7620000"/>
            <a:ext cx="8194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latin typeface="Arial Narrow" pitchFamily="34" charset="0"/>
              </a:rPr>
              <a:t>Signatures:</a:t>
            </a:r>
            <a:endParaRPr lang="en-US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76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 Tinney</dc:creator>
  <cp:lastModifiedBy>Amber</cp:lastModifiedBy>
  <cp:revision>18</cp:revision>
  <dcterms:created xsi:type="dcterms:W3CDTF">2006-09-07T17:33:01Z</dcterms:created>
  <dcterms:modified xsi:type="dcterms:W3CDTF">2012-06-20T15:53:49Z</dcterms:modified>
</cp:coreProperties>
</file>