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557B93F-D4DF-4770-BA89-84937C461E1A}">
          <p14:sldIdLst>
            <p14:sldId id="256"/>
            <p14:sldId id="257"/>
            <p14:sldId id="258"/>
          </p14:sldIdLst>
        </p14:section>
        <p14:section name="Aspectos Conceituais" id="{469A0B9F-8B34-4669-A0E8-996142A686B9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2931E"/>
    <a:srgbClr val="10739E"/>
    <a:srgbClr val="F4F1E8"/>
    <a:srgbClr val="C5B785"/>
    <a:srgbClr val="B9A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8A44-82CD-4DB9-B932-30CB3DAA7C8C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51CA4-6070-46A7-B65A-D34D79D51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7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0060-C0D9-4DA3-BB60-D839339B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5051E-1986-4B7F-B2A4-52E40701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CECE1-6E3E-4EDA-A588-060B8DE9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C5847B2-C227-4611-AB81-5FAC9D2B39ED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19C231-C7EA-4878-B754-3A8A168D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78741-B65E-43C4-8DAF-999D699F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5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6BE55-FC5E-4E6A-899E-FE65D1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CB0166-16CE-476E-A95C-4A67E62A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148BF-80E7-4E16-8B8B-FC248000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BBDA97F1-57DA-46DE-8043-4133B33879C0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77B84-8507-46C8-BD4D-A963A6CD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03A75-11D2-4915-8B00-1684AE6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27D930-E7DE-41F0-A57B-15B468A5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A0B32-3469-4DBE-8E0E-7EA80A81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F1C1A-1B3A-4344-9863-EDED54E3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0595C5E-5842-4B6D-AB05-6A673317025A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2B9E5-A830-4208-B310-4115D1B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BA5C2-0D18-4CBB-9138-233C8AED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4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7E01-622D-4527-934E-EAFA6DE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DD6C7-7FD6-45DF-8BCA-9D9A9030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88274-545F-46D6-A8A3-A60E5E5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8CC0B40-8929-405D-97CB-5621C2913254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F467A-4573-4B2B-AF69-2090025A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D25AA-8B80-4314-8D61-92D1EBA8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8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0A05F-9395-4FC7-889E-A37FEF37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6604B-DFA1-4F53-B3B8-48F89AAB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6FC40-B2D1-45F7-B1A2-7CD53D73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CCB1C0D6-2446-46A5-8C88-474E0840BBF1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90C50-74C6-4FC1-AA05-B8CF28A7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92517-C8C6-4184-B3A3-E0182982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9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7AE84-025F-4E7E-B801-7828C15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08AD3-7D0C-43E4-81F3-ABD374CF9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E84758-A9B2-4F6F-87EF-D0BA3E256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822C8-8813-4645-895C-701958E3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292C29E3-32DE-4889-9565-8BDA45232DA1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EF8854-1472-4AF7-B2AE-74791DE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00762-2AD1-4C01-824D-EE1AAF0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1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3F67-60F2-476D-A1DF-0C73E9D1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B953C-80A6-4E0E-B305-440B1A57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76D745-EA84-43A4-BAF7-14861F17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F9337A-F9DB-401A-9DAD-27C91DEE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EB789-F8EE-4210-B550-B5491F97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F2603-7E86-4825-A619-EFB4AE71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4AC5647-0F6E-41E1-908B-3ACD7D5C07BC}" type="datetime1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7E9C3D-C790-46F0-B330-6BD98C70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670545-1A4C-4349-8FDF-913CFA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4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2321-80A2-4F9B-AF1C-7E6FF9DF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9E6509-1FE6-4C7B-9478-6ABB0E81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4C9A144-6733-4481-B324-D67FCCAE6775}" type="datetime1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D5389-895B-4DC9-A765-181FE7A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AE72E7-799D-461A-B848-C4B8697C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34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EB53A-187C-4CD0-9246-85A71673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4BA282C-68E8-496E-A7A7-23EF34BC8CB8}" type="datetime1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3104AA-E23F-4E38-9379-7B1DC7DE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A5986F-A51B-4646-809D-71F52248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86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CFF6-D39D-4F2E-9DCF-AF315C0E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EA30C-3557-40E0-BA25-36038F4C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8C0107-209E-417B-9BC2-A19B144B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5FE4D-8695-4A01-9AAD-918DF508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9F90EB7-0F49-4322-967F-96AED4CF7191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EDA53-8A7B-43D5-8D76-3B3CBCF2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7F877-E77D-4EF8-86B9-29BED3B5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1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55C54-1C78-4D19-9045-D9D8AD4F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6F75C0-3366-4820-BF08-21FFA857A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65DDE-E057-433A-B9A6-3BC353C7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537F7A-43B2-46E8-86DD-1DCCC07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9225" y="643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3BB77B0-80D3-478D-8C78-EF9334FA3FBC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4262FB-F723-4F41-89F9-9B97C5C5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D0E47B-A78C-48B4-A898-8892436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7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portos containers">
            <a:extLst>
              <a:ext uri="{FF2B5EF4-FFF2-40B4-BE49-F238E27FC236}">
                <a16:creationId xmlns:a16="http://schemas.microsoft.com/office/drawing/2014/main" id="{A6CE154C-70C1-4534-B3FF-E8CF9B12E8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9" r="-12" b="1134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9F16C92-BC51-443A-B22E-95C0D60BFEED}"/>
              </a:ext>
            </a:extLst>
          </p:cNvPr>
          <p:cNvSpPr/>
          <p:nvPr userDrawn="1"/>
        </p:nvSpPr>
        <p:spPr>
          <a:xfrm>
            <a:off x="133350" y="123825"/>
            <a:ext cx="11925300" cy="6629399"/>
          </a:xfrm>
          <a:prstGeom prst="rect">
            <a:avLst/>
          </a:prstGeom>
          <a:solidFill>
            <a:srgbClr val="F4F1E8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297C75-DC44-4061-9683-9DECDD664C9D}"/>
              </a:ext>
            </a:extLst>
          </p:cNvPr>
          <p:cNvSpPr/>
          <p:nvPr userDrawn="1"/>
        </p:nvSpPr>
        <p:spPr>
          <a:xfrm>
            <a:off x="0" y="6459017"/>
            <a:ext cx="12192000" cy="388142"/>
          </a:xfrm>
          <a:prstGeom prst="rect">
            <a:avLst/>
          </a:prstGeom>
          <a:solidFill>
            <a:srgbClr val="B9A86B"/>
          </a:solidFill>
          <a:ln>
            <a:noFill/>
          </a:ln>
          <a:effectLst>
            <a:outerShdw blurRad="127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3B9981-EFBE-4206-8863-A5B08EF0E7EA}"/>
              </a:ext>
            </a:extLst>
          </p:cNvPr>
          <p:cNvSpPr/>
          <p:nvPr userDrawn="1"/>
        </p:nvSpPr>
        <p:spPr>
          <a:xfrm>
            <a:off x="0" y="6492628"/>
            <a:ext cx="12192000" cy="365372"/>
          </a:xfrm>
          <a:prstGeom prst="rect">
            <a:avLst/>
          </a:prstGeom>
          <a:solidFill>
            <a:srgbClr val="C5B78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27FC4A-7E94-4664-9F4C-F8832ABC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8B6ABA-5111-4A08-B055-3922A7B3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84179-3FC8-4488-AABC-DA6765C9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2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CD41F-C59A-48A1-A2EE-B57F8FF4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C495-48BE-40D8-B288-7191156B7A76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EA572E-A403-429D-86E9-DFC7D8018EE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6492629"/>
            <a:ext cx="321053" cy="3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gi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E228627-83D7-4D76-B374-476DE32B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0" y="298450"/>
            <a:ext cx="9144000" cy="2068513"/>
          </a:xfrm>
        </p:spPr>
        <p:txBody>
          <a:bodyPr/>
          <a:lstStyle/>
          <a:p>
            <a:pPr algn="r"/>
            <a:r>
              <a:rPr lang="pt-BR"/>
              <a:t>Warehouse Management System Posicional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9970103-B936-4CE5-8130-D3C2A2F4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0" y="4697413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pt-BR" sz="1200"/>
              <a:t>Daniel Nery Silva de Oliveira</a:t>
            </a:r>
          </a:p>
          <a:p>
            <a:pPr algn="r"/>
            <a:r>
              <a:rPr lang="pt-BR" sz="1200"/>
              <a:t>Marco Enrique dos Santos Abensur</a:t>
            </a:r>
            <a:endParaRPr lang="pt-BR" sz="1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72CA6-64AA-4B0E-914C-D6618F92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035"/>
            <a:ext cx="4114800" cy="365125"/>
          </a:xfrm>
        </p:spPr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48B8CA-8D02-42BC-8580-C2843F67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5450" y="6492875"/>
            <a:ext cx="2743200" cy="365125"/>
          </a:xfrm>
        </p:spPr>
        <p:txBody>
          <a:bodyPr/>
          <a:lstStyle/>
          <a:p>
            <a:fld id="{0435C495-48BE-40D8-B288-7191156B7A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3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FD5278-4A19-4CD7-AEEC-C6007402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Contextualização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BDEEC32-B3BC-4F4C-8857-5E98A346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Problema trazido pela Samsung </a:t>
            </a:r>
            <a:r>
              <a:rPr lang="pt-B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Cello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Logistics</a:t>
            </a:r>
            <a:endParaRPr lang="pt-B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Tradicionalmente identificação de localização por códigos de barra em ambiente controlado.</a:t>
            </a:r>
          </a:p>
          <a:p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Localização por posição onde quer que o funcionário coloque o objeto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Otimizações de tempo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Aumento de produtividade</a:t>
            </a:r>
          </a:p>
          <a:p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Informação para WMS (</a:t>
            </a:r>
            <a:r>
              <a:rPr lang="pt-B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Warehouse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Managment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System)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2571C9-F4F3-47E1-8E2E-8B4F75A4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9221E-F3DD-416E-9645-B382E8D5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40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FD5278-4A19-4CD7-AEEC-C6007402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Contextualização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2571C9-F4F3-47E1-8E2E-8B4F75A4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9221E-F3DD-416E-9645-B382E8D5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3</a:t>
            </a:fld>
            <a:endParaRPr lang="pt-BR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A7B8F602-DE99-4599-BC9F-1CF3C163D1F1}"/>
              </a:ext>
            </a:extLst>
          </p:cNvPr>
          <p:cNvGrpSpPr/>
          <p:nvPr/>
        </p:nvGrpSpPr>
        <p:grpSpPr>
          <a:xfrm>
            <a:off x="981379" y="1690688"/>
            <a:ext cx="6516209" cy="4080105"/>
            <a:chOff x="5155" y="0"/>
            <a:chExt cx="6670165" cy="3172171"/>
          </a:xfrm>
        </p:grpSpPr>
        <p:sp>
          <p:nvSpPr>
            <p:cNvPr id="9" name="Retângulo de cantos arredondados 5">
              <a:extLst>
                <a:ext uri="{FF2B5EF4-FFF2-40B4-BE49-F238E27FC236}">
                  <a16:creationId xmlns:a16="http://schemas.microsoft.com/office/drawing/2014/main" id="{DA913D98-58C0-4D39-871F-539294731F74}"/>
                </a:ext>
              </a:extLst>
            </p:cNvPr>
            <p:cNvSpPr/>
            <p:nvPr/>
          </p:nvSpPr>
          <p:spPr>
            <a:xfrm>
              <a:off x="5155" y="1647306"/>
              <a:ext cx="5499761" cy="1524865"/>
            </a:xfrm>
            <a:prstGeom prst="roundRect">
              <a:avLst>
                <a:gd name="adj" fmla="val 7071"/>
              </a:avLst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E6F5A09-1B18-4C21-8FCC-612A88CC2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991" y="1759976"/>
              <a:ext cx="596303" cy="1108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7">
              <a:extLst>
                <a:ext uri="{FF2B5EF4-FFF2-40B4-BE49-F238E27FC236}">
                  <a16:creationId xmlns:a16="http://schemas.microsoft.com/office/drawing/2014/main" id="{D4D868AB-D8CA-4595-8778-22AD283DB974}"/>
                </a:ext>
              </a:extLst>
            </p:cNvPr>
            <p:cNvSpPr/>
            <p:nvPr/>
          </p:nvSpPr>
          <p:spPr>
            <a:xfrm>
              <a:off x="5155" y="0"/>
              <a:ext cx="5501724" cy="1590091"/>
            </a:xfrm>
            <a:prstGeom prst="roundRect">
              <a:avLst>
                <a:gd name="adj" fmla="val 7071"/>
              </a:avLst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129E6C4-53CB-4683-8377-4692FF30E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62799" y="566455"/>
              <a:ext cx="774034" cy="648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789ECF-B85B-4785-9309-CB8507828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850" y="733906"/>
              <a:ext cx="333060" cy="418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66A0DFF3-8532-4C74-8346-E836387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325" y="674006"/>
              <a:ext cx="711103" cy="40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esultado de imagem para desenho caminhao logistica">
              <a:extLst>
                <a:ext uri="{FF2B5EF4-FFF2-40B4-BE49-F238E27FC236}">
                  <a16:creationId xmlns:a16="http://schemas.microsoft.com/office/drawing/2014/main" id="{CC9F3DB8-EE04-41B4-B045-B5E8982B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11" y="1002033"/>
              <a:ext cx="401640" cy="30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0">
              <a:extLst>
                <a:ext uri="{FF2B5EF4-FFF2-40B4-BE49-F238E27FC236}">
                  <a16:creationId xmlns:a16="http://schemas.microsoft.com/office/drawing/2014/main" id="{647CE76C-E89E-4E97-B34A-0CF92C01B0CD}"/>
                </a:ext>
              </a:extLst>
            </p:cNvPr>
            <p:cNvSpPr txBox="1"/>
            <p:nvPr/>
          </p:nvSpPr>
          <p:spPr>
            <a:xfrm>
              <a:off x="5155" y="254645"/>
              <a:ext cx="892175" cy="35575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 dirty="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Manufacturing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800" kern="1200" dirty="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Plant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7" name="CaixaDeTexto 15">
              <a:extLst>
                <a:ext uri="{FF2B5EF4-FFF2-40B4-BE49-F238E27FC236}">
                  <a16:creationId xmlns:a16="http://schemas.microsoft.com/office/drawing/2014/main" id="{8C70FA03-F125-46DC-AD47-F0F861047BFF}"/>
                </a:ext>
              </a:extLst>
            </p:cNvPr>
            <p:cNvSpPr txBox="1"/>
            <p:nvPr/>
          </p:nvSpPr>
          <p:spPr>
            <a:xfrm>
              <a:off x="3393603" y="116551"/>
              <a:ext cx="1152525" cy="1560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Blind Check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8" name="CaixaDeTexto 21">
              <a:extLst>
                <a:ext uri="{FF2B5EF4-FFF2-40B4-BE49-F238E27FC236}">
                  <a16:creationId xmlns:a16="http://schemas.microsoft.com/office/drawing/2014/main" id="{BBA5F0E3-1CE4-498A-8597-23D98B01EECC}"/>
                </a:ext>
              </a:extLst>
            </p:cNvPr>
            <p:cNvSpPr txBox="1"/>
            <p:nvPr/>
          </p:nvSpPr>
          <p:spPr>
            <a:xfrm>
              <a:off x="2036038" y="171517"/>
              <a:ext cx="1071881" cy="45561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Pallet ID Labelling </a:t>
              </a:r>
              <a:endParaRPr lang="en-US" sz="1200">
                <a:effectLst/>
                <a:latin typeface="Times New Roman"/>
                <a:ea typeface="Malgun Gothic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(Tracking Number)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pic>
          <p:nvPicPr>
            <p:cNvPr id="19" name="Picture 10" descr="C:\Users\SDS\AppData\Local\Microsoft\Windows\Temporary Internet Files\Content.IE5\6F81Y926\MC900079072[1].wmf">
              <a:extLst>
                <a:ext uri="{FF2B5EF4-FFF2-40B4-BE49-F238E27FC236}">
                  <a16:creationId xmlns:a16="http://schemas.microsoft.com/office/drawing/2014/main" id="{6136F722-9653-4DDD-B9D4-C078BAFED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93" y="651778"/>
              <a:ext cx="705113" cy="393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aixaDeTexto 5">
              <a:extLst>
                <a:ext uri="{FF2B5EF4-FFF2-40B4-BE49-F238E27FC236}">
                  <a16:creationId xmlns:a16="http://schemas.microsoft.com/office/drawing/2014/main" id="{A8D6D101-9FF0-4EBC-BEBC-8D729A181CA1}"/>
                </a:ext>
              </a:extLst>
            </p:cNvPr>
            <p:cNvSpPr txBox="1"/>
            <p:nvPr/>
          </p:nvSpPr>
          <p:spPr>
            <a:xfrm>
              <a:off x="1215398" y="331995"/>
              <a:ext cx="769620" cy="1560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Warehouse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92104D94-B689-43E1-8B89-4AAB5075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110" y="361225"/>
              <a:ext cx="588859" cy="1094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aixaDeTexto 49">
              <a:extLst>
                <a:ext uri="{FF2B5EF4-FFF2-40B4-BE49-F238E27FC236}">
                  <a16:creationId xmlns:a16="http://schemas.microsoft.com/office/drawing/2014/main" id="{0CEDE70D-77AA-4D02-BF6C-C4537D553246}"/>
                </a:ext>
              </a:extLst>
            </p:cNvPr>
            <p:cNvSpPr txBox="1"/>
            <p:nvPr/>
          </p:nvSpPr>
          <p:spPr>
            <a:xfrm>
              <a:off x="4554776" y="118952"/>
              <a:ext cx="603885" cy="25589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Put-away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3" name="Seta para a direita 19">
              <a:extLst>
                <a:ext uri="{FF2B5EF4-FFF2-40B4-BE49-F238E27FC236}">
                  <a16:creationId xmlns:a16="http://schemas.microsoft.com/office/drawing/2014/main" id="{2E3D6F32-1C07-45D1-82E3-E6A81C647A2F}"/>
                </a:ext>
              </a:extLst>
            </p:cNvPr>
            <p:cNvSpPr/>
            <p:nvPr/>
          </p:nvSpPr>
          <p:spPr>
            <a:xfrm flipV="1">
              <a:off x="1876893" y="815953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24" name="Seta para a direita 20">
              <a:extLst>
                <a:ext uri="{FF2B5EF4-FFF2-40B4-BE49-F238E27FC236}">
                  <a16:creationId xmlns:a16="http://schemas.microsoft.com/office/drawing/2014/main" id="{ED4F52C0-3E26-47BC-84ED-83A93445F2B7}"/>
                </a:ext>
              </a:extLst>
            </p:cNvPr>
            <p:cNvSpPr/>
            <p:nvPr/>
          </p:nvSpPr>
          <p:spPr>
            <a:xfrm flipV="1">
              <a:off x="970411" y="821034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25" name="Seta para a direita 21">
              <a:extLst>
                <a:ext uri="{FF2B5EF4-FFF2-40B4-BE49-F238E27FC236}">
                  <a16:creationId xmlns:a16="http://schemas.microsoft.com/office/drawing/2014/main" id="{BE03BB4B-A596-45A8-B0BF-F112B335FAD1}"/>
                </a:ext>
              </a:extLst>
            </p:cNvPr>
            <p:cNvSpPr/>
            <p:nvPr/>
          </p:nvSpPr>
          <p:spPr>
            <a:xfrm flipV="1">
              <a:off x="2836833" y="813408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26" name="Seta para a direita 22">
              <a:extLst>
                <a:ext uri="{FF2B5EF4-FFF2-40B4-BE49-F238E27FC236}">
                  <a16:creationId xmlns:a16="http://schemas.microsoft.com/office/drawing/2014/main" id="{B1F35D16-8764-4444-9C34-F2BD681CADD6}"/>
                </a:ext>
              </a:extLst>
            </p:cNvPr>
            <p:cNvSpPr/>
            <p:nvPr/>
          </p:nvSpPr>
          <p:spPr>
            <a:xfrm flipV="1">
              <a:off x="4310256" y="818488"/>
              <a:ext cx="22227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pic>
          <p:nvPicPr>
            <p:cNvPr id="27" name="Picture 4" descr="C:\Users\sung.shim\AppData\Local\Microsoft\Windows\Temporary Internet Files\Content.IE5\QD82O1XD\blockpage[1].gif">
              <a:extLst>
                <a:ext uri="{FF2B5EF4-FFF2-40B4-BE49-F238E27FC236}">
                  <a16:creationId xmlns:a16="http://schemas.microsoft.com/office/drawing/2014/main" id="{8851AB48-78FD-4E3F-8039-90638A9C4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40" y="1411103"/>
              <a:ext cx="11544" cy="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C:\Users\sung.shim\AppData\Local\Microsoft\Windows\Temporary Internet Files\Content.IE5\1LOPZSEA\blockpage[1].gif">
              <a:extLst>
                <a:ext uri="{FF2B5EF4-FFF2-40B4-BE49-F238E27FC236}">
                  <a16:creationId xmlns:a16="http://schemas.microsoft.com/office/drawing/2014/main" id="{4B4C6759-185B-43FC-8ADC-ACE5EBD84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40" y="1411103"/>
              <a:ext cx="11544" cy="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C:\Users\sung.shim\AppData\Local\Microsoft\Windows\Temporary Internet Files\Content.IE5\DB6SJKT1\blockpage[1].gif">
              <a:extLst>
                <a:ext uri="{FF2B5EF4-FFF2-40B4-BE49-F238E27FC236}">
                  <a16:creationId xmlns:a16="http://schemas.microsoft.com/office/drawing/2014/main" id="{005CA398-C9AA-4B6F-A92B-0890C1FCD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40" y="1411103"/>
              <a:ext cx="11544" cy="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C:\Users\sung.shim\AppData\Local\Microsoft\Windows\Temporary Internet Files\Content.IE5\OMN56X2Z\blockpage[1].gif">
              <a:extLst>
                <a:ext uri="{FF2B5EF4-FFF2-40B4-BE49-F238E27FC236}">
                  <a16:creationId xmlns:a16="http://schemas.microsoft.com/office/drawing/2014/main" id="{7617317B-C5BE-4FE9-95A8-8E7C6DF81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040" y="1411103"/>
              <a:ext cx="11544" cy="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EE48A5A3-9BEA-4888-B778-156824782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27" y="1947074"/>
              <a:ext cx="632300" cy="62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CaixaDeTexto 63">
              <a:extLst>
                <a:ext uri="{FF2B5EF4-FFF2-40B4-BE49-F238E27FC236}">
                  <a16:creationId xmlns:a16="http://schemas.microsoft.com/office/drawing/2014/main" id="{5DB27E0B-0E2D-499A-B1FC-45BC30CC3424}"/>
                </a:ext>
              </a:extLst>
            </p:cNvPr>
            <p:cNvSpPr txBox="1"/>
            <p:nvPr/>
          </p:nvSpPr>
          <p:spPr>
            <a:xfrm>
              <a:off x="135284" y="2616362"/>
              <a:ext cx="756921" cy="25589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Sales Order</a:t>
              </a:r>
              <a:endParaRPr lang="en-US" sz="1200">
                <a:effectLst/>
                <a:latin typeface="Times New Roman"/>
                <a:ea typeface="Malgun Gothic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creation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3" name="CaixaDeTexto 67">
              <a:extLst>
                <a:ext uri="{FF2B5EF4-FFF2-40B4-BE49-F238E27FC236}">
                  <a16:creationId xmlns:a16="http://schemas.microsoft.com/office/drawing/2014/main" id="{83691940-A7B2-4B9F-B893-9D7981858870}"/>
                </a:ext>
              </a:extLst>
            </p:cNvPr>
            <p:cNvSpPr txBox="1"/>
            <p:nvPr/>
          </p:nvSpPr>
          <p:spPr>
            <a:xfrm>
              <a:off x="4308186" y="2877235"/>
              <a:ext cx="584200" cy="1560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Picking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DB7C6889-186E-4FCF-9D5A-AF3068D82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46047" y="1047726"/>
              <a:ext cx="981146" cy="98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Seta dobrada 31">
              <a:extLst>
                <a:ext uri="{FF2B5EF4-FFF2-40B4-BE49-F238E27FC236}">
                  <a16:creationId xmlns:a16="http://schemas.microsoft.com/office/drawing/2014/main" id="{C9F29835-FAD4-4E70-82E9-2AA67F2E16FA}"/>
                </a:ext>
              </a:extLst>
            </p:cNvPr>
            <p:cNvSpPr/>
            <p:nvPr/>
          </p:nvSpPr>
          <p:spPr>
            <a:xfrm rot="5400000">
              <a:off x="5733694" y="364261"/>
              <a:ext cx="318019" cy="692606"/>
            </a:xfrm>
            <a:prstGeom prst="bentArrow">
              <a:avLst>
                <a:gd name="adj1" fmla="val 27466"/>
                <a:gd name="adj2" fmla="val 13733"/>
                <a:gd name="adj3" fmla="val 17113"/>
                <a:gd name="adj4" fmla="val 26849"/>
              </a:avLst>
            </a:prstGeom>
            <a:gradFill>
              <a:gsLst>
                <a:gs pos="8000">
                  <a:srgbClr val="289048"/>
                </a:gs>
                <a:gs pos="0">
                  <a:srgbClr val="289048"/>
                </a:gs>
                <a:gs pos="58000">
                  <a:srgbClr val="00B050"/>
                </a:gs>
                <a:gs pos="100000">
                  <a:schemeClr val="bg1"/>
                </a:gs>
              </a:gsLst>
            </a:gradFill>
            <a:ln w="19050">
              <a:solidFill>
                <a:srgbClr val="2F6D5B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4E294101-AAEB-406A-8E7B-39D2A2124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563" y="1753800"/>
              <a:ext cx="604353" cy="11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Imagem 36" descr="Resultado de imagem para coletor de dados compex">
              <a:extLst>
                <a:ext uri="{FF2B5EF4-FFF2-40B4-BE49-F238E27FC236}">
                  <a16:creationId xmlns:a16="http://schemas.microsoft.com/office/drawing/2014/main" id="{0A6999CE-65A8-4B0F-8304-FE6BED224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647" y="1076786"/>
              <a:ext cx="390048" cy="4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Imagem 37" descr="image001">
              <a:extLst>
                <a:ext uri="{FF2B5EF4-FFF2-40B4-BE49-F238E27FC236}">
                  <a16:creationId xmlns:a16="http://schemas.microsoft.com/office/drawing/2014/main" id="{B19972DF-FD65-45F7-881B-880D06D1D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82" y="1751307"/>
              <a:ext cx="1976112" cy="1046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CaixaDeTexto 77">
              <a:extLst>
                <a:ext uri="{FF2B5EF4-FFF2-40B4-BE49-F238E27FC236}">
                  <a16:creationId xmlns:a16="http://schemas.microsoft.com/office/drawing/2014/main" id="{DB56A2D7-1C16-496C-B0D8-8A7EBDFB8BCE}"/>
                </a:ext>
              </a:extLst>
            </p:cNvPr>
            <p:cNvSpPr txBox="1"/>
            <p:nvPr/>
          </p:nvSpPr>
          <p:spPr>
            <a:xfrm>
              <a:off x="3294579" y="2857506"/>
              <a:ext cx="819150" cy="1560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Task delivery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40" name="CaixaDeTexto 78">
              <a:extLst>
                <a:ext uri="{FF2B5EF4-FFF2-40B4-BE49-F238E27FC236}">
                  <a16:creationId xmlns:a16="http://schemas.microsoft.com/office/drawing/2014/main" id="{69FE8A74-DBD3-4D14-9B46-3E8AE8AC33C8}"/>
                </a:ext>
              </a:extLst>
            </p:cNvPr>
            <p:cNvSpPr txBox="1"/>
            <p:nvPr/>
          </p:nvSpPr>
          <p:spPr>
            <a:xfrm>
              <a:off x="1297306" y="2752443"/>
              <a:ext cx="1518920" cy="25589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Products Allocation and </a:t>
              </a:r>
              <a:endParaRPr lang="en-US" sz="1200">
                <a:effectLst/>
                <a:latin typeface="Times New Roman"/>
                <a:ea typeface="Malgun Gothic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Malgun Gothic"/>
                  <a:ea typeface="Malgun Gothic"/>
                  <a:cs typeface="Verdana"/>
                </a:rPr>
                <a:t>assignment of operators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41" name="Seta dobrada 37">
              <a:extLst>
                <a:ext uri="{FF2B5EF4-FFF2-40B4-BE49-F238E27FC236}">
                  <a16:creationId xmlns:a16="http://schemas.microsoft.com/office/drawing/2014/main" id="{4D2F6620-4D2E-47BE-A627-8C7D127CB377}"/>
                </a:ext>
              </a:extLst>
            </p:cNvPr>
            <p:cNvSpPr/>
            <p:nvPr/>
          </p:nvSpPr>
          <p:spPr>
            <a:xfrm rot="10800000">
              <a:off x="5546396" y="2326709"/>
              <a:ext cx="706562" cy="358668"/>
            </a:xfrm>
            <a:prstGeom prst="bentArrow">
              <a:avLst>
                <a:gd name="adj1" fmla="val 27466"/>
                <a:gd name="adj2" fmla="val 13733"/>
                <a:gd name="adj3" fmla="val 17113"/>
                <a:gd name="adj4" fmla="val 26849"/>
              </a:avLst>
            </a:prstGeom>
            <a:gradFill>
              <a:gsLst>
                <a:gs pos="8000">
                  <a:srgbClr val="289048"/>
                </a:gs>
                <a:gs pos="0">
                  <a:srgbClr val="289048"/>
                </a:gs>
                <a:gs pos="58000">
                  <a:srgbClr val="00B050"/>
                </a:gs>
                <a:gs pos="100000">
                  <a:schemeClr val="bg1"/>
                </a:gs>
              </a:gsLst>
            </a:gradFill>
            <a:ln w="19050">
              <a:solidFill>
                <a:srgbClr val="2F6D5B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5D8B891-C82D-4070-BFF5-AE58F8B4FBA5}"/>
                </a:ext>
              </a:extLst>
            </p:cNvPr>
            <p:cNvSpPr txBox="1"/>
            <p:nvPr/>
          </p:nvSpPr>
          <p:spPr>
            <a:xfrm>
              <a:off x="31996" y="0"/>
              <a:ext cx="860474" cy="20596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1200" b="1" kern="1200">
                  <a:solidFill>
                    <a:srgbClr val="E36C0A"/>
                  </a:solidFill>
                  <a:effectLst/>
                  <a:latin typeface="Calibri"/>
                  <a:ea typeface="Malgun Gothic"/>
                  <a:cs typeface="Times New Roman"/>
                </a:rPr>
                <a:t>INBOUND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43" name="CaixaDeTexto 83">
              <a:extLst>
                <a:ext uri="{FF2B5EF4-FFF2-40B4-BE49-F238E27FC236}">
                  <a16:creationId xmlns:a16="http://schemas.microsoft.com/office/drawing/2014/main" id="{AFFE9D3E-A1DE-4FEF-9C6C-5CA5E894C0DF}"/>
                </a:ext>
              </a:extLst>
            </p:cNvPr>
            <p:cNvSpPr txBox="1"/>
            <p:nvPr/>
          </p:nvSpPr>
          <p:spPr>
            <a:xfrm>
              <a:off x="34056" y="1642394"/>
              <a:ext cx="1015981" cy="20596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1200" b="1" kern="1200">
                  <a:solidFill>
                    <a:srgbClr val="E36C0A"/>
                  </a:solidFill>
                  <a:effectLst/>
                  <a:latin typeface="Calibri"/>
                  <a:ea typeface="Malgun Gothic"/>
                  <a:cs typeface="Times New Roman"/>
                </a:rPr>
                <a:t>OUTBOUND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44" name="Seta para a direita 40">
              <a:extLst>
                <a:ext uri="{FF2B5EF4-FFF2-40B4-BE49-F238E27FC236}">
                  <a16:creationId xmlns:a16="http://schemas.microsoft.com/office/drawing/2014/main" id="{A4A2A17A-9783-49DE-9A23-305FAF2D807C}"/>
                </a:ext>
              </a:extLst>
            </p:cNvPr>
            <p:cNvSpPr/>
            <p:nvPr/>
          </p:nvSpPr>
          <p:spPr>
            <a:xfrm flipV="1">
              <a:off x="759162" y="2247136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45" name="Seta para a direita 41">
              <a:extLst>
                <a:ext uri="{FF2B5EF4-FFF2-40B4-BE49-F238E27FC236}">
                  <a16:creationId xmlns:a16="http://schemas.microsoft.com/office/drawing/2014/main" id="{54FDFEFF-2DBC-46F6-9B78-441A2393532E}"/>
                </a:ext>
              </a:extLst>
            </p:cNvPr>
            <p:cNvSpPr/>
            <p:nvPr/>
          </p:nvSpPr>
          <p:spPr>
            <a:xfrm flipV="1">
              <a:off x="3089418" y="2204134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46" name="Seta para a direita 42">
              <a:extLst>
                <a:ext uri="{FF2B5EF4-FFF2-40B4-BE49-F238E27FC236}">
                  <a16:creationId xmlns:a16="http://schemas.microsoft.com/office/drawing/2014/main" id="{DAEF2C0D-2196-4EC9-9604-45099923AD92}"/>
                </a:ext>
              </a:extLst>
            </p:cNvPr>
            <p:cNvSpPr/>
            <p:nvPr/>
          </p:nvSpPr>
          <p:spPr>
            <a:xfrm flipV="1">
              <a:off x="4017451" y="2204134"/>
              <a:ext cx="266589" cy="1396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en-US"/>
            </a:p>
          </p:txBody>
        </p:sp>
        <p:sp>
          <p:nvSpPr>
            <p:cNvPr id="47" name="CaixaDeTexto 87">
              <a:extLst>
                <a:ext uri="{FF2B5EF4-FFF2-40B4-BE49-F238E27FC236}">
                  <a16:creationId xmlns:a16="http://schemas.microsoft.com/office/drawing/2014/main" id="{D8C141F3-92A3-4B4B-A3EC-8F35CDE2716C}"/>
                </a:ext>
              </a:extLst>
            </p:cNvPr>
            <p:cNvSpPr txBox="1"/>
            <p:nvPr/>
          </p:nvSpPr>
          <p:spPr>
            <a:xfrm>
              <a:off x="6252769" y="618820"/>
              <a:ext cx="293855" cy="20596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1200" b="1" kern="1200">
                  <a:solidFill>
                    <a:srgbClr val="E36C0A"/>
                  </a:solidFill>
                  <a:effectLst/>
                  <a:latin typeface="Calibri"/>
                  <a:ea typeface="Malgun Gothic"/>
                  <a:cs typeface="Times New Roman"/>
                </a:rPr>
                <a:t>In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48" name="CaixaDeTexto 88">
              <a:extLst>
                <a:ext uri="{FF2B5EF4-FFF2-40B4-BE49-F238E27FC236}">
                  <a16:creationId xmlns:a16="http://schemas.microsoft.com/office/drawing/2014/main" id="{3914B94A-B6FD-4A8A-90AE-EA4544F7C2CF}"/>
                </a:ext>
              </a:extLst>
            </p:cNvPr>
            <p:cNvSpPr txBox="1"/>
            <p:nvPr/>
          </p:nvSpPr>
          <p:spPr>
            <a:xfrm>
              <a:off x="6252769" y="2326455"/>
              <a:ext cx="422551" cy="20596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1200" b="1" kern="1200">
                  <a:solidFill>
                    <a:srgbClr val="E36C0A"/>
                  </a:solidFill>
                  <a:effectLst/>
                  <a:latin typeface="Calibri"/>
                  <a:ea typeface="Malgun Gothic"/>
                  <a:cs typeface="Times New Roman"/>
                </a:rPr>
                <a:t>Out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pic>
          <p:nvPicPr>
            <p:cNvPr id="49" name="Picture 8" descr="Resultado de imagem para desenho de armazem">
              <a:extLst>
                <a:ext uri="{FF2B5EF4-FFF2-40B4-BE49-F238E27FC236}">
                  <a16:creationId xmlns:a16="http://schemas.microsoft.com/office/drawing/2014/main" id="{2C4FDE68-B89B-4409-BC34-7AB7909A9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926" y="623204"/>
              <a:ext cx="689194" cy="66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4BDF48B-CA6D-4973-8968-CD11BFFFC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767" y="373532"/>
              <a:ext cx="606018" cy="112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CaixaDeTexto 90">
              <a:extLst>
                <a:ext uri="{FF2B5EF4-FFF2-40B4-BE49-F238E27FC236}">
                  <a16:creationId xmlns:a16="http://schemas.microsoft.com/office/drawing/2014/main" id="{F0FD812C-7133-4682-B392-60A6D222525E}"/>
                </a:ext>
              </a:extLst>
            </p:cNvPr>
            <p:cNvSpPr txBox="1"/>
            <p:nvPr/>
          </p:nvSpPr>
          <p:spPr>
            <a:xfrm>
              <a:off x="5812782" y="189062"/>
              <a:ext cx="604726" cy="23093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pt-BR" sz="1400" b="1" kern="1200" dirty="0">
                  <a:solidFill>
                    <a:srgbClr val="E36C0A"/>
                  </a:solidFill>
                  <a:effectLst/>
                  <a:latin typeface="Calibri"/>
                  <a:ea typeface="Malgun Gothic"/>
                  <a:cs typeface="Times New Roman"/>
                </a:rPr>
                <a:t>Stock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52" name="Rectangle 60">
              <a:extLst>
                <a:ext uri="{FF2B5EF4-FFF2-40B4-BE49-F238E27FC236}">
                  <a16:creationId xmlns:a16="http://schemas.microsoft.com/office/drawing/2014/main" id="{4900F765-3A5E-48DD-A4F1-ABB862F049FC}"/>
                </a:ext>
              </a:extLst>
            </p:cNvPr>
            <p:cNvSpPr/>
            <p:nvPr/>
          </p:nvSpPr>
          <p:spPr>
            <a:xfrm>
              <a:off x="3675863" y="415440"/>
              <a:ext cx="121258" cy="9216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61">
              <a:extLst>
                <a:ext uri="{FF2B5EF4-FFF2-40B4-BE49-F238E27FC236}">
                  <a16:creationId xmlns:a16="http://schemas.microsoft.com/office/drawing/2014/main" id="{59A87AE7-E607-44E2-9B61-FD185975570E}"/>
                </a:ext>
              </a:extLst>
            </p:cNvPr>
            <p:cNvSpPr/>
            <p:nvPr/>
          </p:nvSpPr>
          <p:spPr>
            <a:xfrm>
              <a:off x="4555110" y="433067"/>
              <a:ext cx="121258" cy="9216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FE7848AC-3A8B-499A-A724-026A7D8345BD}"/>
                </a:ext>
              </a:extLst>
            </p:cNvPr>
            <p:cNvSpPr/>
            <p:nvPr/>
          </p:nvSpPr>
          <p:spPr>
            <a:xfrm>
              <a:off x="3378613" y="1804356"/>
              <a:ext cx="121258" cy="9216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Rectangle 63">
              <a:extLst>
                <a:ext uri="{FF2B5EF4-FFF2-40B4-BE49-F238E27FC236}">
                  <a16:creationId xmlns:a16="http://schemas.microsoft.com/office/drawing/2014/main" id="{F1CF7777-EF5D-4654-BCA2-81B894D7790C}"/>
                </a:ext>
              </a:extLst>
            </p:cNvPr>
            <p:cNvSpPr/>
            <p:nvPr/>
          </p:nvSpPr>
          <p:spPr>
            <a:xfrm>
              <a:off x="4311277" y="1804356"/>
              <a:ext cx="121258" cy="9216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DAD37892-A757-4C1D-BEE4-00A1C774D140}"/>
                </a:ext>
              </a:extLst>
            </p:cNvPr>
            <p:cNvSpPr/>
            <p:nvPr/>
          </p:nvSpPr>
          <p:spPr>
            <a:xfrm>
              <a:off x="3670767" y="364134"/>
              <a:ext cx="606018" cy="1130141"/>
            </a:xfrm>
            <a:prstGeom prst="rect">
              <a:avLst/>
            </a:prstGeom>
            <a:noFill/>
            <a:ln w="12700">
              <a:solidFill>
                <a:srgbClr val="005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65">
              <a:extLst>
                <a:ext uri="{FF2B5EF4-FFF2-40B4-BE49-F238E27FC236}">
                  <a16:creationId xmlns:a16="http://schemas.microsoft.com/office/drawing/2014/main" id="{AAD82563-5F3A-4AD3-A1CD-2CFACA175D18}"/>
                </a:ext>
              </a:extLst>
            </p:cNvPr>
            <p:cNvSpPr/>
            <p:nvPr/>
          </p:nvSpPr>
          <p:spPr>
            <a:xfrm>
              <a:off x="4546530" y="354480"/>
              <a:ext cx="606018" cy="1130141"/>
            </a:xfrm>
            <a:prstGeom prst="rect">
              <a:avLst/>
            </a:prstGeom>
            <a:noFill/>
            <a:ln w="12700">
              <a:solidFill>
                <a:srgbClr val="005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9BFFBA87-4CFF-429C-B998-02D32D449A7D}"/>
                </a:ext>
              </a:extLst>
            </p:cNvPr>
            <p:cNvSpPr/>
            <p:nvPr/>
          </p:nvSpPr>
          <p:spPr>
            <a:xfrm>
              <a:off x="4296276" y="1749298"/>
              <a:ext cx="606018" cy="1130141"/>
            </a:xfrm>
            <a:prstGeom prst="rect">
              <a:avLst/>
            </a:prstGeom>
            <a:noFill/>
            <a:ln w="12700">
              <a:solidFill>
                <a:srgbClr val="005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67">
              <a:extLst>
                <a:ext uri="{FF2B5EF4-FFF2-40B4-BE49-F238E27FC236}">
                  <a16:creationId xmlns:a16="http://schemas.microsoft.com/office/drawing/2014/main" id="{7E9FEB24-9581-4307-B6EB-D1DD6D84042B}"/>
                </a:ext>
              </a:extLst>
            </p:cNvPr>
            <p:cNvSpPr/>
            <p:nvPr/>
          </p:nvSpPr>
          <p:spPr>
            <a:xfrm>
              <a:off x="3378503" y="1747414"/>
              <a:ext cx="606018" cy="1130141"/>
            </a:xfrm>
            <a:prstGeom prst="rect">
              <a:avLst/>
            </a:prstGeom>
            <a:noFill/>
            <a:ln w="12700">
              <a:solidFill>
                <a:srgbClr val="005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Rectangle 68">
              <a:extLst>
                <a:ext uri="{FF2B5EF4-FFF2-40B4-BE49-F238E27FC236}">
                  <a16:creationId xmlns:a16="http://schemas.microsoft.com/office/drawing/2014/main" id="{DCE690FB-DD72-4172-AEA1-02FEEE13EE78}"/>
                </a:ext>
              </a:extLst>
            </p:cNvPr>
            <p:cNvSpPr/>
            <p:nvPr/>
          </p:nvSpPr>
          <p:spPr>
            <a:xfrm>
              <a:off x="1077726" y="1738622"/>
              <a:ext cx="1978867" cy="1059310"/>
            </a:xfrm>
            <a:prstGeom prst="rect">
              <a:avLst/>
            </a:prstGeom>
            <a:noFill/>
            <a:ln w="12700">
              <a:solidFill>
                <a:srgbClr val="0051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D1A66857-BA7D-4155-85CC-FE1C080F3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820" y="2343568"/>
              <a:ext cx="573813" cy="50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B0A1B30-F79C-43D8-A760-4A3C08EDE1B2}"/>
              </a:ext>
            </a:extLst>
          </p:cNvPr>
          <p:cNvSpPr txBox="1"/>
          <p:nvPr/>
        </p:nvSpPr>
        <p:spPr>
          <a:xfrm>
            <a:off x="7895419" y="2204309"/>
            <a:ext cx="295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Quando o operador registrar o armazenamento, o sistema deve buscar as coordenadas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865C4E9-D55D-4DFA-AA96-301AD83A679A}"/>
              </a:ext>
            </a:extLst>
          </p:cNvPr>
          <p:cNvCxnSpPr>
            <a:cxnSpLocks/>
            <a:stCxn id="47" idx="3"/>
            <a:endCxn id="62" idx="1"/>
          </p:cNvCxnSpPr>
          <p:nvPr/>
        </p:nvCxnSpPr>
        <p:spPr>
          <a:xfrm>
            <a:off x="7371862" y="2619084"/>
            <a:ext cx="523557" cy="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6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23FD421-24A0-47D2-ACC6-47CC3ED0B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3632200"/>
            <a:ext cx="9144000" cy="2387600"/>
          </a:xfrm>
        </p:spPr>
        <p:txBody>
          <a:bodyPr/>
          <a:lstStyle/>
          <a:p>
            <a:pPr algn="l"/>
            <a:r>
              <a:rPr lang="pt-BR" dirty="0"/>
              <a:t>Aspectos Conceituais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D0D257-F6F4-4EB3-85ED-CC76119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D49505-2953-4158-A153-D51FAE0D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4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CF06803-383B-45C7-8860-C0580A8C5864}"/>
              </a:ext>
            </a:extLst>
          </p:cNvPr>
          <p:cNvCxnSpPr/>
          <p:nvPr/>
        </p:nvCxnSpPr>
        <p:spPr>
          <a:xfrm>
            <a:off x="333375" y="6019800"/>
            <a:ext cx="9848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7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662E5-6E77-498C-BDE7-ED424B1C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Localização Indoor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1DFBA-FE10-4DD8-9F9A-DEC303FB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Muitas pesquisas em cima. Localização de ativos, de pessoas, robôs autônomos</a:t>
            </a: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Muitos obstáculos e paredes</a:t>
            </a: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GPS comprometido</a:t>
            </a: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Não há um padrão definido.</a:t>
            </a:r>
          </a:p>
          <a:p>
            <a:pPr marL="0" indent="0">
              <a:buNone/>
            </a:pPr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2C5F8C-692E-4EEE-8639-BB813D5E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2F4811-48E1-43AE-BB21-F3922A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10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662E5-6E77-498C-BDE7-ED424B1C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Localização Indoor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1DFBA-FE10-4DD8-9F9A-DEC303FB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Sistema ideal de posicionamento indoor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Amplamente disponível e acessível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Econômico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Energeticamente eficiente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Ampla faixa de recepção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Alta precisão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Baixa latência</a:t>
            </a:r>
          </a:p>
          <a:p>
            <a:pPr lvl="1"/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Alta escalabilidade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2C5F8C-692E-4EEE-8639-BB813D5E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2F4811-48E1-43AE-BB21-F3922A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2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0C99A7-726E-491D-9EEB-5282FB5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D9AF8F-3040-45AD-B694-EC00737C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7</a:t>
            </a:fld>
            <a:endParaRPr lang="pt-BR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48D6A6EF-4C33-49C9-9672-C0889419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300" y="684864"/>
            <a:ext cx="3146015" cy="535492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5F5804A-E10F-45DC-96F8-B5BF0B6D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Localização Indoor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4F37FA-3174-41A7-A07B-017D7CCC3589}"/>
              </a:ext>
            </a:extLst>
          </p:cNvPr>
          <p:cNvSpPr/>
          <p:nvPr/>
        </p:nvSpPr>
        <p:spPr>
          <a:xfrm>
            <a:off x="1190625" y="1283819"/>
            <a:ext cx="9887104" cy="4987351"/>
          </a:xfrm>
          <a:prstGeom prst="roundRect">
            <a:avLst>
              <a:gd name="adj" fmla="val 2860"/>
            </a:avLst>
          </a:prstGeom>
          <a:solidFill>
            <a:srgbClr val="1073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Técnicas de posicionamento indoor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B4B7588-3EBB-4311-9ACD-ADA7BAE8C375}"/>
              </a:ext>
            </a:extLst>
          </p:cNvPr>
          <p:cNvSpPr/>
          <p:nvPr/>
        </p:nvSpPr>
        <p:spPr>
          <a:xfrm>
            <a:off x="1338260" y="2000396"/>
            <a:ext cx="4757739" cy="4150916"/>
          </a:xfrm>
          <a:prstGeom prst="roundRect">
            <a:avLst>
              <a:gd name="adj" fmla="val 3587"/>
            </a:avLst>
          </a:prstGeom>
          <a:solidFill>
            <a:srgbClr val="F293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Propriedades do Sinal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87FC7C-72EB-4476-BC81-815CF076C9F9}"/>
              </a:ext>
            </a:extLst>
          </p:cNvPr>
          <p:cNvSpPr/>
          <p:nvPr/>
        </p:nvSpPr>
        <p:spPr>
          <a:xfrm>
            <a:off x="2450305" y="2362321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Angle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Arrival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AoA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84C340C-4BFE-4A3D-B619-CC512F6C2A4A}"/>
              </a:ext>
            </a:extLst>
          </p:cNvPr>
          <p:cNvSpPr/>
          <p:nvPr/>
        </p:nvSpPr>
        <p:spPr>
          <a:xfrm>
            <a:off x="2433559" y="3130049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Arrival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ToA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8096A86-3B5C-44D2-A652-3D3B888763E7}"/>
              </a:ext>
            </a:extLst>
          </p:cNvPr>
          <p:cNvSpPr/>
          <p:nvPr/>
        </p:nvSpPr>
        <p:spPr>
          <a:xfrm>
            <a:off x="2433558" y="3884362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Difference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Arrival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TDoA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280F2BA-42F5-4E63-8BD0-5E4488A5EA29}"/>
              </a:ext>
            </a:extLst>
          </p:cNvPr>
          <p:cNvSpPr/>
          <p:nvPr/>
        </p:nvSpPr>
        <p:spPr>
          <a:xfrm>
            <a:off x="2444773" y="4638675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Received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Strength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Indication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(RSSI)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3AB48F0-CF6C-4D1F-8856-5901BCB73E3B}"/>
              </a:ext>
            </a:extLst>
          </p:cNvPr>
          <p:cNvSpPr/>
          <p:nvPr/>
        </p:nvSpPr>
        <p:spPr>
          <a:xfrm>
            <a:off x="2444773" y="5404519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Channel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State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Information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(CSI)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0975AD7-C419-46D5-8AB5-2630D603E3A8}"/>
              </a:ext>
            </a:extLst>
          </p:cNvPr>
          <p:cNvSpPr/>
          <p:nvPr/>
        </p:nvSpPr>
        <p:spPr>
          <a:xfrm>
            <a:off x="6207995" y="1964134"/>
            <a:ext cx="4757739" cy="4150916"/>
          </a:xfrm>
          <a:prstGeom prst="roundRect">
            <a:avLst>
              <a:gd name="adj" fmla="val 3587"/>
            </a:avLst>
          </a:prstGeom>
          <a:solidFill>
            <a:srgbClr val="F293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Algoritmos de Posicionamento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FCF9395-21FE-4AB6-BDFF-D6D4B4F8689C}"/>
              </a:ext>
            </a:extLst>
          </p:cNvPr>
          <p:cNvSpPr/>
          <p:nvPr/>
        </p:nvSpPr>
        <p:spPr>
          <a:xfrm>
            <a:off x="7320039" y="4118209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Triangulação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3FC58C2-450D-4611-A257-C5F9874EC9E2}"/>
              </a:ext>
            </a:extLst>
          </p:cNvPr>
          <p:cNvSpPr/>
          <p:nvPr/>
        </p:nvSpPr>
        <p:spPr>
          <a:xfrm>
            <a:off x="7320039" y="2619882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Trilateração</a:t>
            </a:r>
            <a:endParaRPr lang="pt-B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ABCCD93-5BC1-4649-B0C6-DD0455676148}"/>
              </a:ext>
            </a:extLst>
          </p:cNvPr>
          <p:cNvSpPr/>
          <p:nvPr/>
        </p:nvSpPr>
        <p:spPr>
          <a:xfrm>
            <a:off x="7320039" y="3371004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Proximidade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94FE3FC-B638-4B6D-A108-13A6C82D77AD}"/>
              </a:ext>
            </a:extLst>
          </p:cNvPr>
          <p:cNvSpPr/>
          <p:nvPr/>
        </p:nvSpPr>
        <p:spPr>
          <a:xfrm>
            <a:off x="7320039" y="4869331"/>
            <a:ext cx="2533651" cy="704850"/>
          </a:xfrm>
          <a:prstGeom prst="roundRect">
            <a:avLst/>
          </a:prstGeom>
          <a:solidFill>
            <a:srgbClr val="99999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Scene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</a:p>
          <a:p>
            <a:pPr algn="ctr"/>
            <a:r>
              <a:rPr lang="pt-B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Fingerprinting</a:t>
            </a:r>
            <a:endParaRPr lang="pt-B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5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662E5-6E77-498C-BDE7-ED424B1C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Dubai" panose="020B0503030403030204" pitchFamily="34" charset="-78"/>
                <a:cs typeface="Dubai" panose="020B0503030403030204" pitchFamily="34" charset="-78"/>
              </a:rPr>
              <a:t>Propriedas</a:t>
            </a:r>
            <a:r>
              <a:rPr lang="pt-BR" dirty="0">
                <a:latin typeface="Dubai" panose="020B0503030403030204" pitchFamily="34" charset="-78"/>
                <a:cs typeface="Dubai" panose="020B0503030403030204" pitchFamily="34" charset="-78"/>
              </a:rPr>
              <a:t> do Sinal - RSSI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2C5F8C-692E-4EEE-8639-BB813D5E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Formatura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2F4811-48E1-43AE-BB21-F3922A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C495-48BE-40D8-B288-7191156B7A76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67EB3E7-8F5E-4E0D-8417-E10D8F16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81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244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Malgun Gothic</vt:lpstr>
      <vt:lpstr>Meiryo</vt:lpstr>
      <vt:lpstr>Arial</vt:lpstr>
      <vt:lpstr>Calibri</vt:lpstr>
      <vt:lpstr>Calibri Light</vt:lpstr>
      <vt:lpstr>Dubai</vt:lpstr>
      <vt:lpstr>Source Sans Pro</vt:lpstr>
      <vt:lpstr>Times New Roman</vt:lpstr>
      <vt:lpstr>Tema do Office</vt:lpstr>
      <vt:lpstr>Warehouse Management System Posicional</vt:lpstr>
      <vt:lpstr>Contextualização</vt:lpstr>
      <vt:lpstr>Contextualização</vt:lpstr>
      <vt:lpstr>Aspectos Conceituais</vt:lpstr>
      <vt:lpstr>Localização Indoor</vt:lpstr>
      <vt:lpstr>Localização Indoor</vt:lpstr>
      <vt:lpstr>Localização Indoor</vt:lpstr>
      <vt:lpstr>Propriedas do Sinal - RSSI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Nery</dc:creator>
  <cp:lastModifiedBy>Daniel Nery</cp:lastModifiedBy>
  <cp:revision>11</cp:revision>
  <dcterms:created xsi:type="dcterms:W3CDTF">2019-12-10T00:56:20Z</dcterms:created>
  <dcterms:modified xsi:type="dcterms:W3CDTF">2019-12-10T03:21:52Z</dcterms:modified>
</cp:coreProperties>
</file>