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1" r:id="rId17"/>
    <p:sldId id="276" r:id="rId18"/>
    <p:sldId id="277" r:id="rId19"/>
    <p:sldId id="278" r:id="rId20"/>
    <p:sldId id="279" r:id="rId21"/>
    <p:sldId id="280" r:id="rId22"/>
    <p:sldId id="282" r:id="rId23"/>
    <p:sldId id="283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E92A8BB-07B9-40DB-984F-2CB1A2535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DDB745-6C26-4B79-9EF2-08E3E4AB9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80B3FE6C-0A59-4114-88CB-3C3172D6A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2835162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ED4C83-C4BC-4668-9D6F-D7B384763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439" y="827919"/>
            <a:ext cx="9150807" cy="2104684"/>
          </a:xfrm>
          <a:prstGeom prst="rect">
            <a:avLst/>
          </a:prstGeom>
          <a:effectLst/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DA3A238-516A-4076-B3C2-230D91350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36999"/>
            <a:ext cx="12191696" cy="3721001"/>
          </a:xfrm>
          <a:custGeom>
            <a:avLst/>
            <a:gdLst>
              <a:gd name="connsiteX0" fmla="*/ 1 w 12191696"/>
              <a:gd name="connsiteY0" fmla="*/ 0 h 3721001"/>
              <a:gd name="connsiteX1" fmla="*/ 71932 w 12191696"/>
              <a:gd name="connsiteY1" fmla="*/ 12261 h 3721001"/>
              <a:gd name="connsiteX2" fmla="*/ 282849 w 12191696"/>
              <a:gd name="connsiteY2" fmla="*/ 48342 h 3721001"/>
              <a:gd name="connsiteX3" fmla="*/ 436464 w 12191696"/>
              <a:gd name="connsiteY3" fmla="*/ 73565 h 3721001"/>
              <a:gd name="connsiteX4" fmla="*/ 619339 w 12191696"/>
              <a:gd name="connsiteY4" fmla="*/ 100188 h 3721001"/>
              <a:gd name="connsiteX5" fmla="*/ 836351 w 12191696"/>
              <a:gd name="connsiteY5" fmla="*/ 132066 h 3721001"/>
              <a:gd name="connsiteX6" fmla="*/ 1076528 w 12191696"/>
              <a:gd name="connsiteY6" fmla="*/ 165696 h 3721001"/>
              <a:gd name="connsiteX7" fmla="*/ 1347183 w 12191696"/>
              <a:gd name="connsiteY7" fmla="*/ 201077 h 3721001"/>
              <a:gd name="connsiteX8" fmla="*/ 1642223 w 12191696"/>
              <a:gd name="connsiteY8" fmla="*/ 238560 h 3721001"/>
              <a:gd name="connsiteX9" fmla="*/ 1962864 w 12191696"/>
              <a:gd name="connsiteY9" fmla="*/ 276043 h 3721001"/>
              <a:gd name="connsiteX10" fmla="*/ 2304232 w 12191696"/>
              <a:gd name="connsiteY10" fmla="*/ 314226 h 3721001"/>
              <a:gd name="connsiteX11" fmla="*/ 2672421 w 12191696"/>
              <a:gd name="connsiteY11" fmla="*/ 349608 h 3721001"/>
              <a:gd name="connsiteX12" fmla="*/ 3057678 w 12191696"/>
              <a:gd name="connsiteY12" fmla="*/ 383588 h 3721001"/>
              <a:gd name="connsiteX13" fmla="*/ 3464881 w 12191696"/>
              <a:gd name="connsiteY13" fmla="*/ 414415 h 3721001"/>
              <a:gd name="connsiteX14" fmla="*/ 3889152 w 12191696"/>
              <a:gd name="connsiteY14" fmla="*/ 443841 h 3721001"/>
              <a:gd name="connsiteX15" fmla="*/ 4331710 w 12191696"/>
              <a:gd name="connsiteY15" fmla="*/ 471515 h 3721001"/>
              <a:gd name="connsiteX16" fmla="*/ 4558476 w 12191696"/>
              <a:gd name="connsiteY16" fmla="*/ 481324 h 3721001"/>
              <a:gd name="connsiteX17" fmla="*/ 4790118 w 12191696"/>
              <a:gd name="connsiteY17" fmla="*/ 492183 h 3721001"/>
              <a:gd name="connsiteX18" fmla="*/ 5025418 w 12191696"/>
              <a:gd name="connsiteY18" fmla="*/ 502342 h 3721001"/>
              <a:gd name="connsiteX19" fmla="*/ 5261937 w 12191696"/>
              <a:gd name="connsiteY19" fmla="*/ 508998 h 3721001"/>
              <a:gd name="connsiteX20" fmla="*/ 5503333 w 12191696"/>
              <a:gd name="connsiteY20" fmla="*/ 514953 h 3721001"/>
              <a:gd name="connsiteX21" fmla="*/ 5747166 w 12191696"/>
              <a:gd name="connsiteY21" fmla="*/ 521259 h 3721001"/>
              <a:gd name="connsiteX22" fmla="*/ 5995877 w 12191696"/>
              <a:gd name="connsiteY22" fmla="*/ 525462 h 3721001"/>
              <a:gd name="connsiteX23" fmla="*/ 6247026 w 12191696"/>
              <a:gd name="connsiteY23" fmla="*/ 525462 h 3721001"/>
              <a:gd name="connsiteX24" fmla="*/ 6500613 w 12191696"/>
              <a:gd name="connsiteY24" fmla="*/ 527564 h 3721001"/>
              <a:gd name="connsiteX25" fmla="*/ 6756639 w 12191696"/>
              <a:gd name="connsiteY25" fmla="*/ 525462 h 3721001"/>
              <a:gd name="connsiteX26" fmla="*/ 7016322 w 12191696"/>
              <a:gd name="connsiteY26" fmla="*/ 521259 h 3721001"/>
              <a:gd name="connsiteX27" fmla="*/ 7276005 w 12191696"/>
              <a:gd name="connsiteY27" fmla="*/ 517405 h 3721001"/>
              <a:gd name="connsiteX28" fmla="*/ 7539345 w 12191696"/>
              <a:gd name="connsiteY28" fmla="*/ 508998 h 3721001"/>
              <a:gd name="connsiteX29" fmla="*/ 7805124 w 12191696"/>
              <a:gd name="connsiteY29" fmla="*/ 500240 h 3721001"/>
              <a:gd name="connsiteX30" fmla="*/ 8070903 w 12191696"/>
              <a:gd name="connsiteY30" fmla="*/ 490081 h 3721001"/>
              <a:gd name="connsiteX31" fmla="*/ 8339121 w 12191696"/>
              <a:gd name="connsiteY31" fmla="*/ 475719 h 3721001"/>
              <a:gd name="connsiteX32" fmla="*/ 8609776 w 12191696"/>
              <a:gd name="connsiteY32" fmla="*/ 458554 h 3721001"/>
              <a:gd name="connsiteX33" fmla="*/ 8881651 w 12191696"/>
              <a:gd name="connsiteY33" fmla="*/ 442089 h 3721001"/>
              <a:gd name="connsiteX34" fmla="*/ 9153526 w 12191696"/>
              <a:gd name="connsiteY34" fmla="*/ 421071 h 3721001"/>
              <a:gd name="connsiteX35" fmla="*/ 9429058 w 12191696"/>
              <a:gd name="connsiteY35" fmla="*/ 395848 h 3721001"/>
              <a:gd name="connsiteX36" fmla="*/ 9700933 w 12191696"/>
              <a:gd name="connsiteY36" fmla="*/ 370626 h 3721001"/>
              <a:gd name="connsiteX37" fmla="*/ 9977684 w 12191696"/>
              <a:gd name="connsiteY37" fmla="*/ 341551 h 3721001"/>
              <a:gd name="connsiteX38" fmla="*/ 10255655 w 12191696"/>
              <a:gd name="connsiteY38" fmla="*/ 309672 h 3721001"/>
              <a:gd name="connsiteX39" fmla="*/ 10529968 w 12191696"/>
              <a:gd name="connsiteY39" fmla="*/ 276043 h 3721001"/>
              <a:gd name="connsiteX40" fmla="*/ 10807939 w 12191696"/>
              <a:gd name="connsiteY40" fmla="*/ 236808 h 3721001"/>
              <a:gd name="connsiteX41" fmla="*/ 11084690 w 12191696"/>
              <a:gd name="connsiteY41" fmla="*/ 194771 h 3721001"/>
              <a:gd name="connsiteX42" fmla="*/ 11362661 w 12191696"/>
              <a:gd name="connsiteY42" fmla="*/ 153085 h 3721001"/>
              <a:gd name="connsiteX43" fmla="*/ 11639412 w 12191696"/>
              <a:gd name="connsiteY43" fmla="*/ 104392 h 3721001"/>
              <a:gd name="connsiteX44" fmla="*/ 11914945 w 12191696"/>
              <a:gd name="connsiteY44" fmla="*/ 54648 h 3721001"/>
              <a:gd name="connsiteX45" fmla="*/ 12191696 w 12191696"/>
              <a:gd name="connsiteY45" fmla="*/ 2452 h 3721001"/>
              <a:gd name="connsiteX46" fmla="*/ 12191696 w 12191696"/>
              <a:gd name="connsiteY46" fmla="*/ 2802467 h 3721001"/>
              <a:gd name="connsiteX47" fmla="*/ 12191695 w 12191696"/>
              <a:gd name="connsiteY47" fmla="*/ 2802467 h 3721001"/>
              <a:gd name="connsiteX48" fmla="*/ 12191695 w 12191696"/>
              <a:gd name="connsiteY48" fmla="*/ 3721001 h 3721001"/>
              <a:gd name="connsiteX49" fmla="*/ 0 w 12191696"/>
              <a:gd name="connsiteY49" fmla="*/ 3721001 h 3721001"/>
              <a:gd name="connsiteX50" fmla="*/ 0 w 12191696"/>
              <a:gd name="connsiteY50" fmla="*/ 2233825 h 3721001"/>
              <a:gd name="connsiteX51" fmla="*/ 1 w 12191696"/>
              <a:gd name="connsiteY51" fmla="*/ 2233825 h 37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721001">
                <a:moveTo>
                  <a:pt x="1" y="0"/>
                </a:moveTo>
                <a:lnTo>
                  <a:pt x="71932" y="12261"/>
                </a:lnTo>
                <a:lnTo>
                  <a:pt x="282849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721001"/>
                </a:lnTo>
                <a:lnTo>
                  <a:pt x="0" y="3721001"/>
                </a:lnTo>
                <a:lnTo>
                  <a:pt x="0" y="2233825"/>
                </a:lnTo>
                <a:lnTo>
                  <a:pt x="1" y="22338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0ECCAD-49E7-42D3-A9A2-8A6336399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3928983"/>
            <a:ext cx="9149350" cy="17933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5600">
                <a:solidFill>
                  <a:srgbClr val="EBEBEB"/>
                </a:solidFill>
              </a:rPr>
              <a:t>Warehouse Management System Posicional</a:t>
            </a:r>
            <a:endParaRPr lang="en-US" sz="5600">
              <a:solidFill>
                <a:srgbClr val="EBEBEB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4A0F29-3BFE-4DB7-BC29-589F68B98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6" y="5722374"/>
            <a:ext cx="9149349" cy="4879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800">
                <a:solidFill>
                  <a:schemeClr val="tx2">
                    <a:lumMod val="40000"/>
                    <a:lumOff val="60000"/>
                  </a:schemeClr>
                </a:solidFill>
              </a:rPr>
              <a:t>	Daniel Nery silva de Oliveira</a:t>
            </a:r>
          </a:p>
          <a:p>
            <a:pPr>
              <a:lnSpc>
                <a:spcPct val="90000"/>
              </a:lnSpc>
            </a:pPr>
            <a:r>
              <a:rPr lang="pt-BR" sz="800">
                <a:solidFill>
                  <a:schemeClr val="tx2">
                    <a:lumMod val="40000"/>
                    <a:lumOff val="60000"/>
                  </a:schemeClr>
                </a:solidFill>
              </a:rPr>
              <a:t>	Marco enrique dos Santos Abensur</a:t>
            </a:r>
            <a:endParaRPr lang="en-US" sz="8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406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1ED1E-390D-451D-B684-AFA0DEFC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900" dirty="0"/>
              <a:t>Estado da Arte – Propriedades do sinal</a:t>
            </a:r>
            <a:endParaRPr lang="en-US" sz="39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C17F7B-2686-4418-AE42-62CEF70F3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pt-BR" dirty="0" err="1"/>
              <a:t>Angle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Arrival</a:t>
            </a:r>
            <a:r>
              <a:rPr lang="pt-BR" dirty="0"/>
              <a:t> (</a:t>
            </a:r>
            <a:r>
              <a:rPr lang="pt-BR" dirty="0" err="1"/>
              <a:t>AoA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Ângulo de chegada em que </a:t>
            </a:r>
            <a:r>
              <a:rPr lang="en-US" dirty="0" err="1"/>
              <a:t>transmitido</a:t>
            </a:r>
            <a:r>
              <a:rPr lang="en-US" dirty="0"/>
              <a:t> </a:t>
            </a:r>
            <a:r>
              <a:rPr lang="en-US" dirty="0" err="1"/>
              <a:t>chega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receptor</a:t>
            </a:r>
          </a:p>
          <a:p>
            <a:pPr lvl="1"/>
            <a:r>
              <a:rPr lang="en-US" dirty="0" err="1"/>
              <a:t>Matrizes</a:t>
            </a:r>
            <a:r>
              <a:rPr lang="en-US" dirty="0"/>
              <a:t> de </a:t>
            </a:r>
            <a:r>
              <a:rPr lang="en-US" dirty="0" err="1"/>
              <a:t>antenas</a:t>
            </a:r>
            <a:r>
              <a:rPr lang="en-US" dirty="0"/>
              <a:t> e </a:t>
            </a:r>
            <a:r>
              <a:rPr lang="en-US" dirty="0" err="1"/>
              <a:t>diferença</a:t>
            </a:r>
            <a:r>
              <a:rPr lang="en-US" dirty="0"/>
              <a:t> de </a:t>
            </a:r>
            <a:r>
              <a:rPr lang="en-US" dirty="0" err="1"/>
              <a:t>fase</a:t>
            </a:r>
            <a:endParaRPr lang="en-US" dirty="0"/>
          </a:p>
          <a:p>
            <a:pPr lvl="1"/>
            <a:r>
              <a:rPr lang="en-US" dirty="0"/>
              <a:t>Hardware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sofisticado</a:t>
            </a:r>
            <a:endParaRPr lang="en-US" dirty="0"/>
          </a:p>
          <a:p>
            <a:pPr lvl="1"/>
            <a:r>
              <a:rPr lang="en-US" dirty="0" err="1"/>
              <a:t>Precisão</a:t>
            </a:r>
            <a:endParaRPr lang="pt-BR" dirty="0"/>
          </a:p>
        </p:txBody>
      </p:sp>
      <p:pic>
        <p:nvPicPr>
          <p:cNvPr id="5" name="Imagem 4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24C855DF-2369-4EBA-A3D5-0E4504C50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122" y="2052213"/>
            <a:ext cx="4203214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543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36870-DB7B-473C-995F-C544500F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900" dirty="0"/>
              <a:t>Estado da Arte – Propriedades do sinal</a:t>
            </a:r>
            <a:endParaRPr lang="en-US" sz="39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1C71ED-CC54-420D-BB75-69B6F2528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Time of Arrival (</a:t>
            </a:r>
            <a:r>
              <a:rPr lang="en-US" dirty="0" err="1"/>
              <a:t>ToA</a:t>
            </a:r>
            <a:r>
              <a:rPr lang="en-US" dirty="0"/>
              <a:t>)</a:t>
            </a:r>
          </a:p>
          <a:p>
            <a:pPr lvl="1"/>
            <a:r>
              <a:rPr lang="pt-BR" dirty="0"/>
              <a:t>Tempo transcorrido entre emitir o sinal e chegar</a:t>
            </a:r>
          </a:p>
          <a:p>
            <a:pPr lvl="1"/>
            <a:r>
              <a:rPr lang="pt-BR" dirty="0"/>
              <a:t>Tempos muito pequeno. Velocidade de transmissão igual a velocidade da luz</a:t>
            </a:r>
          </a:p>
          <a:p>
            <a:pPr lvl="1"/>
            <a:r>
              <a:rPr lang="pt-BR" dirty="0"/>
              <a:t>Dificuldade em achar tempo com precisão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205999-F3FB-44DB-88D9-79A5C682C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028" y="2052213"/>
            <a:ext cx="5111402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556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C1197-C69D-4580-9CD6-2BC12627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900" dirty="0"/>
              <a:t>Estado da Arte – Propriedades do sinal</a:t>
            </a:r>
            <a:endParaRPr lang="en-US" sz="39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62D142-5A03-49DA-983F-D430ACB70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Time </a:t>
            </a:r>
            <a:r>
              <a:rPr lang="en-US" dirty="0" err="1"/>
              <a:t>Dierence</a:t>
            </a:r>
            <a:r>
              <a:rPr lang="en-US" dirty="0"/>
              <a:t> of Arrival (</a:t>
            </a:r>
            <a:r>
              <a:rPr lang="en-US" dirty="0" err="1"/>
              <a:t>TDoA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Mede </a:t>
            </a:r>
            <a:r>
              <a:rPr lang="en-US" dirty="0" err="1"/>
              <a:t>diferença</a:t>
            </a:r>
            <a:r>
              <a:rPr lang="en-US" dirty="0"/>
              <a:t> </a:t>
            </a:r>
            <a:r>
              <a:rPr lang="en-US" dirty="0" err="1"/>
              <a:t>relativa</a:t>
            </a:r>
            <a:r>
              <a:rPr lang="en-US" dirty="0"/>
              <a:t> do tempo de </a:t>
            </a:r>
            <a:r>
              <a:rPr lang="en-US" dirty="0" err="1"/>
              <a:t>transmissão</a:t>
            </a:r>
            <a:endParaRPr lang="en-US" dirty="0"/>
          </a:p>
          <a:p>
            <a:pPr lvl="1"/>
            <a:r>
              <a:rPr lang="en-US" dirty="0" err="1"/>
              <a:t>Complexidade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que </a:t>
            </a:r>
            <a:r>
              <a:rPr lang="en-US" dirty="0" err="1"/>
              <a:t>ToA</a:t>
            </a:r>
            <a:endParaRPr lang="en-US" dirty="0"/>
          </a:p>
          <a:p>
            <a:pPr lvl="1"/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3 receptors</a:t>
            </a:r>
          </a:p>
          <a:p>
            <a:pPr lvl="1"/>
            <a:r>
              <a:rPr lang="en-US" dirty="0"/>
              <a:t>Resolver </a:t>
            </a:r>
            <a:r>
              <a:rPr lang="en-US" dirty="0" err="1"/>
              <a:t>equação</a:t>
            </a:r>
            <a:r>
              <a:rPr lang="en-US" dirty="0"/>
              <a:t> de </a:t>
            </a:r>
            <a:r>
              <a:rPr lang="en-US" dirty="0" err="1"/>
              <a:t>três</a:t>
            </a:r>
            <a:r>
              <a:rPr lang="en-US" dirty="0"/>
              <a:t> </a:t>
            </a:r>
            <a:r>
              <a:rPr lang="en-US" dirty="0" err="1"/>
              <a:t>hipérboles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6F8F85-05D4-4863-879C-FAA3A5FA4C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00" r="2" b="2"/>
          <a:stretch/>
        </p:blipFill>
        <p:spPr>
          <a:xfrm>
            <a:off x="6091916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6062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B13BC-2CEC-416E-8B16-4FEE38A2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900" dirty="0"/>
              <a:t>Estado da Arte – Propriedades do sinal</a:t>
            </a:r>
            <a:endParaRPr lang="en-US" sz="3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58AC6F7-7E1F-4AA9-8A3A-0BA76B6E36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1" y="2052214"/>
                <a:ext cx="4338409" cy="41961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Received Signal Strength Indication (RSSI)</a:t>
                </a:r>
              </a:p>
              <a:p>
                <a:pPr lvl="1"/>
                <a:r>
                  <a:rPr lang="en-US" dirty="0" err="1"/>
                  <a:t>Nível</a:t>
                </a:r>
                <a:r>
                  <a:rPr lang="en-US" dirty="0"/>
                  <a:t> de </a:t>
                </a:r>
                <a:r>
                  <a:rPr lang="en-US" dirty="0" err="1"/>
                  <a:t>potencia</a:t>
                </a:r>
                <a:r>
                  <a:rPr lang="en-US" dirty="0"/>
                  <a:t> do </a:t>
                </a:r>
                <a:r>
                  <a:rPr lang="en-US" dirty="0" err="1"/>
                  <a:t>sinal</a:t>
                </a:r>
                <a:r>
                  <a:rPr lang="en-US" dirty="0"/>
                  <a:t> </a:t>
                </a:r>
                <a:r>
                  <a:rPr lang="en-US" dirty="0" err="1"/>
                  <a:t>recebido</a:t>
                </a:r>
                <a:endParaRPr lang="en-US" dirty="0"/>
              </a:p>
              <a:p>
                <a:pPr lvl="1"/>
                <a:r>
                  <a:rPr lang="en-US" dirty="0"/>
                  <a:t>Com </a:t>
                </a:r>
                <a:r>
                  <a:rPr lang="en-US" dirty="0" err="1"/>
                  <a:t>obstáculos</a:t>
                </a:r>
                <a:r>
                  <a:rPr lang="en-US" dirty="0"/>
                  <a:t> e </a:t>
                </a:r>
                <a:r>
                  <a:rPr lang="en-US" dirty="0" err="1"/>
                  <a:t>interferencias</a:t>
                </a:r>
                <a:r>
                  <a:rPr lang="en-US" dirty="0"/>
                  <a:t> </a:t>
                </a:r>
                <a:r>
                  <a:rPr lang="en-US" dirty="0" err="1"/>
                  <a:t>pode</a:t>
                </a:r>
                <a:r>
                  <a:rPr lang="en-US" dirty="0"/>
                  <a:t> </a:t>
                </a:r>
                <a:r>
                  <a:rPr lang="en-US" dirty="0" err="1"/>
                  <a:t>ter</a:t>
                </a:r>
                <a:r>
                  <a:rPr lang="en-US" dirty="0"/>
                  <a:t> </a:t>
                </a:r>
                <a:r>
                  <a:rPr lang="en-US" dirty="0" err="1"/>
                  <a:t>sua</a:t>
                </a:r>
                <a:r>
                  <a:rPr lang="en-US" dirty="0"/>
                  <a:t> </a:t>
                </a:r>
                <a:r>
                  <a:rPr lang="en-US" dirty="0" err="1"/>
                  <a:t>precisão</a:t>
                </a:r>
                <a:r>
                  <a:rPr lang="en-US" dirty="0"/>
                  <a:t> </a:t>
                </a:r>
                <a:r>
                  <a:rPr lang="en-US" dirty="0" err="1"/>
                  <a:t>reduzidas</a:t>
                </a:r>
                <a:endParaRPr lang="en-US" dirty="0"/>
              </a:p>
              <a:p>
                <a:pPr lvl="1"/>
                <a:r>
                  <a:rPr lang="en-US" dirty="0" err="1"/>
                  <a:t>Algoritmos</a:t>
                </a:r>
                <a:r>
                  <a:rPr lang="en-US" dirty="0"/>
                  <a:t> para </a:t>
                </a:r>
                <a:r>
                  <a:rPr lang="en-US" dirty="0" err="1"/>
                  <a:t>compensar</a:t>
                </a:r>
                <a:r>
                  <a:rPr lang="en-US" dirty="0"/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</a:t>
                </a:r>
                <a:r>
                  <a:rPr lang="en-US" dirty="0" err="1"/>
                  <a:t>erros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𝑅𝑆𝑆𝐼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=−10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func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pt-BR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58AC6F7-7E1F-4AA9-8A3A-0BA76B6E36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1" y="2052214"/>
                <a:ext cx="4338409" cy="4196185"/>
              </a:xfrm>
              <a:blipFill>
                <a:blip r:embed="rId3"/>
                <a:stretch>
                  <a:fillRect l="-702" t="-872" r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B3950BFA-DADA-4ADF-93C1-2BFDBE380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397" y="2052213"/>
            <a:ext cx="4468664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6560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2F65F-16C0-4083-8AE7-7F849C2F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Estado da Arte – Propriedades do sinal</a:t>
            </a:r>
            <a:endParaRPr lang="en-US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394C289-7E2E-4BEB-8743-01E388C1F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267" y="2584580"/>
            <a:ext cx="9789251" cy="228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05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1D26D-F631-4B31-A145-597D10FE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pt-BR" sz="4000" dirty="0"/>
              <a:t>Estado da Arte – Algoritmos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75FD3-9489-4B40-BFCF-67EB98C2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8573349" cy="4196185"/>
          </a:xfrm>
        </p:spPr>
        <p:txBody>
          <a:bodyPr>
            <a:normAutofit/>
          </a:bodyPr>
          <a:lstStyle/>
          <a:p>
            <a:r>
              <a:rPr lang="pt-BR" dirty="0"/>
              <a:t>Triangulação</a:t>
            </a:r>
          </a:p>
          <a:p>
            <a:pPr lvl="1"/>
            <a:r>
              <a:rPr lang="pt-BR" dirty="0"/>
              <a:t>Usa intersecção de ângulos</a:t>
            </a:r>
          </a:p>
          <a:p>
            <a:r>
              <a:rPr lang="pt-BR" dirty="0" err="1"/>
              <a:t>Trilateração</a:t>
            </a:r>
            <a:endParaRPr lang="pt-BR" dirty="0"/>
          </a:p>
          <a:p>
            <a:pPr lvl="1"/>
            <a:r>
              <a:rPr lang="pt-BR" dirty="0"/>
              <a:t>Propriedades geométricas </a:t>
            </a:r>
          </a:p>
          <a:p>
            <a:pPr lvl="1"/>
            <a:r>
              <a:rPr lang="pt-BR" dirty="0"/>
              <a:t>Usa intensidade e atenuação do sinal</a:t>
            </a:r>
          </a:p>
          <a:p>
            <a:r>
              <a:rPr lang="pt-BR" dirty="0"/>
              <a:t>Proximidade</a:t>
            </a:r>
          </a:p>
          <a:p>
            <a:pPr lvl="1"/>
            <a:r>
              <a:rPr lang="pt-BR" dirty="0"/>
              <a:t>Utiliza só RSSI da fonte de sinal mais próxima</a:t>
            </a:r>
          </a:p>
          <a:p>
            <a:r>
              <a:rPr lang="pt-BR" dirty="0" err="1"/>
              <a:t>Scene</a:t>
            </a:r>
            <a:r>
              <a:rPr lang="pt-BR" dirty="0"/>
              <a:t> </a:t>
            </a:r>
            <a:r>
              <a:rPr lang="pt-BR" dirty="0" err="1"/>
              <a:t>analysis</a:t>
            </a:r>
            <a:endParaRPr lang="pt-BR" dirty="0"/>
          </a:p>
          <a:p>
            <a:pPr lvl="1"/>
            <a:r>
              <a:rPr lang="pt-BR" dirty="0" err="1"/>
              <a:t>Alem</a:t>
            </a:r>
            <a:r>
              <a:rPr lang="pt-BR" dirty="0"/>
              <a:t> dos sinais recebidos usa outras informação para estimar com mais precisão. Mais complexo</a:t>
            </a:r>
          </a:p>
          <a:p>
            <a:pPr lvl="1"/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11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D6A6A-996B-4406-963D-78FD6D5A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Estado da Arte – Algoritmos</a:t>
            </a:r>
            <a:endParaRPr lang="en-US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C41F074-754B-4727-8CBF-8D61B221E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447" y="2710211"/>
            <a:ext cx="9741618" cy="21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1D26D-F631-4B31-A145-597D10FE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pt-BR" sz="4000" dirty="0"/>
              <a:t>Estado da Arte – Tecnologias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75FD3-9489-4B40-BFCF-67EB98C2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8573349" cy="4196185"/>
          </a:xfrm>
        </p:spPr>
        <p:txBody>
          <a:bodyPr>
            <a:normAutofit/>
          </a:bodyPr>
          <a:lstStyle/>
          <a:p>
            <a:pPr lvl="1"/>
            <a:endParaRPr lang="pt-BR" dirty="0"/>
          </a:p>
          <a:p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 err="1"/>
              <a:t>Poucas</a:t>
            </a:r>
            <a:r>
              <a:rPr lang="en-US" dirty="0"/>
              <a:t> </a:t>
            </a:r>
            <a:r>
              <a:rPr lang="en-US" dirty="0" err="1"/>
              <a:t>mudanças</a:t>
            </a:r>
            <a:r>
              <a:rPr lang="en-US" dirty="0"/>
              <a:t> </a:t>
            </a:r>
            <a:r>
              <a:rPr lang="en-US" dirty="0" err="1"/>
              <a:t>infraestrutura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Interferencias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banda</a:t>
            </a:r>
            <a:endParaRPr lang="en-US" dirty="0"/>
          </a:p>
          <a:p>
            <a:pPr lvl="1"/>
            <a:r>
              <a:rPr lang="en-US" dirty="0" err="1"/>
              <a:t>Faltam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eficientes</a:t>
            </a:r>
            <a:endParaRPr lang="en-US" dirty="0"/>
          </a:p>
          <a:p>
            <a:r>
              <a:rPr lang="en-US" dirty="0"/>
              <a:t>Bluetooth</a:t>
            </a:r>
          </a:p>
          <a:p>
            <a:pPr lvl="1"/>
            <a:r>
              <a:rPr lang="en-US" dirty="0"/>
              <a:t>Ultima </a:t>
            </a:r>
            <a:r>
              <a:rPr lang="en-US" dirty="0" err="1"/>
              <a:t>especificação</a:t>
            </a:r>
            <a:r>
              <a:rPr lang="en-US" dirty="0"/>
              <a:t>: &gt;350m; </a:t>
            </a:r>
            <a:r>
              <a:rPr lang="en-US" dirty="0" err="1"/>
              <a:t>Velocidade</a:t>
            </a:r>
            <a:r>
              <a:rPr lang="en-US" dirty="0"/>
              <a:t> &gt; 2Mbit/s; </a:t>
            </a:r>
          </a:p>
          <a:p>
            <a:pPr lvl="1"/>
            <a:r>
              <a:rPr lang="en-US" dirty="0"/>
              <a:t>Antes 1 a 10m. Agora </a:t>
            </a:r>
            <a:r>
              <a:rPr lang="en-US" dirty="0" err="1"/>
              <a:t>centimetros</a:t>
            </a:r>
            <a:endParaRPr lang="en-US" dirty="0"/>
          </a:p>
          <a:p>
            <a:pPr lvl="1"/>
            <a:r>
              <a:rPr lang="en-US" dirty="0"/>
              <a:t>Alta </a:t>
            </a:r>
            <a:r>
              <a:rPr lang="en-US" dirty="0" err="1"/>
              <a:t>compatibilidade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16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1D26D-F631-4B31-A145-597D10FE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pt-BR" sz="4000" dirty="0"/>
              <a:t>Estado da Arte – Tecnologias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75FD3-9489-4B40-BFCF-67EB98C2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8573349" cy="4196185"/>
          </a:xfrm>
        </p:spPr>
        <p:txBody>
          <a:bodyPr>
            <a:normAutofit/>
          </a:bodyPr>
          <a:lstStyle/>
          <a:p>
            <a:pPr lvl="1"/>
            <a:endParaRPr lang="pt-BR" dirty="0"/>
          </a:p>
          <a:p>
            <a:r>
              <a:rPr lang="en-US" dirty="0"/>
              <a:t>ZigBee</a:t>
            </a:r>
          </a:p>
          <a:p>
            <a:pPr lvl="1"/>
            <a:r>
              <a:rPr lang="en-US" dirty="0" err="1"/>
              <a:t>Baixo</a:t>
            </a:r>
            <a:r>
              <a:rPr lang="en-US" dirty="0"/>
              <a:t> </a:t>
            </a:r>
            <a:r>
              <a:rPr lang="en-US" dirty="0" err="1"/>
              <a:t>custo</a:t>
            </a:r>
            <a:endParaRPr lang="en-US" dirty="0"/>
          </a:p>
          <a:p>
            <a:pPr lvl="1"/>
            <a:r>
              <a:rPr lang="en-US" dirty="0" err="1"/>
              <a:t>Baixa</a:t>
            </a:r>
            <a:r>
              <a:rPr lang="en-US" dirty="0"/>
              <a:t> </a:t>
            </a:r>
            <a:r>
              <a:rPr lang="en-US" dirty="0" err="1"/>
              <a:t>velocidade</a:t>
            </a:r>
            <a:endParaRPr lang="en-US" dirty="0"/>
          </a:p>
          <a:p>
            <a:pPr lvl="1"/>
            <a:r>
              <a:rPr lang="en-US" dirty="0" err="1"/>
              <a:t>Baixo</a:t>
            </a:r>
            <a:r>
              <a:rPr lang="en-US" dirty="0"/>
              <a:t> consume </a:t>
            </a:r>
            <a:r>
              <a:rPr lang="en-US" dirty="0" err="1"/>
              <a:t>energético</a:t>
            </a:r>
            <a:endParaRPr lang="en-US" dirty="0"/>
          </a:p>
          <a:p>
            <a:pPr lvl="1"/>
            <a:r>
              <a:rPr lang="en-US" dirty="0" err="1"/>
              <a:t>Tecnologia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disponivel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as </a:t>
            </a:r>
            <a:r>
              <a:rPr lang="en-US" dirty="0" err="1"/>
              <a:t>outras</a:t>
            </a:r>
            <a:endParaRPr lang="en-US" dirty="0"/>
          </a:p>
          <a:p>
            <a:r>
              <a:rPr lang="en-US" dirty="0"/>
              <a:t>Ultra-Wideband (UWB)</a:t>
            </a:r>
          </a:p>
          <a:p>
            <a:pPr lvl="1"/>
            <a:r>
              <a:rPr lang="en-US" dirty="0" err="1"/>
              <a:t>Espectro</a:t>
            </a:r>
            <a:r>
              <a:rPr lang="en-US" dirty="0"/>
              <a:t> largo &gt;500MHZ</a:t>
            </a:r>
          </a:p>
          <a:p>
            <a:pPr lvl="1"/>
            <a:r>
              <a:rPr lang="en-US" dirty="0" err="1"/>
              <a:t>Poucas</a:t>
            </a:r>
            <a:r>
              <a:rPr lang="en-US" dirty="0"/>
              <a:t> </a:t>
            </a:r>
            <a:r>
              <a:rPr lang="en-US" dirty="0" err="1"/>
              <a:t>interferencias</a:t>
            </a:r>
            <a:r>
              <a:rPr lang="en-US" dirty="0"/>
              <a:t> e </a:t>
            </a:r>
            <a:r>
              <a:rPr lang="en-US" dirty="0" err="1"/>
              <a:t>latencias</a:t>
            </a:r>
            <a:endParaRPr lang="en-US" dirty="0"/>
          </a:p>
          <a:p>
            <a:pPr lvl="1"/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lento de </a:t>
            </a:r>
            <a:r>
              <a:rPr lang="en-US" dirty="0" err="1"/>
              <a:t>adoção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70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1D26D-F631-4B31-A145-597D10FE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pt-BR" sz="4000" dirty="0"/>
              <a:t>Estado da Arte – Tecnologias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75FD3-9489-4B40-BFCF-67EB98C2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8573349" cy="4196185"/>
          </a:xfrm>
        </p:spPr>
        <p:txBody>
          <a:bodyPr>
            <a:normAutofit/>
          </a:bodyPr>
          <a:lstStyle/>
          <a:p>
            <a:pPr lvl="1"/>
            <a:endParaRPr lang="pt-BR" dirty="0"/>
          </a:p>
          <a:p>
            <a:r>
              <a:rPr lang="en-US" dirty="0" err="1"/>
              <a:t>Sinais</a:t>
            </a:r>
            <a:r>
              <a:rPr lang="en-US" dirty="0"/>
              <a:t> </a:t>
            </a:r>
            <a:r>
              <a:rPr lang="en-US" dirty="0" err="1"/>
              <a:t>sonoros</a:t>
            </a:r>
            <a:endParaRPr lang="en-US" dirty="0"/>
          </a:p>
          <a:p>
            <a:pPr lvl="1"/>
            <a:r>
              <a:rPr lang="en-US" dirty="0" err="1"/>
              <a:t>Poluição</a:t>
            </a:r>
            <a:r>
              <a:rPr lang="en-US" dirty="0"/>
              <a:t> Sonora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faixa</a:t>
            </a:r>
            <a:r>
              <a:rPr lang="en-US" dirty="0"/>
              <a:t> </a:t>
            </a:r>
            <a:r>
              <a:rPr lang="en-US" dirty="0" err="1"/>
              <a:t>audivel</a:t>
            </a:r>
            <a:r>
              <a:rPr lang="en-US" dirty="0"/>
              <a:t>. </a:t>
            </a:r>
            <a:r>
              <a:rPr lang="en-US" dirty="0" err="1"/>
              <a:t>Faixa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smartphones </a:t>
            </a:r>
            <a:r>
              <a:rPr lang="en-US" dirty="0" err="1"/>
              <a:t>funcionam</a:t>
            </a:r>
            <a:r>
              <a:rPr lang="en-US" dirty="0"/>
              <a:t> </a:t>
            </a:r>
            <a:r>
              <a:rPr lang="en-US" dirty="0" err="1"/>
              <a:t>melhor</a:t>
            </a:r>
            <a:endParaRPr lang="en-US" dirty="0"/>
          </a:p>
          <a:p>
            <a:pPr lvl="1"/>
            <a:r>
              <a:rPr lang="en-US" dirty="0" err="1"/>
              <a:t>Usam</a:t>
            </a:r>
            <a:r>
              <a:rPr lang="en-US" dirty="0"/>
              <a:t> </a:t>
            </a:r>
            <a:r>
              <a:rPr lang="en-US" dirty="0" err="1"/>
              <a:t>ToA</a:t>
            </a:r>
            <a:r>
              <a:rPr lang="en-US" dirty="0"/>
              <a:t>. Pois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velocidades</a:t>
            </a:r>
            <a:r>
              <a:rPr lang="en-US" dirty="0"/>
              <a:t> </a:t>
            </a:r>
            <a:r>
              <a:rPr lang="en-US" dirty="0" err="1"/>
              <a:t>menores</a:t>
            </a:r>
            <a:endParaRPr lang="en-US" dirty="0"/>
          </a:p>
          <a:p>
            <a:pPr lvl="1"/>
            <a:r>
              <a:rPr lang="en-US" dirty="0" err="1"/>
              <a:t>Sofrem</a:t>
            </a:r>
            <a:r>
              <a:rPr lang="en-US" dirty="0"/>
              <a:t> </a:t>
            </a:r>
            <a:r>
              <a:rPr lang="en-US" dirty="0" err="1"/>
              <a:t>diferença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velocidade</a:t>
            </a:r>
            <a:r>
              <a:rPr lang="en-US" dirty="0"/>
              <a:t> de </a:t>
            </a:r>
            <a:r>
              <a:rPr lang="en-US" dirty="0" err="1"/>
              <a:t>propagação</a:t>
            </a:r>
            <a:r>
              <a:rPr lang="en-US" dirty="0"/>
              <a:t> com a temperature e </a:t>
            </a:r>
            <a:r>
              <a:rPr lang="en-US" dirty="0" err="1"/>
              <a:t>umidade</a:t>
            </a:r>
            <a:endParaRPr lang="en-US" dirty="0"/>
          </a:p>
          <a:p>
            <a:pPr lvl="1"/>
            <a:r>
              <a:rPr lang="en-US" dirty="0" err="1"/>
              <a:t>Interferencia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ambiente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0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1C904-B128-4BED-A4C6-EDD10433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6246093" cy="1675975"/>
          </a:xfrm>
        </p:spPr>
        <p:txBody>
          <a:bodyPr>
            <a:normAutofit/>
          </a:bodyPr>
          <a:lstStyle/>
          <a:p>
            <a:r>
              <a:rPr lang="pt-BR" dirty="0"/>
              <a:t>Orientadores</a:t>
            </a:r>
            <a:endParaRPr lang="en-US" dirty="0"/>
          </a:p>
        </p:txBody>
      </p:sp>
      <p:sp>
        <p:nvSpPr>
          <p:cNvPr id="1028" name="Rectangle 70">
            <a:extLst>
              <a:ext uri="{FF2B5EF4-FFF2-40B4-BE49-F238E27FC236}">
                <a16:creationId xmlns:a16="http://schemas.microsoft.com/office/drawing/2014/main" id="{78D66203-18BB-40A2-B632-9356FE169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BD7560-D073-4710-9B11-CEEC487D3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5" y="2484544"/>
            <a:ext cx="6253484" cy="3763855"/>
          </a:xfrm>
        </p:spPr>
        <p:txBody>
          <a:bodyPr>
            <a:normAutofit/>
          </a:bodyPr>
          <a:lstStyle/>
          <a:p>
            <a:r>
              <a:rPr lang="pt-BR" dirty="0"/>
              <a:t>Gustavo Pamplona </a:t>
            </a:r>
            <a:r>
              <a:rPr lang="pt-BR" dirty="0" err="1"/>
              <a:t>Rehder</a:t>
            </a:r>
            <a:r>
              <a:rPr lang="pt-BR" dirty="0"/>
              <a:t> (PSI)</a:t>
            </a:r>
          </a:p>
          <a:p>
            <a:r>
              <a:rPr lang="en-US" dirty="0"/>
              <a:t>Carlos Eduardo </a:t>
            </a:r>
            <a:r>
              <a:rPr lang="en-US" dirty="0" err="1"/>
              <a:t>Cugnasca</a:t>
            </a:r>
            <a:r>
              <a:rPr lang="en-US" dirty="0"/>
              <a:t> (PCS)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2941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1D26D-F631-4B31-A145-597D10FE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pt-BR" sz="4000" dirty="0"/>
              <a:t>Estado da Arte – Tecnologias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65789F2-119C-4E33-A136-3E0CCDEA7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370" y="2052638"/>
            <a:ext cx="6451973" cy="4195762"/>
          </a:xfrm>
        </p:spPr>
      </p:pic>
    </p:spTree>
    <p:extLst>
      <p:ext uri="{BB962C8B-B14F-4D97-AF65-F5344CB8AC3E}">
        <p14:creationId xmlns:p14="http://schemas.microsoft.com/office/powerpoint/2010/main" val="1783100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DDEF2-0CC7-4652-9740-61DA40EF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A7473E-BDE7-4B23-A71F-51F40847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Efetivar prova de conceito</a:t>
            </a:r>
          </a:p>
          <a:p>
            <a:r>
              <a:rPr lang="pt-BR" dirty="0"/>
              <a:t>Escolhemos a tecnologia Bluetooth.</a:t>
            </a:r>
          </a:p>
          <a:p>
            <a:pPr lvl="1"/>
            <a:r>
              <a:rPr lang="pt-BR" dirty="0"/>
              <a:t>Artigos compravam sua usabilidade e eficiência para o problema em questão</a:t>
            </a:r>
          </a:p>
          <a:p>
            <a:pPr lvl="1"/>
            <a:r>
              <a:rPr lang="pt-BR" dirty="0"/>
              <a:t>5.1 promissor no decorrer do ano</a:t>
            </a:r>
          </a:p>
          <a:p>
            <a:r>
              <a:rPr lang="pt-BR" dirty="0"/>
              <a:t>Protótipo inicial funcional para medir distancias. </a:t>
            </a:r>
          </a:p>
        </p:txBody>
      </p:sp>
    </p:spTree>
    <p:extLst>
      <p:ext uri="{BB962C8B-B14F-4D97-AF65-F5344CB8AC3E}">
        <p14:creationId xmlns:p14="http://schemas.microsoft.com/office/powerpoint/2010/main" val="1766044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DDEF2-0CC7-4652-9740-61DA40EF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pt-BR" dirty="0"/>
              <a:t>Próximos passos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A7473E-BDE7-4B23-A71F-51F408477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pt-BR" dirty="0" err="1"/>
              <a:t>Nordic</a:t>
            </a:r>
            <a:r>
              <a:rPr lang="pt-BR" dirty="0"/>
              <a:t> </a:t>
            </a:r>
            <a:r>
              <a:rPr lang="pt-BR" dirty="0" err="1"/>
              <a:t>Semiconductors</a:t>
            </a:r>
            <a:endParaRPr lang="pt-BR" dirty="0"/>
          </a:p>
          <a:p>
            <a:pPr lvl="1"/>
            <a:r>
              <a:rPr lang="pt-BR" dirty="0"/>
              <a:t>Uma das lideres mundiais em tecnologias de transmissão sem fio e de baixo consumo energético.</a:t>
            </a:r>
          </a:p>
          <a:p>
            <a:r>
              <a:rPr lang="pt-BR" dirty="0"/>
              <a:t>Família de microcontroladores com BLE</a:t>
            </a:r>
          </a:p>
          <a:p>
            <a:r>
              <a:rPr lang="pt-BR" dirty="0"/>
              <a:t>Mais recente nRF52811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FC95657-5524-4EC2-AC1F-0D3774887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3025908"/>
            <a:ext cx="5451627" cy="22487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1904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DDEF2-0CC7-4652-9740-61DA40EF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pt-BR" dirty="0"/>
              <a:t>Próximos passos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A7473E-BDE7-4B23-A71F-51F408477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“</a:t>
            </a:r>
            <a:r>
              <a:rPr lang="en-US" dirty="0"/>
              <a:t>The nRF52840 DK is the recommend development kit, it emulates the nRF52811, and can be used as a starting point for development before moving over to a custom board. Please note that this development kit does not support Bluetooth Direction Finding.”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Começaremos</a:t>
            </a:r>
            <a:r>
              <a:rPr lang="en-US" dirty="0"/>
              <a:t> a </a:t>
            </a:r>
            <a:r>
              <a:rPr lang="en-US" dirty="0" err="1"/>
              <a:t>testar</a:t>
            </a:r>
            <a:r>
              <a:rPr lang="en-US" dirty="0"/>
              <a:t> RSSI (Received Signal Strength Indicator). De 1 a 10m </a:t>
            </a:r>
            <a:r>
              <a:rPr lang="en-US" dirty="0" err="1"/>
              <a:t>precisão</a:t>
            </a:r>
            <a:endParaRPr lang="pt-BR" dirty="0"/>
          </a:p>
        </p:txBody>
      </p:sp>
      <p:pic>
        <p:nvPicPr>
          <p:cNvPr id="4" name="Picture 2" descr="Image result for nRF52840 DK">
            <a:extLst>
              <a:ext uri="{FF2B5EF4-FFF2-40B4-BE49-F238E27FC236}">
                <a16:creationId xmlns:a16="http://schemas.microsoft.com/office/drawing/2014/main" id="{C81A1BD5-5699-4A4C-ADA9-36D54CC3D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2801028"/>
            <a:ext cx="5451627" cy="269855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186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warehouse">
            <a:extLst>
              <a:ext uri="{FF2B5EF4-FFF2-40B4-BE49-F238E27FC236}">
                <a16:creationId xmlns:a16="http://schemas.microsoft.com/office/drawing/2014/main" id="{22D75828-0FAA-452A-A394-C87D98BBD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9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EA596B-0A85-48D0-AECB-1C92C0D4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tx1"/>
                </a:solidFill>
              </a:rPr>
              <a:t>Obrigado pela atenção!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414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AE048-4233-4CAC-A70E-4EF66E9D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pt-BR"/>
              <a:t>Necessidade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E2180A-7F68-412C-8E22-70E9737FA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pt-BR" dirty="0"/>
              <a:t>Cortar custos e melhorar a produtividade</a:t>
            </a:r>
          </a:p>
          <a:p>
            <a:r>
              <a:rPr lang="en-US" dirty="0"/>
              <a:t>Order Picking (Coleta de </a:t>
            </a:r>
            <a:r>
              <a:rPr lang="en-US" dirty="0" err="1"/>
              <a:t>pedidos</a:t>
            </a:r>
            <a:r>
              <a:rPr lang="en-US" dirty="0"/>
              <a:t>) </a:t>
            </a:r>
            <a:r>
              <a:rPr lang="pt-BR" dirty="0"/>
              <a:t>é a operação mais trabalhosa. Sendo responsável por 55% de todas as despesas de um armazém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A3F475B-0E69-4857-B55B-1236096F7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242236"/>
            <a:ext cx="5451627" cy="38161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071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844C3-5257-49DA-A50C-456FB5A1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pt-BR" dirty="0"/>
              <a:t>Necessidade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767A24-8008-488B-9005-DFFE1A645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pt-BR" dirty="0"/>
              <a:t>Sistema atual – Código de barras</a:t>
            </a:r>
          </a:p>
          <a:p>
            <a:pPr lvl="1"/>
            <a:r>
              <a:rPr lang="pt-BR" dirty="0"/>
              <a:t>Não se mostra efetivo</a:t>
            </a:r>
          </a:p>
          <a:p>
            <a:pPr lvl="1"/>
            <a:r>
              <a:rPr lang="pt-BR" dirty="0"/>
              <a:t>Porto de tubarões</a:t>
            </a:r>
          </a:p>
          <a:p>
            <a:pPr lvl="1"/>
            <a:r>
              <a:rPr lang="pt-BR" dirty="0" err="1"/>
              <a:t>Espacos</a:t>
            </a:r>
            <a:r>
              <a:rPr lang="pt-BR" dirty="0"/>
              <a:t> para armazenamento que podem mudar</a:t>
            </a:r>
          </a:p>
          <a:p>
            <a:pPr lvl="1"/>
            <a:r>
              <a:rPr lang="pt-BR" dirty="0"/>
              <a:t>Adversidades Climáticas</a:t>
            </a:r>
            <a:endParaRPr lang="en-US" dirty="0"/>
          </a:p>
        </p:txBody>
      </p:sp>
      <p:pic>
        <p:nvPicPr>
          <p:cNvPr id="3074" name="Picture 2" descr="Image result for portos containers">
            <a:extLst>
              <a:ext uri="{FF2B5EF4-FFF2-40B4-BE49-F238E27FC236}">
                <a16:creationId xmlns:a16="http://schemas.microsoft.com/office/drawing/2014/main" id="{D27EB04F-4DD9-4CB4-A5EB-495EFF8B9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8852" y="2052214"/>
            <a:ext cx="5916827" cy="389031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78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D649F-1C29-44F1-B7BB-4902105A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pt-BR" dirty="0"/>
              <a:t>Problema</a:t>
            </a:r>
            <a:endParaRPr lang="en-US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05F36B-EA4D-4985-A776-E1D1EE703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pt-BR" dirty="0"/>
              <a:t>Localização Outdoor</a:t>
            </a:r>
          </a:p>
          <a:p>
            <a:pPr lvl="1"/>
            <a:r>
              <a:rPr lang="pt-BR" dirty="0"/>
              <a:t>Sem muitos obstáculo</a:t>
            </a:r>
          </a:p>
          <a:p>
            <a:pPr lvl="1"/>
            <a:r>
              <a:rPr lang="pt-BR" dirty="0"/>
              <a:t>GPS</a:t>
            </a:r>
          </a:p>
          <a:p>
            <a:r>
              <a:rPr lang="pt-BR" dirty="0"/>
              <a:t>Localização Indoor</a:t>
            </a:r>
          </a:p>
          <a:p>
            <a:pPr lvl="1"/>
            <a:r>
              <a:rPr lang="pt-BR" dirty="0"/>
              <a:t>Muitos obstáculos e paredes</a:t>
            </a:r>
          </a:p>
          <a:p>
            <a:pPr lvl="1"/>
            <a:r>
              <a:rPr lang="pt-BR" dirty="0"/>
              <a:t>GPS comprometido</a:t>
            </a:r>
          </a:p>
          <a:p>
            <a:pPr lvl="1"/>
            <a:r>
              <a:rPr lang="pt-BR" dirty="0"/>
              <a:t>Não há um padrão definido e muito se pesquisa atualmente do assunto</a:t>
            </a:r>
          </a:p>
          <a:p>
            <a:r>
              <a:rPr lang="pt-BR" dirty="0"/>
              <a:t>Integrável com o atual WMS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C1DA283-7C39-4676-9D2A-79CD35BA94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1" r="2847" b="-2"/>
          <a:stretch/>
        </p:blipFill>
        <p:spPr>
          <a:xfrm>
            <a:off x="6091916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072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7570F-B258-405A-BD0F-50FA8DBC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7F472F6-D87B-4141-91DA-2A0E16A31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Ideal de Posicionamento indoor</a:t>
            </a:r>
          </a:p>
          <a:p>
            <a:pPr lvl="1"/>
            <a:r>
              <a:rPr lang="pt-BR" dirty="0"/>
              <a:t>Amplamente disponível e acessível</a:t>
            </a:r>
          </a:p>
          <a:p>
            <a:pPr lvl="1"/>
            <a:r>
              <a:rPr lang="pt-BR" dirty="0"/>
              <a:t>Econômico</a:t>
            </a:r>
          </a:p>
          <a:p>
            <a:pPr lvl="1"/>
            <a:r>
              <a:rPr lang="pt-BR" dirty="0"/>
              <a:t>Energeticamente eficiente</a:t>
            </a:r>
          </a:p>
          <a:p>
            <a:pPr lvl="1"/>
            <a:r>
              <a:rPr lang="pt-BR" dirty="0"/>
              <a:t>Ampla faixa de recepção</a:t>
            </a:r>
          </a:p>
          <a:p>
            <a:pPr lvl="1"/>
            <a:r>
              <a:rPr lang="pt-BR" dirty="0"/>
              <a:t>Alta precisão</a:t>
            </a:r>
          </a:p>
          <a:p>
            <a:pPr lvl="1"/>
            <a:r>
              <a:rPr lang="pt-BR" dirty="0"/>
              <a:t>Baixa latência</a:t>
            </a:r>
          </a:p>
          <a:p>
            <a:pPr lvl="1"/>
            <a:r>
              <a:rPr lang="pt-BR" dirty="0"/>
              <a:t>Alta escalabilidade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696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55558C-7AF2-4DE3-B92B-22B94748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600">
                <a:solidFill>
                  <a:srgbClr val="EBEBEB"/>
                </a:solidFill>
              </a:rPr>
              <a:t>Árvore de objetivos</a:t>
            </a:r>
            <a:br>
              <a:rPr lang="pt-BR" sz="3600">
                <a:solidFill>
                  <a:srgbClr val="EBEBEB"/>
                </a:solidFill>
              </a:rPr>
            </a:br>
            <a:endParaRPr lang="en-US" sz="3600">
              <a:solidFill>
                <a:srgbClr val="EBEBEB"/>
              </a:solidFill>
            </a:endParaRPr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Espaço Reservado para Conteúdo 4" descr="Uma imagem contendo mapa, texto&#10;&#10;Descrição gerada automaticamente">
            <a:extLst>
              <a:ext uri="{FF2B5EF4-FFF2-40B4-BE49-F238E27FC236}">
                <a16:creationId xmlns:a16="http://schemas.microsoft.com/office/drawing/2014/main" id="{1652DA02-7B0B-49F0-A801-C9BA0CC04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54" y="647698"/>
            <a:ext cx="5270564" cy="5562601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722D6F-004A-4DA3-978C-34565AE01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EBEBEB"/>
                </a:solidFill>
              </a:rPr>
              <a:t>Monografia [30%</a:t>
            </a:r>
            <a:r>
              <a:rPr lang="en-US" dirty="0">
                <a:solidFill>
                  <a:srgbClr val="EBEBEB"/>
                </a:solidFill>
              </a:rPr>
              <a:t>]</a:t>
            </a:r>
          </a:p>
          <a:p>
            <a:r>
              <a:rPr lang="en-US" dirty="0" err="1">
                <a:solidFill>
                  <a:srgbClr val="EBEBEB"/>
                </a:solidFill>
              </a:rPr>
              <a:t>Integração</a:t>
            </a:r>
            <a:r>
              <a:rPr lang="en-US" dirty="0">
                <a:solidFill>
                  <a:srgbClr val="EBEBEB"/>
                </a:solidFill>
              </a:rPr>
              <a:t> com WMS </a:t>
            </a:r>
            <a:r>
              <a:rPr lang="en-US" dirty="0" err="1">
                <a:solidFill>
                  <a:srgbClr val="EBEBEB"/>
                </a:solidFill>
              </a:rPr>
              <a:t>atual</a:t>
            </a:r>
            <a:r>
              <a:rPr lang="en-US" dirty="0">
                <a:solidFill>
                  <a:srgbClr val="EBEBEB"/>
                </a:solidFill>
              </a:rPr>
              <a:t> [15%]</a:t>
            </a:r>
          </a:p>
          <a:p>
            <a:r>
              <a:rPr lang="en-US" dirty="0" err="1">
                <a:solidFill>
                  <a:srgbClr val="EBEBEB"/>
                </a:solidFill>
              </a:rPr>
              <a:t>Validação</a:t>
            </a:r>
            <a:r>
              <a:rPr lang="en-US" dirty="0">
                <a:solidFill>
                  <a:srgbClr val="EBEBEB"/>
                </a:solidFill>
              </a:rPr>
              <a:t> do </a:t>
            </a:r>
            <a:r>
              <a:rPr lang="en-US" dirty="0" err="1">
                <a:solidFill>
                  <a:srgbClr val="EBEBEB"/>
                </a:solidFill>
              </a:rPr>
              <a:t>projeto</a:t>
            </a:r>
            <a:r>
              <a:rPr lang="en-US" dirty="0">
                <a:solidFill>
                  <a:srgbClr val="EBEBEB"/>
                </a:solidFill>
              </a:rPr>
              <a:t> [10%]</a:t>
            </a:r>
          </a:p>
          <a:p>
            <a:r>
              <a:rPr lang="en-US" dirty="0" err="1">
                <a:solidFill>
                  <a:srgbClr val="EBEBEB"/>
                </a:solidFill>
              </a:rPr>
              <a:t>Desenvolvimento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prático</a:t>
            </a:r>
            <a:r>
              <a:rPr lang="en-US" dirty="0">
                <a:solidFill>
                  <a:srgbClr val="EBEBEB"/>
                </a:solidFill>
              </a:rPr>
              <a:t> do </a:t>
            </a:r>
            <a:r>
              <a:rPr lang="en-US" dirty="0" err="1">
                <a:solidFill>
                  <a:srgbClr val="EBEBEB"/>
                </a:solidFill>
              </a:rPr>
              <a:t>projeto</a:t>
            </a:r>
            <a:r>
              <a:rPr lang="en-US" dirty="0">
                <a:solidFill>
                  <a:srgbClr val="EBEBEB"/>
                </a:solidFill>
              </a:rPr>
              <a:t> [45%]</a:t>
            </a:r>
          </a:p>
        </p:txBody>
      </p:sp>
    </p:spTree>
    <p:extLst>
      <p:ext uri="{BB962C8B-B14F-4D97-AF65-F5344CB8AC3E}">
        <p14:creationId xmlns:p14="http://schemas.microsoft.com/office/powerpoint/2010/main" val="2881610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1C448-7C31-4C13-84A4-FF5F5704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Estado-da-arte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AA4BCD-3F35-4BB7-8B68-8EF954BFA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Falaremos das técnicas e algoritmos mais recentes encontrados na literatura sobre métodos de localização.</a:t>
            </a:r>
          </a:p>
          <a:p>
            <a:r>
              <a:rPr lang="pt-BR" dirty="0"/>
              <a:t>Nomenclatura</a:t>
            </a:r>
          </a:p>
          <a:p>
            <a:r>
              <a:rPr lang="pt-BR" dirty="0"/>
              <a:t>Outdoor</a:t>
            </a:r>
          </a:p>
          <a:p>
            <a:pPr lvl="1"/>
            <a:r>
              <a:rPr lang="pt-BR" dirty="0"/>
              <a:t>Sem obstáculos</a:t>
            </a:r>
          </a:p>
          <a:p>
            <a:r>
              <a:rPr lang="pt-BR" dirty="0"/>
              <a:t>Indoor</a:t>
            </a:r>
          </a:p>
          <a:p>
            <a:pPr lvl="1"/>
            <a:r>
              <a:rPr lang="pt-BR" dirty="0"/>
              <a:t>Nosso foco</a:t>
            </a:r>
          </a:p>
        </p:txBody>
      </p:sp>
    </p:spTree>
    <p:extLst>
      <p:ext uri="{BB962C8B-B14F-4D97-AF65-F5344CB8AC3E}">
        <p14:creationId xmlns:p14="http://schemas.microsoft.com/office/powerpoint/2010/main" val="401032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CB1F1-9B94-4863-B975-703BA5CC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BR" dirty="0"/>
              <a:t>Estado da Arte – Técnicas de posicionamento indoor</a:t>
            </a:r>
            <a:endParaRPr lang="en-US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7AB01EDB-00C1-4E57-96F3-A2043FA67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2080" y="2052638"/>
            <a:ext cx="2469616" cy="4195762"/>
          </a:xfrm>
        </p:spPr>
      </p:pic>
    </p:spTree>
    <p:extLst>
      <p:ext uri="{BB962C8B-B14F-4D97-AF65-F5344CB8AC3E}">
        <p14:creationId xmlns:p14="http://schemas.microsoft.com/office/powerpoint/2010/main" val="3693128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641</Words>
  <Application>Microsoft Office PowerPoint</Application>
  <PresentationFormat>Widescreen</PresentationFormat>
  <Paragraphs>125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Century Gothic</vt:lpstr>
      <vt:lpstr>Wingdings 3</vt:lpstr>
      <vt:lpstr>Íon</vt:lpstr>
      <vt:lpstr>Warehouse Management System Posicional</vt:lpstr>
      <vt:lpstr>Orientadores</vt:lpstr>
      <vt:lpstr>Necessidade</vt:lpstr>
      <vt:lpstr>Necessidade</vt:lpstr>
      <vt:lpstr>Problema</vt:lpstr>
      <vt:lpstr>Problema</vt:lpstr>
      <vt:lpstr>Árvore de objetivos </vt:lpstr>
      <vt:lpstr>Estado-da-arte</vt:lpstr>
      <vt:lpstr>Estado da Arte – Técnicas de posicionamento indoor</vt:lpstr>
      <vt:lpstr>Estado da Arte – Propriedades do sinal</vt:lpstr>
      <vt:lpstr>Estado da Arte – Propriedades do sinal</vt:lpstr>
      <vt:lpstr>Estado da Arte – Propriedades do sinal</vt:lpstr>
      <vt:lpstr>Estado da Arte – Propriedades do sinal</vt:lpstr>
      <vt:lpstr>Estado da Arte – Propriedades do sinal</vt:lpstr>
      <vt:lpstr>Estado da Arte – Algoritmos</vt:lpstr>
      <vt:lpstr>Estado da Arte – Algoritmos</vt:lpstr>
      <vt:lpstr>Estado da Arte – Tecnologias</vt:lpstr>
      <vt:lpstr>Estado da Arte – Tecnologias</vt:lpstr>
      <vt:lpstr>Estado da Arte – Tecnologias</vt:lpstr>
      <vt:lpstr>Estado da Arte – Tecnologias</vt:lpstr>
      <vt:lpstr>Próximos passos</vt:lpstr>
      <vt:lpstr>Próximos passos</vt:lpstr>
      <vt:lpstr>Próximos passos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 Posicional</dc:title>
  <dc:creator>marco abensur</dc:creator>
  <cp:lastModifiedBy>marco abensur</cp:lastModifiedBy>
  <cp:revision>2</cp:revision>
  <dcterms:created xsi:type="dcterms:W3CDTF">2019-06-03T15:21:33Z</dcterms:created>
  <dcterms:modified xsi:type="dcterms:W3CDTF">2019-06-03T15:33:48Z</dcterms:modified>
</cp:coreProperties>
</file>