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76" r:id="rId3"/>
    <p:sldId id="292" r:id="rId4"/>
    <p:sldId id="294" r:id="rId5"/>
    <p:sldId id="295" r:id="rId6"/>
    <p:sldId id="296" r:id="rId7"/>
    <p:sldId id="297" r:id="rId8"/>
    <p:sldId id="298" r:id="rId9"/>
    <p:sldId id="293" r:id="rId10"/>
    <p:sldId id="299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2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5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5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44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1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4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8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9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68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1.svg"/><Relationship Id="rId21" Type="http://schemas.openxmlformats.org/officeDocument/2006/relationships/image" Target="../media/image28.sv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microsoft.com/office/2007/relationships/hdphoto" Target="../media/hdphoto1.wdp"/><Relationship Id="rId5" Type="http://schemas.openxmlformats.org/officeDocument/2006/relationships/image" Target="../media/image13.sv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10" Type="http://schemas.openxmlformats.org/officeDocument/2006/relationships/image" Target="../media/image18.png"/><Relationship Id="rId19" Type="http://schemas.openxmlformats.org/officeDocument/2006/relationships/image" Target="../media/image26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ECCAD-49E7-42D3-A9A2-8A63363990C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221480" y="3032125"/>
            <a:ext cx="6837810" cy="1793875"/>
          </a:xfrm>
        </p:spPr>
        <p:txBody>
          <a:bodyPr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pt-BR" sz="5600" dirty="0" err="1">
                <a:latin typeface="Dubai" panose="020B0604020202020204" pitchFamily="34" charset="-78"/>
                <a:cs typeface="Dubai" panose="020B0604020202020204" pitchFamily="34" charset="-78"/>
              </a:rPr>
              <a:t>Warehouse</a:t>
            </a:r>
            <a:r>
              <a:rPr lang="pt-BR" sz="5600" dirty="0">
                <a:latin typeface="Dubai" panose="020B0604020202020204" pitchFamily="34" charset="-78"/>
                <a:cs typeface="Dubai" panose="020B0604020202020204" pitchFamily="34" charset="-78"/>
              </a:rPr>
              <a:t> Management System Posicional</a:t>
            </a:r>
            <a:endParaRPr lang="en-US" sz="5600" dirty="0">
              <a:latin typeface="Dubai" panose="020B0604020202020204" pitchFamily="34" charset="-78"/>
              <a:cs typeface="Dubai" panose="020B0604020202020204" pitchFamily="34" charset="-7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4A0F29-3BFE-4DB7-BC29-589F68B98E4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761526" y="4826000"/>
            <a:ext cx="5188708" cy="487362"/>
          </a:xfrm>
        </p:spPr>
        <p:txBody>
          <a:bodyPr>
            <a:noAutofit/>
          </a:bodyPr>
          <a:lstStyle/>
          <a:p>
            <a:pPr mar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000" dirty="0">
                <a:latin typeface="Meiryo" panose="020B0400000000000000" pitchFamily="34" charset="-128"/>
                <a:ea typeface="Meiryo" panose="020B0400000000000000" pitchFamily="34" charset="-128"/>
              </a:rPr>
              <a:t>Daniel Nery Silva de Oliveira</a:t>
            </a:r>
          </a:p>
          <a:p>
            <a:pPr marL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1000" dirty="0">
                <a:latin typeface="Meiryo" panose="020B0400000000000000" pitchFamily="34" charset="-128"/>
                <a:ea typeface="Meiryo" panose="020B0400000000000000" pitchFamily="34" charset="-128"/>
              </a:rPr>
              <a:t>Marco Enrique dos Santos </a:t>
            </a:r>
            <a:r>
              <a:rPr lang="pt-BR" sz="1000" dirty="0" err="1">
                <a:latin typeface="Meiryo" panose="020B0400000000000000" pitchFamily="34" charset="-128"/>
                <a:ea typeface="Meiryo" panose="020B0400000000000000" pitchFamily="34" charset="-128"/>
              </a:rPr>
              <a:t>Abensur</a:t>
            </a:r>
            <a:endParaRPr lang="en-US" sz="1000" dirty="0">
              <a:latin typeface="Meiryo" panose="020B0400000000000000" pitchFamily="34" charset="-128"/>
              <a:ea typeface="Meiryo" panose="020B0400000000000000" pitchFamily="34" charset="-128"/>
            </a:endParaRPr>
          </a:p>
        </p:txBody>
      </p:sp>
      <p:pic>
        <p:nvPicPr>
          <p:cNvPr id="9" name="Imagem 8" descr="Imagem de vídeo game&#10;&#10;Descrição gerada automaticamente">
            <a:extLst>
              <a:ext uri="{FF2B5EF4-FFF2-40B4-BE49-F238E27FC236}">
                <a16:creationId xmlns:a16="http://schemas.microsoft.com/office/drawing/2014/main" id="{EB5907C8-CBA3-4A1C-B426-2B96C392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5167"/>
            <a:ext cx="6215841" cy="39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06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C68C9663-AC99-4DFD-81B7-B5895A4B6BD0}"/>
              </a:ext>
            </a:extLst>
          </p:cNvPr>
          <p:cNvSpPr txBox="1">
            <a:spLocks/>
          </p:cNvSpPr>
          <p:nvPr/>
        </p:nvSpPr>
        <p:spPr>
          <a:xfrm>
            <a:off x="238370" y="309569"/>
            <a:ext cx="8270630" cy="77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56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Dubai" panose="020B0604020202020204" pitchFamily="34" charset="-78"/>
                <a:ea typeface="+mj-ea"/>
                <a:cs typeface="Dubai" panose="020B0604020202020204" pitchFamily="34" charset="-78"/>
              </a:defRPr>
            </a:lvl1pPr>
          </a:lstStyle>
          <a:p>
            <a:pPr algn="l"/>
            <a:r>
              <a:rPr lang="pt-BR" sz="3900" dirty="0"/>
              <a:t>Próximos passos</a:t>
            </a:r>
            <a:endParaRPr lang="en-US" sz="39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554553-AC5D-4C0F-86E9-4B987A76072E}"/>
              </a:ext>
            </a:extLst>
          </p:cNvPr>
          <p:cNvSpPr txBox="1"/>
          <p:nvPr/>
        </p:nvSpPr>
        <p:spPr>
          <a:xfrm>
            <a:off x="238370" y="1823794"/>
            <a:ext cx="8486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Término da implementação da arquitetura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Refinamento dos algoritmos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Término </a:t>
            </a:r>
            <a:r>
              <a:rPr lang="pt-BR">
                <a:latin typeface="Meiryo" panose="020B0604030504040204" pitchFamily="34" charset="-128"/>
                <a:ea typeface="Meiryo" panose="020B0604030504040204" pitchFamily="34" charset="-128"/>
              </a:rPr>
              <a:t>da monografia e poster</a:t>
            </a: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30" name="Imagem 2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629C7BE-4BBD-4410-BD2C-B004A13B2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361" y="5743858"/>
            <a:ext cx="373078" cy="373078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6D428D73-2FD8-4474-B4BA-D84E94B70187}"/>
              </a:ext>
            </a:extLst>
          </p:cNvPr>
          <p:cNvSpPr txBox="1"/>
          <p:nvPr/>
        </p:nvSpPr>
        <p:spPr>
          <a:xfrm>
            <a:off x="10560439" y="5747604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/</a:t>
            </a:r>
            <a:r>
              <a:rPr lang="pt-BR" dirty="0" err="1"/>
              <a:t>smartwms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120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008D65-4C48-4CAB-8600-9F4C427CE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86FC8-DD5D-4402-A2C0-8739BDAFE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23917-FA20-4DBD-BA3C-868A3EA84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Image result for warehouse">
            <a:extLst>
              <a:ext uri="{FF2B5EF4-FFF2-40B4-BE49-F238E27FC236}">
                <a16:creationId xmlns:a16="http://schemas.microsoft.com/office/drawing/2014/main" id="{22D75828-0FAA-452A-A394-C87D98BBD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EA596B-0A85-48D0-AECB-1C92C0D4FE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Obrigado pela atenção!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1A9FEA-F0E4-482A-A945-93458474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4AAE36-E61D-4F8E-8C72-65C0F1F48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E01928-5BA4-4817-820F-2E267B4A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414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C33D3B-2A9F-435E-B11E-387722C1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rgbClr val="FFFFFF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Objetivo</a:t>
            </a:r>
            <a:endParaRPr lang="en-US" sz="3600" dirty="0">
              <a:solidFill>
                <a:srgbClr val="FFFFFF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932206-C261-4BB5-B5A2-6819D722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2849551" cy="3335519"/>
          </a:xfrm>
        </p:spPr>
        <p:txBody>
          <a:bodyPr>
            <a:normAutofit/>
          </a:bodyPr>
          <a:lstStyle/>
          <a:p>
            <a:pPr algn="just"/>
            <a:r>
              <a:rPr lang="pt-BR" sz="1500" dirty="0">
                <a:solidFill>
                  <a:srgbClr val="FFFF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Sistema que consiga saber a posição de um ativo, no momento que um funcionário fizer o procedimento de armazenamento </a:t>
            </a:r>
            <a:endParaRPr lang="en-US" sz="1500" dirty="0">
              <a:solidFill>
                <a:srgbClr val="FFFFFF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7" name="Picture 2" descr="Image result for portos containers">
            <a:extLst>
              <a:ext uri="{FF2B5EF4-FFF2-40B4-BE49-F238E27FC236}">
                <a16:creationId xmlns:a16="http://schemas.microsoft.com/office/drawing/2014/main" id="{BF5FF8FC-F641-46E3-B78C-3114D30AC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0" r="2424"/>
          <a:stretch/>
        </p:blipFill>
        <p:spPr bwMode="auto">
          <a:xfrm>
            <a:off x="4075043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49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nRF52840 DK">
            <a:extLst>
              <a:ext uri="{FF2B5EF4-FFF2-40B4-BE49-F238E27FC236}">
                <a16:creationId xmlns:a16="http://schemas.microsoft.com/office/drawing/2014/main" id="{69A5A72F-3BC2-4D2C-B97D-FB2675C75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617252" y="-572906"/>
            <a:ext cx="4317647" cy="901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C68C9663-AC99-4DFD-81B7-B5895A4B6BD0}"/>
              </a:ext>
            </a:extLst>
          </p:cNvPr>
          <p:cNvSpPr txBox="1">
            <a:spLocks/>
          </p:cNvSpPr>
          <p:nvPr/>
        </p:nvSpPr>
        <p:spPr>
          <a:xfrm>
            <a:off x="238370" y="309569"/>
            <a:ext cx="8270630" cy="77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56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Dubai" panose="020B0604020202020204" pitchFamily="34" charset="-78"/>
                <a:ea typeface="+mj-ea"/>
                <a:cs typeface="Dubai" panose="020B0604020202020204" pitchFamily="34" charset="-78"/>
              </a:defRPr>
            </a:lvl1pPr>
          </a:lstStyle>
          <a:p>
            <a:pPr algn="l"/>
            <a:r>
              <a:rPr lang="pt-BR" dirty="0"/>
              <a:t>Desenvolvimento – Hardware e Firmware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554553-AC5D-4C0F-86E9-4B987A76072E}"/>
              </a:ext>
            </a:extLst>
          </p:cNvPr>
          <p:cNvSpPr txBox="1"/>
          <p:nvPr/>
        </p:nvSpPr>
        <p:spPr>
          <a:xfrm>
            <a:off x="4286252" y="1877583"/>
            <a:ext cx="69659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Continuação dos testes com placa de desenvolvimento nRF52840;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Testes com múltiplas placas iguais, para a leitura de vários RSSI;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Testes com o dispositivo que ficará móvel;</a:t>
            </a:r>
          </a:p>
        </p:txBody>
      </p:sp>
    </p:spTree>
    <p:extLst>
      <p:ext uri="{BB962C8B-B14F-4D97-AF65-F5344CB8AC3E}">
        <p14:creationId xmlns:p14="http://schemas.microsoft.com/office/powerpoint/2010/main" val="302877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AED812-C60F-421F-81A6-D209F4D79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BD50D3-D999-4AD5-BC49-9381E24A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390CA86-0F8D-4E58-AF70-7C92876F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2A3D2E4C-DF25-4A44-AF54-0251CCB2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10" y="4850526"/>
            <a:ext cx="4411523" cy="8933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C42CF48-CF99-4987-8D81-814196493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4127" y="2218813"/>
            <a:ext cx="4756235" cy="236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0554553-AC5D-4C0F-86E9-4B987A76072E}"/>
              </a:ext>
            </a:extLst>
          </p:cNvPr>
          <p:cNvSpPr txBox="1"/>
          <p:nvPr/>
        </p:nvSpPr>
        <p:spPr>
          <a:xfrm>
            <a:off x="6351639" y="1845734"/>
            <a:ext cx="480404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/>
              <a:t>Bluetooth 5.1 –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saíram</a:t>
            </a:r>
            <a:r>
              <a:rPr lang="en-US" dirty="0"/>
              <a:t> releases </a:t>
            </a:r>
            <a:r>
              <a:rPr lang="en-US" dirty="0" err="1"/>
              <a:t>comerciais</a:t>
            </a:r>
            <a:r>
              <a:rPr lang="en-US" dirty="0"/>
              <a:t> de firmware para </a:t>
            </a:r>
            <a:r>
              <a:rPr lang="en-US" dirty="0" err="1"/>
              <a:t>AoA</a:t>
            </a:r>
            <a:endParaRPr lang="en-US" dirty="0"/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/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/>
              <a:t>nRF52833 – </a:t>
            </a:r>
            <a:r>
              <a:rPr lang="en-US" dirty="0" err="1"/>
              <a:t>Suporte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baixo</a:t>
            </a:r>
            <a:r>
              <a:rPr lang="en-US" dirty="0"/>
              <a:t> </a:t>
            </a:r>
            <a:r>
              <a:rPr lang="en-US" dirty="0" err="1"/>
              <a:t>nível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link layer (24/10/2019)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 err="1"/>
              <a:t>Provém</a:t>
            </a:r>
            <a:r>
              <a:rPr lang="en-US" dirty="0"/>
              <a:t> um </a:t>
            </a:r>
            <a:r>
              <a:rPr lang="en-US" dirty="0" err="1"/>
              <a:t>sinal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limpo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amostragem</a:t>
            </a:r>
            <a:r>
              <a:rPr lang="en-US" dirty="0"/>
              <a:t> I/Q (In-Phase and Quadrature)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/>
              <a:t>Ja era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AoA</a:t>
            </a:r>
            <a:r>
              <a:rPr lang="en-US" dirty="0"/>
              <a:t> com a link layer </a:t>
            </a:r>
            <a:r>
              <a:rPr lang="en-US" dirty="0" err="1"/>
              <a:t>antiga</a:t>
            </a:r>
            <a:r>
              <a:rPr lang="en-US" dirty="0"/>
              <a:t>.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/>
              <a:t>Alta </a:t>
            </a:r>
            <a:r>
              <a:rPr lang="en-US" dirty="0" err="1"/>
              <a:t>confiabilidade</a:t>
            </a:r>
            <a:r>
              <a:rPr lang="en-US" dirty="0"/>
              <a:t> –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proprietários</a:t>
            </a:r>
            <a:endParaRPr lang="en-US" dirty="0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FFEB560C-EDA2-43B1-88B1-4477F6BD8EFF}"/>
              </a:ext>
            </a:extLst>
          </p:cNvPr>
          <p:cNvSpPr txBox="1">
            <a:spLocks/>
          </p:cNvSpPr>
          <p:nvPr/>
        </p:nvSpPr>
        <p:spPr>
          <a:xfrm>
            <a:off x="238370" y="309569"/>
            <a:ext cx="8270630" cy="77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56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Dubai" panose="020B0604020202020204" pitchFamily="34" charset="-78"/>
                <a:ea typeface="+mj-ea"/>
                <a:cs typeface="Dubai" panose="020B0604020202020204" pitchFamily="34" charset="-78"/>
              </a:defRPr>
            </a:lvl1pPr>
          </a:lstStyle>
          <a:p>
            <a:pPr algn="l"/>
            <a:r>
              <a:rPr lang="pt-BR" sz="3800" dirty="0"/>
              <a:t>Pesquisa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31844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C68C9663-AC99-4DFD-81B7-B5895A4B6BD0}"/>
              </a:ext>
            </a:extLst>
          </p:cNvPr>
          <p:cNvSpPr txBox="1">
            <a:spLocks/>
          </p:cNvSpPr>
          <p:nvPr/>
        </p:nvSpPr>
        <p:spPr>
          <a:xfrm>
            <a:off x="238370" y="309569"/>
            <a:ext cx="8270630" cy="77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56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Dubai" panose="020B0604020202020204" pitchFamily="34" charset="-78"/>
                <a:ea typeface="+mj-ea"/>
                <a:cs typeface="Dubai" panose="020B0604020202020204" pitchFamily="34" charset="-78"/>
              </a:defRPr>
            </a:lvl1pPr>
          </a:lstStyle>
          <a:p>
            <a:pPr algn="l"/>
            <a:r>
              <a:rPr lang="pt-BR" dirty="0"/>
              <a:t>Pesquisa – Amostragem RSSI por canais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554553-AC5D-4C0F-86E9-4B987A76072E}"/>
              </a:ext>
            </a:extLst>
          </p:cNvPr>
          <p:cNvSpPr txBox="1"/>
          <p:nvPr/>
        </p:nvSpPr>
        <p:spPr>
          <a:xfrm>
            <a:off x="6167718" y="1877583"/>
            <a:ext cx="50844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Bluetooth – </a:t>
            </a:r>
            <a:r>
              <a:rPr lang="pt-BR" dirty="0" err="1">
                <a:latin typeface="Meiryo" panose="020B0604030504040204" pitchFamily="34" charset="-128"/>
                <a:ea typeface="Meiryo" panose="020B0604030504040204" pitchFamily="34" charset="-128"/>
              </a:rPr>
              <a:t>Advertising</a:t>
            </a: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 3 canais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Meiryo" panose="020B0604030504040204" pitchFamily="34" charset="-128"/>
                <a:ea typeface="Meiryo" panose="020B0604030504040204" pitchFamily="34" charset="-128"/>
              </a:rPr>
              <a:t>Stack</a:t>
            </a: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 padrão do Bluetooth só permite o RSSI dos três canais ao mesmo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Separamos a leitura dos RSSI dos três canais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Diminui interferências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Eventuais erros em um dos canais não são propagados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2052" name="Picture 4" descr="Image result for bluetooth channels">
            <a:extLst>
              <a:ext uri="{FF2B5EF4-FFF2-40B4-BE49-F238E27FC236}">
                <a16:creationId xmlns:a16="http://schemas.microsoft.com/office/drawing/2014/main" id="{47A9A0C9-5220-4715-8AA8-05D0200A7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4" y="1828277"/>
            <a:ext cx="4966447" cy="245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02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C68C9663-AC99-4DFD-81B7-B5895A4B6BD0}"/>
              </a:ext>
            </a:extLst>
          </p:cNvPr>
          <p:cNvSpPr txBox="1">
            <a:spLocks/>
          </p:cNvSpPr>
          <p:nvPr/>
        </p:nvSpPr>
        <p:spPr>
          <a:xfrm>
            <a:off x="238370" y="309569"/>
            <a:ext cx="8270630" cy="77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56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Dubai" panose="020B0604020202020204" pitchFamily="34" charset="-78"/>
                <a:ea typeface="+mj-ea"/>
                <a:cs typeface="Dubai" panose="020B0604020202020204" pitchFamily="34" charset="-78"/>
              </a:defRPr>
            </a:lvl1pPr>
          </a:lstStyle>
          <a:p>
            <a:pPr algn="l"/>
            <a:r>
              <a:rPr lang="pt-BR" dirty="0"/>
              <a:t>Pesquisa – Amostragem RSSI por canais</a:t>
            </a:r>
            <a:endParaRPr lang="en-US" dirty="0"/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4050CAB-22C9-45B0-B739-C61B08AF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302" y="1639717"/>
            <a:ext cx="4945809" cy="3497883"/>
          </a:xfrm>
          <a:prstGeom prst="rect">
            <a:avLst/>
          </a:prstGeom>
        </p:spPr>
      </p:pic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9EAE80A-4725-4351-8E8B-C2E38FA9C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89" y="1670200"/>
            <a:ext cx="4724809" cy="3467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FF081F9-2E6A-4368-A23F-AB0D23AFA5DD}"/>
              </a:ext>
            </a:extLst>
          </p:cNvPr>
          <p:cNvSpPr txBox="1"/>
          <p:nvPr/>
        </p:nvSpPr>
        <p:spPr>
          <a:xfrm>
            <a:off x="864889" y="5350334"/>
            <a:ext cx="996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en-US" dirty="0"/>
              <a:t>A Bluetooth Low Energy Indoor Positioning System with Channel Diversity, Weighted Trilateration </a:t>
            </a:r>
          </a:p>
          <a:p>
            <a:r>
              <a:rPr lang="en-US" dirty="0"/>
              <a:t>and Kalman Filtering. 2017. </a:t>
            </a:r>
          </a:p>
        </p:txBody>
      </p:sp>
    </p:spTree>
    <p:extLst>
      <p:ext uri="{BB962C8B-B14F-4D97-AF65-F5344CB8AC3E}">
        <p14:creationId xmlns:p14="http://schemas.microsoft.com/office/powerpoint/2010/main" val="124201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C68C9663-AC99-4DFD-81B7-B5895A4B6BD0}"/>
              </a:ext>
            </a:extLst>
          </p:cNvPr>
          <p:cNvSpPr txBox="1">
            <a:spLocks/>
          </p:cNvSpPr>
          <p:nvPr/>
        </p:nvSpPr>
        <p:spPr>
          <a:xfrm>
            <a:off x="238370" y="309569"/>
            <a:ext cx="8270630" cy="77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56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Dubai" panose="020B0604020202020204" pitchFamily="34" charset="-78"/>
                <a:ea typeface="+mj-ea"/>
                <a:cs typeface="Dubai" panose="020B0604020202020204" pitchFamily="34" charset="-78"/>
              </a:defRPr>
            </a:lvl1pPr>
          </a:lstStyle>
          <a:p>
            <a:pPr algn="l"/>
            <a:r>
              <a:rPr lang="pt-BR" dirty="0"/>
              <a:t>Hardware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554553-AC5D-4C0F-86E9-4B987A76072E}"/>
              </a:ext>
            </a:extLst>
          </p:cNvPr>
          <p:cNvSpPr txBox="1"/>
          <p:nvPr/>
        </p:nvSpPr>
        <p:spPr>
          <a:xfrm>
            <a:off x="377640" y="1752077"/>
            <a:ext cx="114109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Foco nos algoritmos e aplicação em armazéns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Escolha de hardware consolidado com funcionalidades necessárias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Preço acessível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Alta escalabilidade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Eficiência energética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Bluetooth </a:t>
            </a:r>
            <a:r>
              <a:rPr lang="pt-BR" dirty="0" err="1">
                <a:latin typeface="Meiryo" panose="020B0604030504040204" pitchFamily="34" charset="-128"/>
                <a:ea typeface="Meiryo" panose="020B0604030504040204" pitchFamily="34" charset="-128"/>
              </a:rPr>
              <a:t>Low</a:t>
            </a: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 Energy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Hardware da DEV 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Microcontrolador da família nRF5, continuar desenvolvimento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Possibilidade de integração com nossos algoritmos e nosso </a:t>
            </a:r>
            <a:r>
              <a:rPr lang="pt-BR" dirty="0" err="1">
                <a:latin typeface="Meiryo" panose="020B0604030504040204" pitchFamily="34" charset="-128"/>
                <a:ea typeface="Meiryo" panose="020B0604030504040204" pitchFamily="34" charset="-128"/>
              </a:rPr>
              <a:t>back-end</a:t>
            </a: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 focado em armazéns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Desenvolvido no Brasil</a:t>
            </a:r>
          </a:p>
        </p:txBody>
      </p:sp>
    </p:spTree>
    <p:extLst>
      <p:ext uri="{BB962C8B-B14F-4D97-AF65-F5344CB8AC3E}">
        <p14:creationId xmlns:p14="http://schemas.microsoft.com/office/powerpoint/2010/main" val="268451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C68C9663-AC99-4DFD-81B7-B5895A4B6BD0}"/>
              </a:ext>
            </a:extLst>
          </p:cNvPr>
          <p:cNvSpPr txBox="1">
            <a:spLocks/>
          </p:cNvSpPr>
          <p:nvPr/>
        </p:nvSpPr>
        <p:spPr>
          <a:xfrm>
            <a:off x="238370" y="309569"/>
            <a:ext cx="8270630" cy="77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56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Dubai" panose="020B0604020202020204" pitchFamily="34" charset="-78"/>
                <a:ea typeface="+mj-ea"/>
                <a:cs typeface="Dubai" panose="020B0604020202020204" pitchFamily="34" charset="-78"/>
              </a:defRPr>
            </a:lvl1pPr>
          </a:lstStyle>
          <a:p>
            <a:pPr algn="l"/>
            <a:r>
              <a:rPr lang="pt-BR" dirty="0"/>
              <a:t>Hardware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B75D67-0260-49E5-B0CD-F55C4C36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70" y="1802186"/>
            <a:ext cx="9087460" cy="311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6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C68C9663-AC99-4DFD-81B7-B5895A4B6BD0}"/>
              </a:ext>
            </a:extLst>
          </p:cNvPr>
          <p:cNvSpPr txBox="1">
            <a:spLocks/>
          </p:cNvSpPr>
          <p:nvPr/>
        </p:nvSpPr>
        <p:spPr>
          <a:xfrm>
            <a:off x="238370" y="309569"/>
            <a:ext cx="3922323" cy="7785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914400">
              <a:lnSpc>
                <a:spcPct val="90000"/>
              </a:lnSpc>
              <a:spcBef>
                <a:spcPct val="0"/>
              </a:spcBef>
              <a:buNone/>
              <a:defRPr sz="56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Dubai" panose="020B0604020202020204" pitchFamily="34" charset="-78"/>
                <a:ea typeface="+mj-ea"/>
                <a:cs typeface="Dubai" panose="020B0604020202020204" pitchFamily="34" charset="-78"/>
              </a:defRPr>
            </a:lvl1pPr>
          </a:lstStyle>
          <a:p>
            <a:pPr algn="l"/>
            <a:r>
              <a:rPr lang="pt-BR" sz="3900" dirty="0"/>
              <a:t>Arquitetura</a:t>
            </a:r>
            <a:endParaRPr lang="en-US" sz="39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0554553-AC5D-4C0F-86E9-4B987A76072E}"/>
              </a:ext>
            </a:extLst>
          </p:cNvPr>
          <p:cNvSpPr txBox="1"/>
          <p:nvPr/>
        </p:nvSpPr>
        <p:spPr>
          <a:xfrm>
            <a:off x="12639762" y="2298776"/>
            <a:ext cx="69659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Início da definição de arquitetura e diagramação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Início dos primeiros testes de implementação.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Dispositivo móvel, ao ser solicitado, envia dados recebidos dos sensores próximos para servidor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Dados são processados e armazenados, gerando a localização do operador e do 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Dados armazenados permitem localização e gerenciamento.</a:t>
            </a:r>
          </a:p>
        </p:txBody>
      </p:sp>
      <p:pic>
        <p:nvPicPr>
          <p:cNvPr id="5" name="Gráfico 4" descr="Servidor">
            <a:extLst>
              <a:ext uri="{FF2B5EF4-FFF2-40B4-BE49-F238E27FC236}">
                <a16:creationId xmlns:a16="http://schemas.microsoft.com/office/drawing/2014/main" id="{F32FCE97-D51A-4314-9577-C08361B05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386738" y="1903112"/>
            <a:ext cx="914400" cy="9144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42BDFFE-2895-4D1D-B926-17243EB5461F}"/>
              </a:ext>
            </a:extLst>
          </p:cNvPr>
          <p:cNvSpPr txBox="1"/>
          <p:nvPr/>
        </p:nvSpPr>
        <p:spPr>
          <a:xfrm>
            <a:off x="-3799818" y="1352853"/>
            <a:ext cx="1357365" cy="430887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100" dirty="0">
                <a:latin typeface="Meiryo" panose="020B0604030504040204" pitchFamily="34" charset="-128"/>
                <a:ea typeface="Meiryo" panose="020B0604030504040204" pitchFamily="34" charset="-128"/>
              </a:rPr>
              <a:t>Identificação</a:t>
            </a:r>
          </a:p>
          <a:p>
            <a:pPr marL="171450" indent="-171450">
              <a:buFontTx/>
              <a:buChar char="-"/>
            </a:pPr>
            <a:r>
              <a:rPr lang="pt-BR" sz="1100" dirty="0">
                <a:latin typeface="Meiryo" panose="020B0604030504040204" pitchFamily="34" charset="-128"/>
                <a:ea typeface="Meiryo" panose="020B0604030504040204" pitchFamily="34" charset="-128"/>
              </a:rPr>
              <a:t>Sensores lidos</a:t>
            </a:r>
          </a:p>
        </p:txBody>
      </p:sp>
      <p:pic>
        <p:nvPicPr>
          <p:cNvPr id="8" name="Gráfico 7" descr="Banco de dados">
            <a:extLst>
              <a:ext uri="{FF2B5EF4-FFF2-40B4-BE49-F238E27FC236}">
                <a16:creationId xmlns:a16="http://schemas.microsoft.com/office/drawing/2014/main" id="{6CC23C0E-4448-4E8F-AFD3-89E595C0F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388719" y="3520454"/>
            <a:ext cx="914400" cy="914400"/>
          </a:xfrm>
          <a:prstGeom prst="rect">
            <a:avLst/>
          </a:prstGeom>
        </p:spPr>
      </p:pic>
      <p:pic>
        <p:nvPicPr>
          <p:cNvPr id="9" name="Gráfico 8" descr="Banco de dados">
            <a:extLst>
              <a:ext uri="{FF2B5EF4-FFF2-40B4-BE49-F238E27FC236}">
                <a16:creationId xmlns:a16="http://schemas.microsoft.com/office/drawing/2014/main" id="{04B2B10B-5C56-480A-95F8-A6F750F68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79094" y="3539779"/>
            <a:ext cx="914400" cy="914400"/>
          </a:xfrm>
          <a:prstGeom prst="rect">
            <a:avLst/>
          </a:prstGeom>
        </p:spPr>
      </p:pic>
      <p:pic>
        <p:nvPicPr>
          <p:cNvPr id="12" name="Gráfico 11" descr="Servidor">
            <a:extLst>
              <a:ext uri="{FF2B5EF4-FFF2-40B4-BE49-F238E27FC236}">
                <a16:creationId xmlns:a16="http://schemas.microsoft.com/office/drawing/2014/main" id="{1C01E685-FF4E-4B38-9515-C94A778F6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03579" y="5234124"/>
            <a:ext cx="914400" cy="914400"/>
          </a:xfrm>
          <a:prstGeom prst="rect">
            <a:avLst/>
          </a:prstGeom>
        </p:spPr>
      </p:pic>
      <p:pic>
        <p:nvPicPr>
          <p:cNvPr id="13" name="Imagem 1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32A22BC-1157-4297-B2F2-4DC2C6796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20420" y="1961786"/>
            <a:ext cx="797052" cy="797052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D7BFCA6-D01B-4BC9-832B-2DA56C0E6B94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-621894" y="2758838"/>
            <a:ext cx="0" cy="7809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DA0747E-8DF2-46C9-9092-2031BF5F8D4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-2931519" y="2817512"/>
            <a:ext cx="1981" cy="7029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D607F28-509A-4992-AA1E-DDDC94A93AF9}"/>
              </a:ext>
            </a:extLst>
          </p:cNvPr>
          <p:cNvSpPr txBox="1"/>
          <p:nvPr/>
        </p:nvSpPr>
        <p:spPr>
          <a:xfrm>
            <a:off x="-2833841" y="2998113"/>
            <a:ext cx="1146949" cy="430887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pt-BR" sz="1100" dirty="0"/>
              <a:t>Localização dos sensores fixos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7007153-85F2-482A-B0CA-D2A224AA4B5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-2472338" y="2360312"/>
            <a:ext cx="145191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AADFE47-BA49-4D29-AC5F-C4B327B1147A}"/>
              </a:ext>
            </a:extLst>
          </p:cNvPr>
          <p:cNvSpPr txBox="1"/>
          <p:nvPr/>
        </p:nvSpPr>
        <p:spPr>
          <a:xfrm>
            <a:off x="-1555400" y="4544069"/>
            <a:ext cx="1390706" cy="600164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100" dirty="0"/>
              <a:t>Estado atual dos ativos</a:t>
            </a:r>
          </a:p>
          <a:p>
            <a:pPr marL="171450" indent="-171450">
              <a:buFontTx/>
              <a:buChar char="-"/>
            </a:pPr>
            <a:r>
              <a:rPr lang="pt-BR" sz="1100" dirty="0"/>
              <a:t>Dados históricos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B990A8D-E696-4A3D-ADAF-752447648C07}"/>
              </a:ext>
            </a:extLst>
          </p:cNvPr>
          <p:cNvSpPr txBox="1"/>
          <p:nvPr/>
        </p:nvSpPr>
        <p:spPr>
          <a:xfrm>
            <a:off x="-1126830" y="1487934"/>
            <a:ext cx="1009872" cy="430887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pt-BR" sz="1100" dirty="0"/>
              <a:t>Algoritmos de localização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88016C71-B971-4EB7-AF3F-83C022AC6056}"/>
              </a:ext>
            </a:extLst>
          </p:cNvPr>
          <p:cNvCxnSpPr>
            <a:stCxn id="9" idx="1"/>
            <a:endCxn id="12" idx="0"/>
          </p:cNvCxnSpPr>
          <p:nvPr/>
        </p:nvCxnSpPr>
        <p:spPr>
          <a:xfrm rot="10800000" flipV="1">
            <a:off x="-1746378" y="3996978"/>
            <a:ext cx="667285" cy="12371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8DC061D-CAE1-4414-AE00-2A8EA29A137D}"/>
              </a:ext>
            </a:extLst>
          </p:cNvPr>
          <p:cNvSpPr txBox="1"/>
          <p:nvPr/>
        </p:nvSpPr>
        <p:spPr>
          <a:xfrm>
            <a:off x="-1549178" y="5886914"/>
            <a:ext cx="1390706" cy="261610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100" dirty="0"/>
              <a:t>Gerenciamento</a:t>
            </a:r>
          </a:p>
        </p:txBody>
      </p:sp>
      <p:pic>
        <p:nvPicPr>
          <p:cNvPr id="30" name="Imagem 29" descr="Fundo preto com letras brancas&#10;&#10;Descrição gerada automaticamente">
            <a:extLst>
              <a:ext uri="{FF2B5EF4-FFF2-40B4-BE49-F238E27FC236}">
                <a16:creationId xmlns:a16="http://schemas.microsoft.com/office/drawing/2014/main" id="{7629C7BE-4BBD-4410-BD2C-B004A13B20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7361" y="5743858"/>
            <a:ext cx="373078" cy="373078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6D428D73-2FD8-4474-B4BA-D84E94B70187}"/>
              </a:ext>
            </a:extLst>
          </p:cNvPr>
          <p:cNvSpPr txBox="1"/>
          <p:nvPr/>
        </p:nvSpPr>
        <p:spPr>
          <a:xfrm>
            <a:off x="10560439" y="5747604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/</a:t>
            </a:r>
            <a:r>
              <a:rPr lang="pt-BR" dirty="0" err="1"/>
              <a:t>smartwms</a:t>
            </a:r>
            <a:endParaRPr lang="pt-BR" dirty="0"/>
          </a:p>
        </p:txBody>
      </p:sp>
      <p:pic>
        <p:nvPicPr>
          <p:cNvPr id="1026" name="Picture 2" descr="Image result for mqtt icon&quot;">
            <a:extLst>
              <a:ext uri="{FF2B5EF4-FFF2-40B4-BE49-F238E27FC236}">
                <a16:creationId xmlns:a16="http://schemas.microsoft.com/office/drawing/2014/main" id="{01E03371-1CB6-424E-89E1-81FE311F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953" y="2757591"/>
            <a:ext cx="797052" cy="79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luetooth icon&quot;">
            <a:extLst>
              <a:ext uri="{FF2B5EF4-FFF2-40B4-BE49-F238E27FC236}">
                <a16:creationId xmlns:a16="http://schemas.microsoft.com/office/drawing/2014/main" id="{AA487A06-ABBE-4178-9899-8DA10AFA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87" y="2297953"/>
            <a:ext cx="324930" cy="4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C68297E-3E57-40F6-B091-BA80BF5153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231" b="90769" l="3059" r="96000">
                        <a14:foregroundMark x1="41647" y1="13538" x2="71529" y2="11077"/>
                        <a14:foregroundMark x1="85882" y1="9846" x2="91294" y2="11692"/>
                        <a14:foregroundMark x1="94353" y1="24000" x2="96000" y2="32615"/>
                        <a14:foregroundMark x1="7529" y1="55385" x2="6588" y2="55077"/>
                        <a14:foregroundMark x1="3294" y1="47385" x2="3294" y2="47385"/>
                        <a14:foregroundMark x1="28706" y1="90769" x2="28706" y2="907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3998" y="2308466"/>
            <a:ext cx="678571" cy="51890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CFE8B7A7-1425-429C-91F0-6F0CC6522E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231" b="90769" l="3059" r="96000">
                        <a14:foregroundMark x1="41647" y1="13538" x2="71529" y2="11077"/>
                        <a14:foregroundMark x1="85882" y1="9846" x2="91294" y2="11692"/>
                        <a14:foregroundMark x1="94353" y1="24000" x2="96000" y2="32615"/>
                        <a14:foregroundMark x1="7529" y1="55385" x2="6588" y2="55077"/>
                        <a14:foregroundMark x1="3294" y1="47385" x2="3294" y2="47385"/>
                        <a14:foregroundMark x1="28706" y1="90769" x2="28706" y2="907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75503" y="2885038"/>
            <a:ext cx="678571" cy="518907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B9F03AD9-D53D-4F52-99EB-AEF3CA6826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231" b="90769" l="3059" r="96000">
                        <a14:foregroundMark x1="41647" y1="13538" x2="71529" y2="11077"/>
                        <a14:foregroundMark x1="85882" y1="9846" x2="91294" y2="11692"/>
                        <a14:foregroundMark x1="94353" y1="24000" x2="96000" y2="32615"/>
                        <a14:foregroundMark x1="7529" y1="55385" x2="6588" y2="55077"/>
                        <a14:foregroundMark x1="3294" y1="47385" x2="3294" y2="47385"/>
                        <a14:foregroundMark x1="28706" y1="90769" x2="28706" y2="907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3309" y="3460919"/>
            <a:ext cx="678571" cy="518907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747CE0BE-5458-4D34-818D-55D707C72046}"/>
              </a:ext>
            </a:extLst>
          </p:cNvPr>
          <p:cNvSpPr txBox="1"/>
          <p:nvPr/>
        </p:nvSpPr>
        <p:spPr>
          <a:xfrm>
            <a:off x="1513457" y="3856049"/>
            <a:ext cx="666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...</a:t>
            </a:r>
          </a:p>
        </p:txBody>
      </p:sp>
      <p:pic>
        <p:nvPicPr>
          <p:cNvPr id="34" name="Gráfico 33" descr="Servidor">
            <a:extLst>
              <a:ext uri="{FF2B5EF4-FFF2-40B4-BE49-F238E27FC236}">
                <a16:creationId xmlns:a16="http://schemas.microsoft.com/office/drawing/2014/main" id="{C3CCBB32-5760-4FF8-AF65-3B91BDB38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2578" y="2690071"/>
            <a:ext cx="914400" cy="914400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408AA4F-8A80-4D38-863E-CDDBAA5DAC57}"/>
              </a:ext>
            </a:extLst>
          </p:cNvPr>
          <p:cNvCxnSpPr>
            <a:cxnSpLocks/>
            <a:stCxn id="19" idx="3"/>
            <a:endCxn id="1026" idx="1"/>
          </p:cNvCxnSpPr>
          <p:nvPr/>
        </p:nvCxnSpPr>
        <p:spPr>
          <a:xfrm>
            <a:off x="2142569" y="2567920"/>
            <a:ext cx="728384" cy="588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BF70D280-75EA-4A82-BAAE-CFC2F52298C9}"/>
              </a:ext>
            </a:extLst>
          </p:cNvPr>
          <p:cNvCxnSpPr>
            <a:cxnSpLocks/>
            <a:stCxn id="32" idx="3"/>
            <a:endCxn id="1026" idx="1"/>
          </p:cNvCxnSpPr>
          <p:nvPr/>
        </p:nvCxnSpPr>
        <p:spPr>
          <a:xfrm>
            <a:off x="2154074" y="3144492"/>
            <a:ext cx="716879" cy="11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7205B71-6804-4A88-8434-782821021CD2}"/>
              </a:ext>
            </a:extLst>
          </p:cNvPr>
          <p:cNvCxnSpPr>
            <a:cxnSpLocks/>
            <a:stCxn id="33" idx="3"/>
            <a:endCxn id="1026" idx="1"/>
          </p:cNvCxnSpPr>
          <p:nvPr/>
        </p:nvCxnSpPr>
        <p:spPr>
          <a:xfrm flipV="1">
            <a:off x="2161880" y="3156117"/>
            <a:ext cx="709073" cy="564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F6DB967-F5C5-4B1B-AC6A-B3497FF3241C}"/>
              </a:ext>
            </a:extLst>
          </p:cNvPr>
          <p:cNvCxnSpPr>
            <a:cxnSpLocks/>
            <a:stCxn id="1030" idx="3"/>
            <a:endCxn id="19" idx="1"/>
          </p:cNvCxnSpPr>
          <p:nvPr/>
        </p:nvCxnSpPr>
        <p:spPr>
          <a:xfrm>
            <a:off x="746517" y="2545781"/>
            <a:ext cx="717481" cy="221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97B3851-C96A-410E-87B9-E90030977D65}"/>
              </a:ext>
            </a:extLst>
          </p:cNvPr>
          <p:cNvCxnSpPr>
            <a:cxnSpLocks/>
            <a:stCxn id="1030" idx="3"/>
            <a:endCxn id="32" idx="1"/>
          </p:cNvCxnSpPr>
          <p:nvPr/>
        </p:nvCxnSpPr>
        <p:spPr>
          <a:xfrm>
            <a:off x="746517" y="2545781"/>
            <a:ext cx="728986" cy="5987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590E24F-E8AE-4F8D-A3A8-663DC02A663B}"/>
              </a:ext>
            </a:extLst>
          </p:cNvPr>
          <p:cNvCxnSpPr>
            <a:cxnSpLocks/>
            <a:stCxn id="1030" idx="3"/>
            <a:endCxn id="33" idx="1"/>
          </p:cNvCxnSpPr>
          <p:nvPr/>
        </p:nvCxnSpPr>
        <p:spPr>
          <a:xfrm>
            <a:off x="746517" y="2545781"/>
            <a:ext cx="736792" cy="11745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5D393660-ABFC-440E-A2BD-69536F0B3FD2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3668005" y="3138426"/>
            <a:ext cx="917637" cy="17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FAA13835-3E60-4E87-808C-C91AD2A3737B}"/>
              </a:ext>
            </a:extLst>
          </p:cNvPr>
          <p:cNvSpPr txBox="1"/>
          <p:nvPr/>
        </p:nvSpPr>
        <p:spPr>
          <a:xfrm>
            <a:off x="2828712" y="3460919"/>
            <a:ext cx="87033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mqtt</a:t>
            </a:r>
            <a:r>
              <a:rPr lang="pt-BR" sz="1200" dirty="0">
                <a:latin typeface="Meiryo" panose="020B0604030504040204" pitchFamily="34" charset="-128"/>
                <a:ea typeface="Meiryo" panose="020B0604030504040204" pitchFamily="34" charset="-128"/>
              </a:rPr>
              <a:t> broker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EDE3697-9FD2-43A1-B275-AAD5E856294E}"/>
              </a:ext>
            </a:extLst>
          </p:cNvPr>
          <p:cNvSpPr txBox="1"/>
          <p:nvPr/>
        </p:nvSpPr>
        <p:spPr>
          <a:xfrm>
            <a:off x="2142569" y="2467494"/>
            <a:ext cx="1016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 err="1">
                <a:latin typeface="Meiryo" panose="020B0604030504040204" pitchFamily="34" charset="-128"/>
                <a:ea typeface="Meiryo" panose="020B0604030504040204" pitchFamily="34" charset="-128"/>
              </a:rPr>
              <a:t>mqtt</a:t>
            </a:r>
            <a:r>
              <a:rPr lang="pt-BR" sz="1050" dirty="0">
                <a:latin typeface="Meiryo" panose="020B0604030504040204" pitchFamily="34" charset="-128"/>
                <a:ea typeface="Meiryo" panose="020B0604030504040204" pitchFamily="34" charset="-128"/>
              </a:rPr>
              <a:t> pub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DB0A7CE-112F-42A5-A2BF-C4FBA7A2ACB3}"/>
              </a:ext>
            </a:extLst>
          </p:cNvPr>
          <p:cNvSpPr txBox="1"/>
          <p:nvPr/>
        </p:nvSpPr>
        <p:spPr>
          <a:xfrm>
            <a:off x="3608379" y="2921919"/>
            <a:ext cx="1016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 err="1">
                <a:latin typeface="Meiryo" panose="020B0604030504040204" pitchFamily="34" charset="-128"/>
                <a:ea typeface="Meiryo" panose="020B0604030504040204" pitchFamily="34" charset="-128"/>
              </a:rPr>
              <a:t>mqtt</a:t>
            </a:r>
            <a:r>
              <a:rPr lang="pt-BR" sz="1050" dirty="0">
                <a:latin typeface="Meiryo" panose="020B0604030504040204" pitchFamily="34" charset="-128"/>
                <a:ea typeface="Meiryo" panose="020B0604030504040204" pitchFamily="34" charset="-128"/>
              </a:rPr>
              <a:t> sub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9D104E8E-6B43-4413-940B-4A10FD5A9EDD}"/>
              </a:ext>
            </a:extLst>
          </p:cNvPr>
          <p:cNvSpPr txBox="1"/>
          <p:nvPr/>
        </p:nvSpPr>
        <p:spPr>
          <a:xfrm>
            <a:off x="4133937" y="3712321"/>
            <a:ext cx="112630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eiryo" panose="020B0604030504040204" pitchFamily="34" charset="-128"/>
                <a:ea typeface="Meiryo" panose="020B0604030504040204" pitchFamily="34" charset="-128"/>
              </a:rPr>
              <a:t>Serviços de localização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E76586CB-E0C6-492D-A472-0CD6113102B4}"/>
              </a:ext>
            </a:extLst>
          </p:cNvPr>
          <p:cNvSpPr txBox="1"/>
          <p:nvPr/>
        </p:nvSpPr>
        <p:spPr>
          <a:xfrm>
            <a:off x="163892" y="1903112"/>
            <a:ext cx="87033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latin typeface="Meiryo" panose="020B0604030504040204" pitchFamily="34" charset="-128"/>
                <a:ea typeface="Meiryo" panose="020B0604030504040204" pitchFamily="34" charset="-128"/>
              </a:rPr>
              <a:t>tags</a:t>
            </a:r>
            <a:endParaRPr lang="pt-BR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17DBFE8-F10A-4F30-B223-D64327799FD3}"/>
              </a:ext>
            </a:extLst>
          </p:cNvPr>
          <p:cNvSpPr txBox="1"/>
          <p:nvPr/>
        </p:nvSpPr>
        <p:spPr>
          <a:xfrm>
            <a:off x="1379622" y="4521076"/>
            <a:ext cx="87033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eiryo" panose="020B0604030504040204" pitchFamily="34" charset="-128"/>
                <a:ea typeface="Meiryo" panose="020B0604030504040204" pitchFamily="34" charset="-128"/>
              </a:rPr>
              <a:t>sensores</a:t>
            </a:r>
          </a:p>
        </p:txBody>
      </p:sp>
      <p:pic>
        <p:nvPicPr>
          <p:cNvPr id="57" name="Gráfico 56" descr="Wi-Fi">
            <a:extLst>
              <a:ext uri="{FF2B5EF4-FFF2-40B4-BE49-F238E27FC236}">
                <a16:creationId xmlns:a16="http://schemas.microsoft.com/office/drawing/2014/main" id="{4ABAECDE-DB82-4889-B5B6-82D5FC1D69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31064" y="2355903"/>
            <a:ext cx="258510" cy="258510"/>
          </a:xfrm>
          <a:prstGeom prst="rect">
            <a:avLst/>
          </a:prstGeom>
        </p:spPr>
      </p:pic>
      <p:pic>
        <p:nvPicPr>
          <p:cNvPr id="66" name="Gráfico 65" descr="Wi-Fi">
            <a:extLst>
              <a:ext uri="{FF2B5EF4-FFF2-40B4-BE49-F238E27FC236}">
                <a16:creationId xmlns:a16="http://schemas.microsoft.com/office/drawing/2014/main" id="{3A36FA10-7990-4CEA-8DE1-7C13445D02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47484" y="2901861"/>
            <a:ext cx="258510" cy="258510"/>
          </a:xfrm>
          <a:prstGeom prst="rect">
            <a:avLst/>
          </a:prstGeom>
        </p:spPr>
      </p:pic>
      <p:pic>
        <p:nvPicPr>
          <p:cNvPr id="67" name="Gráfico 66" descr="Wi-Fi">
            <a:extLst>
              <a:ext uri="{FF2B5EF4-FFF2-40B4-BE49-F238E27FC236}">
                <a16:creationId xmlns:a16="http://schemas.microsoft.com/office/drawing/2014/main" id="{BFDFEAB1-CECD-408A-BE31-2CBEA3838C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30887" y="3361177"/>
            <a:ext cx="258510" cy="258510"/>
          </a:xfrm>
          <a:prstGeom prst="rect">
            <a:avLst/>
          </a:prstGeom>
        </p:spPr>
      </p:pic>
      <p:pic>
        <p:nvPicPr>
          <p:cNvPr id="64" name="Gráfico 63" descr="Bluetooth">
            <a:extLst>
              <a:ext uri="{FF2B5EF4-FFF2-40B4-BE49-F238E27FC236}">
                <a16:creationId xmlns:a16="http://schemas.microsoft.com/office/drawing/2014/main" id="{2155AE1A-B8FC-44FA-A8FC-25384BB5E8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4971" y="3031116"/>
            <a:ext cx="224327" cy="224327"/>
          </a:xfrm>
          <a:prstGeom prst="rect">
            <a:avLst/>
          </a:prstGeom>
        </p:spPr>
      </p:pic>
      <p:sp>
        <p:nvSpPr>
          <p:cNvPr id="70" name="CaixaDeTexto 69">
            <a:extLst>
              <a:ext uri="{FF2B5EF4-FFF2-40B4-BE49-F238E27FC236}">
                <a16:creationId xmlns:a16="http://schemas.microsoft.com/office/drawing/2014/main" id="{74BC6AAF-23A4-4324-A83F-714BF7E2F8BF}"/>
              </a:ext>
            </a:extLst>
          </p:cNvPr>
          <p:cNvSpPr txBox="1"/>
          <p:nvPr/>
        </p:nvSpPr>
        <p:spPr>
          <a:xfrm>
            <a:off x="1206473" y="1248517"/>
            <a:ext cx="157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err="1">
                <a:latin typeface="Meiryo" panose="020B0604030504040204" pitchFamily="34" charset="-128"/>
                <a:ea typeface="Meiryo" panose="020B0604030504040204" pitchFamily="34" charset="-128"/>
              </a:rPr>
              <a:t>advertising</a:t>
            </a:r>
            <a:endParaRPr lang="pt-BR" sz="105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pt-BR" sz="1050" dirty="0">
                <a:latin typeface="Meiryo" panose="020B0604030504040204" pitchFamily="34" charset="-128"/>
                <a:ea typeface="Meiryo" panose="020B0604030504040204" pitchFamily="34" charset="-128"/>
              </a:rPr>
              <a:t>separação de canais</a:t>
            </a:r>
          </a:p>
        </p:txBody>
      </p:sp>
      <p:pic>
        <p:nvPicPr>
          <p:cNvPr id="1032" name="Picture 8" descr="Image result for firestore logo&quot;">
            <a:extLst>
              <a:ext uri="{FF2B5EF4-FFF2-40B4-BE49-F238E27FC236}">
                <a16:creationId xmlns:a16="http://schemas.microsoft.com/office/drawing/2014/main" id="{2FC96B15-2966-4A78-B163-8E37441AA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523" y="4335154"/>
            <a:ext cx="582370" cy="51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cp logo&quot;">
            <a:extLst>
              <a:ext uri="{FF2B5EF4-FFF2-40B4-BE49-F238E27FC236}">
                <a16:creationId xmlns:a16="http://schemas.microsoft.com/office/drawing/2014/main" id="{D4043909-B95D-4B6B-BAF9-3A08633B5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508" y="2565777"/>
            <a:ext cx="383628" cy="38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F8F98630-E9E1-4239-ADF7-820B7F9563CA}"/>
              </a:ext>
            </a:extLst>
          </p:cNvPr>
          <p:cNvCxnSpPr>
            <a:cxnSpLocks/>
            <a:stCxn id="34" idx="2"/>
            <a:endCxn id="1032" idx="0"/>
          </p:cNvCxnSpPr>
          <p:nvPr/>
        </p:nvCxnSpPr>
        <p:spPr>
          <a:xfrm>
            <a:off x="4929778" y="3604471"/>
            <a:ext cx="973930" cy="730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Gráfico 72" descr="Monitorar">
            <a:extLst>
              <a:ext uri="{FF2B5EF4-FFF2-40B4-BE49-F238E27FC236}">
                <a16:creationId xmlns:a16="http://schemas.microsoft.com/office/drawing/2014/main" id="{391C30D1-09A2-4509-9046-07D101800A3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55756" y="2681226"/>
            <a:ext cx="914400" cy="914400"/>
          </a:xfrm>
          <a:prstGeom prst="rect">
            <a:avLst/>
          </a:prstGeom>
        </p:spPr>
      </p:pic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C65CF3E8-03F5-43FC-BFC4-68E44A7F37DB}"/>
              </a:ext>
            </a:extLst>
          </p:cNvPr>
          <p:cNvCxnSpPr>
            <a:cxnSpLocks/>
            <a:stCxn id="34" idx="3"/>
            <a:endCxn id="73" idx="1"/>
          </p:cNvCxnSpPr>
          <p:nvPr/>
        </p:nvCxnSpPr>
        <p:spPr>
          <a:xfrm flipV="1">
            <a:off x="5386978" y="3138426"/>
            <a:ext cx="1068778" cy="88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38791954-A231-4F12-BCE1-B3AEBD27FDE1}"/>
              </a:ext>
            </a:extLst>
          </p:cNvPr>
          <p:cNvCxnSpPr>
            <a:stCxn id="1032" idx="0"/>
            <a:endCxn id="73" idx="2"/>
          </p:cNvCxnSpPr>
          <p:nvPr/>
        </p:nvCxnSpPr>
        <p:spPr>
          <a:xfrm flipV="1">
            <a:off x="5903708" y="3595626"/>
            <a:ext cx="1009248" cy="739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75EDFA90-400A-450E-B897-877D01E22E8B}"/>
              </a:ext>
            </a:extLst>
          </p:cNvPr>
          <p:cNvSpPr txBox="1"/>
          <p:nvPr/>
        </p:nvSpPr>
        <p:spPr>
          <a:xfrm>
            <a:off x="4972207" y="4938511"/>
            <a:ext cx="1968953" cy="938719"/>
          </a:xfrm>
          <a:prstGeom prst="rect">
            <a:avLst/>
          </a:prstGeom>
          <a:solidFill>
            <a:srgbClr val="F8F8F8">
              <a:alpha val="6980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Tx/>
              <a:buChar char="-"/>
              <a:defRPr sz="1100"/>
            </a:lvl1pPr>
          </a:lstStyle>
          <a:p>
            <a:pPr marL="0" indent="0">
              <a:buNone/>
            </a:pPr>
            <a:r>
              <a:rPr lang="pt-BR" b="1" dirty="0" err="1">
                <a:latin typeface="Meiryo" panose="020B0604030504040204" pitchFamily="34" charset="-128"/>
                <a:ea typeface="Meiryo" panose="020B0604030504040204" pitchFamily="34" charset="-128"/>
              </a:rPr>
              <a:t>Firestore</a:t>
            </a:r>
            <a:endParaRPr lang="pt-BR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Dados dos sensores</a:t>
            </a:r>
          </a:p>
          <a:p>
            <a:r>
              <a:rPr lang="pt-BR" dirty="0" err="1">
                <a:latin typeface="Meiryo" panose="020B0604030504040204" pitchFamily="34" charset="-128"/>
                <a:ea typeface="Meiryo" panose="020B0604030504040204" pitchFamily="34" charset="-128"/>
              </a:rPr>
              <a:t>Tags</a:t>
            </a:r>
            <a:endParaRPr lang="pt-BR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Referências</a:t>
            </a:r>
          </a:p>
          <a:p>
            <a:r>
              <a:rPr lang="pt-BR" dirty="0">
                <a:latin typeface="Meiryo" panose="020B0604030504040204" pitchFamily="34" charset="-128"/>
                <a:ea typeface="Meiryo" panose="020B0604030504040204" pitchFamily="34" charset="-128"/>
              </a:rPr>
              <a:t>Localizações</a:t>
            </a:r>
          </a:p>
        </p:txBody>
      </p:sp>
      <p:pic>
        <p:nvPicPr>
          <p:cNvPr id="83" name="Gráfico 82" descr="Trabalhador da construção civil">
            <a:extLst>
              <a:ext uri="{FF2B5EF4-FFF2-40B4-BE49-F238E27FC236}">
                <a16:creationId xmlns:a16="http://schemas.microsoft.com/office/drawing/2014/main" id="{2D09F36B-43D4-4592-96E5-5CB081D330B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29778" y="1719806"/>
            <a:ext cx="405661" cy="405661"/>
          </a:xfrm>
          <a:prstGeom prst="rect">
            <a:avLst/>
          </a:prstGeom>
        </p:spPr>
      </p:pic>
      <p:grpSp>
        <p:nvGrpSpPr>
          <p:cNvPr id="84" name="Agrupar 83">
            <a:extLst>
              <a:ext uri="{FF2B5EF4-FFF2-40B4-BE49-F238E27FC236}">
                <a16:creationId xmlns:a16="http://schemas.microsoft.com/office/drawing/2014/main" id="{07D24E00-177F-4535-8B44-C52A6389C30A}"/>
              </a:ext>
            </a:extLst>
          </p:cNvPr>
          <p:cNvGrpSpPr/>
          <p:nvPr/>
        </p:nvGrpSpPr>
        <p:grpSpPr>
          <a:xfrm>
            <a:off x="4373106" y="1420283"/>
            <a:ext cx="668995" cy="654002"/>
            <a:chOff x="7609764" y="698851"/>
            <a:chExt cx="668995" cy="654002"/>
          </a:xfrm>
        </p:grpSpPr>
        <p:pic>
          <p:nvPicPr>
            <p:cNvPr id="81" name="Gráfico 80" descr="Smartphone">
              <a:extLst>
                <a:ext uri="{FF2B5EF4-FFF2-40B4-BE49-F238E27FC236}">
                  <a16:creationId xmlns:a16="http://schemas.microsoft.com/office/drawing/2014/main" id="{6A7F13B6-6807-4BB5-BE7C-E65F26C6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609764" y="906856"/>
              <a:ext cx="445997" cy="445997"/>
            </a:xfrm>
            <a:prstGeom prst="rect">
              <a:avLst/>
            </a:prstGeom>
          </p:spPr>
        </p:pic>
        <p:pic>
          <p:nvPicPr>
            <p:cNvPr id="90" name="Gráfico 89" descr="Smartphone">
              <a:extLst>
                <a:ext uri="{FF2B5EF4-FFF2-40B4-BE49-F238E27FC236}">
                  <a16:creationId xmlns:a16="http://schemas.microsoft.com/office/drawing/2014/main" id="{F63F6F9A-348B-4975-BF68-B193065E3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720439" y="812722"/>
              <a:ext cx="445997" cy="445997"/>
            </a:xfrm>
            <a:prstGeom prst="rect">
              <a:avLst/>
            </a:prstGeom>
          </p:spPr>
        </p:pic>
        <p:pic>
          <p:nvPicPr>
            <p:cNvPr id="91" name="Gráfico 90" descr="Smartphone">
              <a:extLst>
                <a:ext uri="{FF2B5EF4-FFF2-40B4-BE49-F238E27FC236}">
                  <a16:creationId xmlns:a16="http://schemas.microsoft.com/office/drawing/2014/main" id="{F9065FA6-C54B-4011-A7F0-62DCACBA2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832762" y="698851"/>
              <a:ext cx="445997" cy="445997"/>
            </a:xfrm>
            <a:prstGeom prst="rect">
              <a:avLst/>
            </a:prstGeom>
          </p:spPr>
        </p:pic>
      </p:grp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C25C1548-013B-4A1A-A9A5-FB44E26536EA}"/>
              </a:ext>
            </a:extLst>
          </p:cNvPr>
          <p:cNvCxnSpPr>
            <a:stCxn id="34" idx="0"/>
          </p:cNvCxnSpPr>
          <p:nvPr/>
        </p:nvCxnSpPr>
        <p:spPr>
          <a:xfrm flipV="1">
            <a:off x="4929778" y="2125467"/>
            <a:ext cx="0" cy="56460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8" name="Picture 6" descr="Image result for bluetooth icon&quot;">
            <a:extLst>
              <a:ext uri="{FF2B5EF4-FFF2-40B4-BE49-F238E27FC236}">
                <a16:creationId xmlns:a16="http://schemas.microsoft.com/office/drawing/2014/main" id="{6496EF01-D023-45C4-9F6D-98D14142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3" y="3475348"/>
            <a:ext cx="324930" cy="4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F9499470-A00C-484C-B989-52128A8E81C3}"/>
              </a:ext>
            </a:extLst>
          </p:cNvPr>
          <p:cNvCxnSpPr>
            <a:cxnSpLocks/>
            <a:stCxn id="98" idx="3"/>
            <a:endCxn id="19" idx="1"/>
          </p:cNvCxnSpPr>
          <p:nvPr/>
        </p:nvCxnSpPr>
        <p:spPr>
          <a:xfrm flipV="1">
            <a:off x="745883" y="2567920"/>
            <a:ext cx="718115" cy="115525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F1060368-5852-4D25-B3A9-341677AB2856}"/>
              </a:ext>
            </a:extLst>
          </p:cNvPr>
          <p:cNvCxnSpPr>
            <a:cxnSpLocks/>
            <a:stCxn id="98" idx="3"/>
            <a:endCxn id="32" idx="1"/>
          </p:cNvCxnSpPr>
          <p:nvPr/>
        </p:nvCxnSpPr>
        <p:spPr>
          <a:xfrm flipV="1">
            <a:off x="745883" y="3144492"/>
            <a:ext cx="729620" cy="57868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67220E4D-A2B4-4E9A-8DDF-BD64F4CCBEAF}"/>
              </a:ext>
            </a:extLst>
          </p:cNvPr>
          <p:cNvCxnSpPr>
            <a:cxnSpLocks/>
            <a:stCxn id="98" idx="3"/>
            <a:endCxn id="33" idx="1"/>
          </p:cNvCxnSpPr>
          <p:nvPr/>
        </p:nvCxnSpPr>
        <p:spPr>
          <a:xfrm flipV="1">
            <a:off x="745883" y="3720373"/>
            <a:ext cx="737426" cy="280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8431A4AF-F7BB-4DAD-943F-EBE9711D500F}"/>
              </a:ext>
            </a:extLst>
          </p:cNvPr>
          <p:cNvSpPr txBox="1"/>
          <p:nvPr/>
        </p:nvSpPr>
        <p:spPr>
          <a:xfrm>
            <a:off x="91508" y="4112756"/>
            <a:ext cx="107402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eiryo" panose="020B0604030504040204" pitchFamily="34" charset="-128"/>
                <a:ea typeface="Meiryo" panose="020B0604030504040204" pitchFamily="34" charset="-128"/>
              </a:rPr>
              <a:t>referências</a:t>
            </a:r>
          </a:p>
        </p:txBody>
      </p: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29352134-6F48-4954-91E6-0853FC1ECED4}"/>
              </a:ext>
            </a:extLst>
          </p:cNvPr>
          <p:cNvCxnSpPr/>
          <p:nvPr/>
        </p:nvCxnSpPr>
        <p:spPr>
          <a:xfrm flipV="1">
            <a:off x="1114596" y="1664015"/>
            <a:ext cx="398861" cy="74375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954605A6-F20A-4877-80C9-205194CF14DD}"/>
              </a:ext>
            </a:extLst>
          </p:cNvPr>
          <p:cNvSpPr txBox="1"/>
          <p:nvPr/>
        </p:nvSpPr>
        <p:spPr>
          <a:xfrm>
            <a:off x="7834835" y="1456266"/>
            <a:ext cx="41031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Sensores leem continuamente as </a:t>
            </a:r>
            <a:r>
              <a:rPr lang="pt-BR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tags</a:t>
            </a: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 e seus RSSI separados por canal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As informações são enviadas em tempo real via MQTT para um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Os serviços de localização subscrevem aos dados dos sensores relevantes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A cada nova medida é calculada a posição daquela </a:t>
            </a:r>
            <a:r>
              <a:rPr lang="pt-BR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tag</a:t>
            </a: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 e isso é salvo no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Pode-se visualizar onde as </a:t>
            </a:r>
            <a:r>
              <a:rPr lang="pt-BR" sz="1600" dirty="0" err="1">
                <a:latin typeface="Meiryo" panose="020B0604030504040204" pitchFamily="34" charset="-128"/>
                <a:ea typeface="Meiryo" panose="020B0604030504040204" pitchFamily="34" charset="-128"/>
              </a:rPr>
              <a:t>tags</a:t>
            </a:r>
            <a:r>
              <a:rPr lang="pt-BR" sz="1600" dirty="0">
                <a:latin typeface="Meiryo" panose="020B0604030504040204" pitchFamily="34" charset="-128"/>
                <a:ea typeface="Meiryo" panose="020B0604030504040204" pitchFamily="34" charset="-128"/>
              </a:rPr>
              <a:t> estão a qualquer momento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997C8957-A0BF-4B46-A20A-7838B96EC09D}"/>
              </a:ext>
            </a:extLst>
          </p:cNvPr>
          <p:cNvSpPr txBox="1"/>
          <p:nvPr/>
        </p:nvSpPr>
        <p:spPr>
          <a:xfrm>
            <a:off x="6221501" y="2436187"/>
            <a:ext cx="137024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eiryo" panose="020B0604030504040204" pitchFamily="34" charset="-128"/>
                <a:ea typeface="Meiryo" panose="020B0604030504040204" pitchFamily="34" charset="-128"/>
              </a:rPr>
              <a:t>monitoramento</a:t>
            </a:r>
          </a:p>
        </p:txBody>
      </p:sp>
    </p:spTree>
    <p:extLst>
      <p:ext uri="{BB962C8B-B14F-4D97-AF65-F5344CB8AC3E}">
        <p14:creationId xmlns:p14="http://schemas.microsoft.com/office/powerpoint/2010/main" val="11789215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424</Words>
  <Application>Microsoft Office PowerPoint</Application>
  <PresentationFormat>Widescreen</PresentationFormat>
  <Paragraphs>87</Paragraphs>
  <Slides>11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Meiryo</vt:lpstr>
      <vt:lpstr>Arial</vt:lpstr>
      <vt:lpstr>Calibri</vt:lpstr>
      <vt:lpstr>Calibri Light</vt:lpstr>
      <vt:lpstr>Dubai</vt:lpstr>
      <vt:lpstr>Retrospectiva</vt:lpstr>
      <vt:lpstr>Warehouse Management System Posicional</vt:lpstr>
      <vt:lpstr>Objetivo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Management System Posicional</dc:title>
  <dc:creator>marco abensur</dc:creator>
  <cp:lastModifiedBy>Daniel Nery</cp:lastModifiedBy>
  <cp:revision>11</cp:revision>
  <dcterms:created xsi:type="dcterms:W3CDTF">2019-11-12T18:12:49Z</dcterms:created>
  <dcterms:modified xsi:type="dcterms:W3CDTF">2019-11-22T15:20:58Z</dcterms:modified>
</cp:coreProperties>
</file>