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76" r:id="rId3"/>
    <p:sldId id="292" r:id="rId4"/>
    <p:sldId id="294" r:id="rId5"/>
    <p:sldId id="295" r:id="rId6"/>
    <p:sldId id="296" r:id="rId7"/>
    <p:sldId id="297" r:id="rId8"/>
    <p:sldId id="298" r:id="rId9"/>
    <p:sldId id="293" r:id="rId10"/>
    <p:sldId id="29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5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8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9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8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ECCAD-49E7-42D3-A9A2-8A63363990C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221480" y="3032125"/>
            <a:ext cx="6837810" cy="1793875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pt-BR" sz="5600" dirty="0" err="1">
                <a:latin typeface="Dubai" panose="020B0604020202020204" pitchFamily="34" charset="-78"/>
                <a:cs typeface="Dubai" panose="020B0604020202020204" pitchFamily="34" charset="-78"/>
              </a:rPr>
              <a:t>Warehouse</a:t>
            </a:r>
            <a:r>
              <a:rPr lang="pt-BR" sz="5600" dirty="0">
                <a:latin typeface="Dubai" panose="020B0604020202020204" pitchFamily="34" charset="-78"/>
                <a:cs typeface="Dubai" panose="020B0604020202020204" pitchFamily="34" charset="-78"/>
              </a:rPr>
              <a:t> Management System Posicional</a:t>
            </a:r>
            <a:endParaRPr lang="en-US" sz="5600" dirty="0">
              <a:latin typeface="Dubai" panose="020B0604020202020204" pitchFamily="34" charset="-78"/>
              <a:cs typeface="Dubai" panose="020B0604020202020204" pitchFamily="34" charset="-7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4A0F29-3BFE-4DB7-BC29-589F68B98E4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61526" y="4826000"/>
            <a:ext cx="5188708" cy="487362"/>
          </a:xfrm>
        </p:spPr>
        <p:txBody>
          <a:bodyPr>
            <a:noAutofit/>
          </a:bodyPr>
          <a:lstStyle/>
          <a:p>
            <a:pPr mar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000" dirty="0">
                <a:latin typeface="Meiryo" panose="020B0400000000000000" pitchFamily="34" charset="-128"/>
                <a:ea typeface="Meiryo" panose="020B0400000000000000" pitchFamily="34" charset="-128"/>
              </a:rPr>
              <a:t>Daniel Nery Silva de Oliveira</a:t>
            </a:r>
          </a:p>
          <a:p>
            <a:pPr mar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000" dirty="0">
                <a:latin typeface="Meiryo" panose="020B0400000000000000" pitchFamily="34" charset="-128"/>
                <a:ea typeface="Meiryo" panose="020B0400000000000000" pitchFamily="34" charset="-128"/>
              </a:rPr>
              <a:t>Marco Enrique dos Santos </a:t>
            </a:r>
            <a:r>
              <a:rPr lang="pt-BR" sz="1000" dirty="0" err="1">
                <a:latin typeface="Meiryo" panose="020B0400000000000000" pitchFamily="34" charset="-128"/>
                <a:ea typeface="Meiryo" panose="020B0400000000000000" pitchFamily="34" charset="-128"/>
              </a:rPr>
              <a:t>Abensur</a:t>
            </a:r>
            <a:endParaRPr lang="en-US" sz="1000" dirty="0">
              <a:latin typeface="Meiryo" panose="020B0400000000000000" pitchFamily="34" charset="-128"/>
              <a:ea typeface="Meiryo" panose="020B0400000000000000" pitchFamily="34" charset="-128"/>
            </a:endParaRPr>
          </a:p>
        </p:txBody>
      </p:sp>
      <p:pic>
        <p:nvPicPr>
          <p:cNvPr id="9" name="Imagem 8" descr="Imagem de vídeo game&#10;&#10;Descrição gerada automaticamente">
            <a:extLst>
              <a:ext uri="{FF2B5EF4-FFF2-40B4-BE49-F238E27FC236}">
                <a16:creationId xmlns:a16="http://schemas.microsoft.com/office/drawing/2014/main" id="{EB5907C8-CBA3-4A1C-B426-2B96C392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215841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sz="3900" dirty="0"/>
              <a:t>Próximos passos</a:t>
            </a:r>
            <a:endParaRPr lang="en-US" sz="39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238370" y="1823794"/>
            <a:ext cx="7274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Setup de um teste com os dados separados que temos, simulando um armazém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Término de uma interface com os usuários de forma a exibir os dados de localização de uma forma que faça mais sentindo no contexto de armazéns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Dependendo dos resultados melhorar mais os algoritmos de localização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Término da monografia</a:t>
            </a:r>
          </a:p>
        </p:txBody>
      </p:sp>
      <p:pic>
        <p:nvPicPr>
          <p:cNvPr id="30" name="Imagem 2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629C7BE-4BBD-4410-BD2C-B004A13B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361" y="5743858"/>
            <a:ext cx="373078" cy="37307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6D428D73-2FD8-4474-B4BA-D84E94B70187}"/>
              </a:ext>
            </a:extLst>
          </p:cNvPr>
          <p:cNvSpPr txBox="1"/>
          <p:nvPr/>
        </p:nvSpPr>
        <p:spPr>
          <a:xfrm>
            <a:off x="10560439" y="574760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</a:t>
            </a:r>
            <a:r>
              <a:rPr lang="pt-BR" dirty="0" err="1"/>
              <a:t>smartwms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20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warehouse">
            <a:extLst>
              <a:ext uri="{FF2B5EF4-FFF2-40B4-BE49-F238E27FC236}">
                <a16:creationId xmlns:a16="http://schemas.microsoft.com/office/drawing/2014/main" id="{22D75828-0FAA-452A-A394-C87D98BBD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EA596B-0A85-48D0-AECB-1C92C0D4FE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Obrigado pela atenção!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414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C33D3B-2A9F-435E-B11E-387722C1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Objetivo</a:t>
            </a:r>
            <a:endParaRPr lang="en-US" sz="3600" dirty="0">
              <a:solidFill>
                <a:srgbClr val="FFFFFF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932206-C261-4BB5-B5A2-6819D722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2849551" cy="3335519"/>
          </a:xfrm>
        </p:spPr>
        <p:txBody>
          <a:bodyPr>
            <a:normAutofit/>
          </a:bodyPr>
          <a:lstStyle/>
          <a:p>
            <a:pPr algn="just"/>
            <a:r>
              <a:rPr lang="pt-BR" sz="1500" dirty="0">
                <a:solidFill>
                  <a:srgbClr val="FFFF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Sistema que consiga saber a posição de um ativo, no momento que um funcionário fizer o procedimento de armazenamento </a:t>
            </a:r>
            <a:endParaRPr lang="en-US" sz="1500" dirty="0">
              <a:solidFill>
                <a:srgbClr val="FFFFFF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Picture 2" descr="Image result for portos containers">
            <a:extLst>
              <a:ext uri="{FF2B5EF4-FFF2-40B4-BE49-F238E27FC236}">
                <a16:creationId xmlns:a16="http://schemas.microsoft.com/office/drawing/2014/main" id="{BF5FF8FC-F641-46E3-B78C-3114D30A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0" r="2424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4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RF52840 DK">
            <a:extLst>
              <a:ext uri="{FF2B5EF4-FFF2-40B4-BE49-F238E27FC236}">
                <a16:creationId xmlns:a16="http://schemas.microsoft.com/office/drawing/2014/main" id="{69A5A72F-3BC2-4D2C-B97D-FB2675C7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17252" y="-572906"/>
            <a:ext cx="4317647" cy="901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Desenvolvimento – Hardware e Firmware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4286252" y="1877583"/>
            <a:ext cx="6965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Continuação dos testes com placa de desenvolvimento nRF52840;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Testes com múltiplas placas iguais, para a leitura de vários RSSI;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Testes com o dispositivo que ficará móvel;</a:t>
            </a:r>
          </a:p>
        </p:txBody>
      </p:sp>
    </p:spTree>
    <p:extLst>
      <p:ext uri="{BB962C8B-B14F-4D97-AF65-F5344CB8AC3E}">
        <p14:creationId xmlns:p14="http://schemas.microsoft.com/office/powerpoint/2010/main" val="30287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AED812-C60F-421F-81A6-D209F4D79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BD50D3-D999-4AD5-BC49-9381E24A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390CA86-0F8D-4E58-AF70-7C92876F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A3D2E4C-DF25-4A44-AF54-0251CCB2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10" y="4850526"/>
            <a:ext cx="4411523" cy="8933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42CF48-CF99-4987-8D81-81419649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4127" y="2218813"/>
            <a:ext cx="4756235" cy="236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6351639" y="1845734"/>
            <a:ext cx="4804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/>
              <a:t>Bluetooth 5.1 –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saíram</a:t>
            </a:r>
            <a:r>
              <a:rPr lang="en-US" dirty="0"/>
              <a:t> releases </a:t>
            </a:r>
            <a:r>
              <a:rPr lang="en-US" dirty="0" err="1"/>
              <a:t>comerciais</a:t>
            </a:r>
            <a:r>
              <a:rPr lang="en-US" dirty="0"/>
              <a:t> de firmware para </a:t>
            </a:r>
            <a:r>
              <a:rPr lang="en-US" dirty="0" err="1"/>
              <a:t>AoA</a:t>
            </a: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/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/>
              <a:t>nRF52833 –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link layer (24/10/2019)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 err="1"/>
              <a:t>Provém</a:t>
            </a:r>
            <a:r>
              <a:rPr lang="en-US" dirty="0"/>
              <a:t> um </a:t>
            </a:r>
            <a:r>
              <a:rPr lang="en-US" dirty="0" err="1"/>
              <a:t>sinal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limpo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amostragem</a:t>
            </a:r>
            <a:r>
              <a:rPr lang="en-US" dirty="0"/>
              <a:t> I/Q (In-Phase and Quadrature)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/>
              <a:t>Ja era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AoA</a:t>
            </a:r>
            <a:r>
              <a:rPr lang="en-US" dirty="0"/>
              <a:t> com a link layer </a:t>
            </a:r>
            <a:r>
              <a:rPr lang="en-US" dirty="0" err="1"/>
              <a:t>antiga</a:t>
            </a:r>
            <a:r>
              <a:rPr lang="en-US" dirty="0"/>
              <a:t>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/>
              <a:t>Alta </a:t>
            </a:r>
            <a:r>
              <a:rPr lang="en-US" dirty="0" err="1"/>
              <a:t>confiabilidade</a:t>
            </a:r>
            <a:r>
              <a:rPr lang="en-US" dirty="0"/>
              <a:t> –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proprietários</a:t>
            </a:r>
            <a:endParaRPr lang="en-US" dirty="0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FFEB560C-EDA2-43B1-88B1-4477F6BD8EFF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sz="3800" dirty="0"/>
              <a:t>Pesquisa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3184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Pesquisa – Amostragem RSSI por canais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6167718" y="1877583"/>
            <a:ext cx="5084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Bluetooth – </a:t>
            </a:r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Advertising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 3 canais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Stack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 padrão do Bluetooth só permite o RSSI dos três canais ao mesmo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Separamos a leitura dos RSSI dos três canais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Diminui interferências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Eventuais erros em um dos canais não são propagados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052" name="Picture 4" descr="Image result for bluetooth channels">
            <a:extLst>
              <a:ext uri="{FF2B5EF4-FFF2-40B4-BE49-F238E27FC236}">
                <a16:creationId xmlns:a16="http://schemas.microsoft.com/office/drawing/2014/main" id="{47A9A0C9-5220-4715-8AA8-05D0200A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4" y="1828277"/>
            <a:ext cx="4966447" cy="24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2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Pesquisa – Amostragem RSSI por canais</a:t>
            </a:r>
            <a:endParaRPr lang="en-US" dirty="0"/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4050CAB-22C9-45B0-B739-C61B08AF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302" y="1639717"/>
            <a:ext cx="4945809" cy="3497883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9EAE80A-4725-4351-8E8B-C2E38FA9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89" y="1670200"/>
            <a:ext cx="4724809" cy="3467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F081F9-2E6A-4368-A23F-AB0D23AFA5DD}"/>
              </a:ext>
            </a:extLst>
          </p:cNvPr>
          <p:cNvSpPr txBox="1"/>
          <p:nvPr/>
        </p:nvSpPr>
        <p:spPr>
          <a:xfrm>
            <a:off x="864889" y="5350334"/>
            <a:ext cx="996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en-US" dirty="0"/>
              <a:t>A Bluetooth Low Energy Indoor Positioning System with Channel Diversity, Weighted Trilateration </a:t>
            </a:r>
          </a:p>
          <a:p>
            <a:r>
              <a:rPr lang="en-US" dirty="0"/>
              <a:t>and Kalman Filtering. 2017. </a:t>
            </a:r>
          </a:p>
        </p:txBody>
      </p:sp>
    </p:spTree>
    <p:extLst>
      <p:ext uri="{BB962C8B-B14F-4D97-AF65-F5344CB8AC3E}">
        <p14:creationId xmlns:p14="http://schemas.microsoft.com/office/powerpoint/2010/main" val="124201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Hardware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377640" y="1752077"/>
            <a:ext cx="114109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Foco nos algoritmos e aplicação em armazéns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Escolha de hardware consolidado com funcionalidades necessárias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Preço acessível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Alta escalabilidade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Eficiência energética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Bluetooth </a:t>
            </a:r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Low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 Energy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Hardware da DEV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Microcontrolador da família nRF5, continuar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Possibilidade de integração com nossos algoritmos e nosso </a:t>
            </a:r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back-end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 focado em armazéns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Desenvolvido no Brasil</a:t>
            </a:r>
          </a:p>
        </p:txBody>
      </p:sp>
    </p:spTree>
    <p:extLst>
      <p:ext uri="{BB962C8B-B14F-4D97-AF65-F5344CB8AC3E}">
        <p14:creationId xmlns:p14="http://schemas.microsoft.com/office/powerpoint/2010/main" val="268451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Hardware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B75D67-0260-49E5-B0CD-F55C4C36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70" y="1802186"/>
            <a:ext cx="9087460" cy="31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sz="3900" dirty="0"/>
              <a:t>Desenvolvimento – Software</a:t>
            </a:r>
            <a:endParaRPr lang="en-US" sz="39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4286252" y="1877583"/>
            <a:ext cx="6965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Início da definição de arquitetura e diagramação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Início dos primeiros testes de implementação.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Dispositivo móvel, ao ser solicitado, envia dados recebidos dos sensores próximos para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Dados são processados e armazenados, gerando a localização do operador e do 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Dados armazenados permitem localização e gerenciamento.</a:t>
            </a:r>
          </a:p>
        </p:txBody>
      </p:sp>
      <p:pic>
        <p:nvPicPr>
          <p:cNvPr id="5" name="Gráfico 4" descr="Servidor">
            <a:extLst>
              <a:ext uri="{FF2B5EF4-FFF2-40B4-BE49-F238E27FC236}">
                <a16:creationId xmlns:a16="http://schemas.microsoft.com/office/drawing/2014/main" id="{F32FCE97-D51A-4314-9577-C08361B0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02" y="1797238"/>
            <a:ext cx="914400" cy="9144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6584C5C-A465-40FE-8255-557F7C1D49A8}"/>
              </a:ext>
            </a:extLst>
          </p:cNvPr>
          <p:cNvCxnSpPr>
            <a:cxnSpLocks/>
          </p:cNvCxnSpPr>
          <p:nvPr/>
        </p:nvCxnSpPr>
        <p:spPr>
          <a:xfrm flipV="1">
            <a:off x="-2068755" y="2291511"/>
            <a:ext cx="25171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2BDFFE-2895-4D1D-B926-17243EB5461F}"/>
              </a:ext>
            </a:extLst>
          </p:cNvPr>
          <p:cNvSpPr txBox="1"/>
          <p:nvPr/>
        </p:nvSpPr>
        <p:spPr>
          <a:xfrm>
            <a:off x="35322" y="1246979"/>
            <a:ext cx="1357365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>
                <a:latin typeface="Meiryo" panose="020B0604030504040204" pitchFamily="34" charset="-128"/>
                <a:ea typeface="Meiryo" panose="020B0604030504040204" pitchFamily="34" charset="-128"/>
              </a:rPr>
              <a:t>Identificação</a:t>
            </a:r>
          </a:p>
          <a:p>
            <a:pPr marL="171450" indent="-171450">
              <a:buFontTx/>
              <a:buChar char="-"/>
            </a:pPr>
            <a:r>
              <a:rPr lang="pt-BR" sz="1100" dirty="0">
                <a:latin typeface="Meiryo" panose="020B0604030504040204" pitchFamily="34" charset="-128"/>
                <a:ea typeface="Meiryo" panose="020B0604030504040204" pitchFamily="34" charset="-128"/>
              </a:rPr>
              <a:t>Sensores lidos</a:t>
            </a:r>
          </a:p>
        </p:txBody>
      </p:sp>
      <p:pic>
        <p:nvPicPr>
          <p:cNvPr id="8" name="Gráfico 7" descr="Banco de dados">
            <a:extLst>
              <a:ext uri="{FF2B5EF4-FFF2-40B4-BE49-F238E27FC236}">
                <a16:creationId xmlns:a16="http://schemas.microsoft.com/office/drawing/2014/main" id="{6CC23C0E-4448-4E8F-AFD3-89E595C0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21" y="3414580"/>
            <a:ext cx="914400" cy="914400"/>
          </a:xfrm>
          <a:prstGeom prst="rect">
            <a:avLst/>
          </a:prstGeom>
        </p:spPr>
      </p:pic>
      <p:pic>
        <p:nvPicPr>
          <p:cNvPr id="9" name="Gráfico 8" descr="Banco de dados">
            <a:extLst>
              <a:ext uri="{FF2B5EF4-FFF2-40B4-BE49-F238E27FC236}">
                <a16:creationId xmlns:a16="http://schemas.microsoft.com/office/drawing/2014/main" id="{04B2B10B-5C56-480A-95F8-A6F750F68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6046" y="3433905"/>
            <a:ext cx="914400" cy="914400"/>
          </a:xfrm>
          <a:prstGeom prst="rect">
            <a:avLst/>
          </a:prstGeom>
        </p:spPr>
      </p:pic>
      <p:pic>
        <p:nvPicPr>
          <p:cNvPr id="12" name="Gráfico 11" descr="Servidor">
            <a:extLst>
              <a:ext uri="{FF2B5EF4-FFF2-40B4-BE49-F238E27FC236}">
                <a16:creationId xmlns:a16="http://schemas.microsoft.com/office/drawing/2014/main" id="{1C01E685-FF4E-4B38-9515-C94A778F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1561" y="5128250"/>
            <a:ext cx="914400" cy="914400"/>
          </a:xfrm>
          <a:prstGeom prst="rect">
            <a:avLst/>
          </a:prstGeom>
        </p:spPr>
      </p:pic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32A22BC-1157-4297-B2F2-4DC2C679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720" y="1855912"/>
            <a:ext cx="797052" cy="797052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7BFCA6-D01B-4BC9-832B-2DA56C0E6B94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3213246" y="2652964"/>
            <a:ext cx="0" cy="780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DA0747E-8DF2-46C9-9092-2031BF5F8D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903621" y="2711638"/>
            <a:ext cx="1981" cy="702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607F28-509A-4992-AA1E-DDDC94A93AF9}"/>
              </a:ext>
            </a:extLst>
          </p:cNvPr>
          <p:cNvSpPr txBox="1"/>
          <p:nvPr/>
        </p:nvSpPr>
        <p:spPr>
          <a:xfrm>
            <a:off x="1001299" y="2892239"/>
            <a:ext cx="1146949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100" dirty="0"/>
              <a:t>Localização dos sensores fixos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007153-85F2-482A-B0CA-D2A224AA4B5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362802" y="2254438"/>
            <a:ext cx="145191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AADFE47-BA49-4D29-AC5F-C4B327B1147A}"/>
              </a:ext>
            </a:extLst>
          </p:cNvPr>
          <p:cNvSpPr txBox="1"/>
          <p:nvPr/>
        </p:nvSpPr>
        <p:spPr>
          <a:xfrm>
            <a:off x="2756046" y="4348305"/>
            <a:ext cx="1390706" cy="600164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/>
              <a:t>Estado atual dos ativos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Dados históricos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B990A8D-E696-4A3D-ADAF-752447648C07}"/>
              </a:ext>
            </a:extLst>
          </p:cNvPr>
          <p:cNvSpPr txBox="1"/>
          <p:nvPr/>
        </p:nvSpPr>
        <p:spPr>
          <a:xfrm>
            <a:off x="2708310" y="1382060"/>
            <a:ext cx="1009872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100" dirty="0"/>
              <a:t>Algoritmos de localização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8016C71-B971-4EB7-AF3F-83C022AC6056}"/>
              </a:ext>
            </a:extLst>
          </p:cNvPr>
          <p:cNvCxnSpPr>
            <a:stCxn id="9" idx="1"/>
            <a:endCxn id="12" idx="0"/>
          </p:cNvCxnSpPr>
          <p:nvPr/>
        </p:nvCxnSpPr>
        <p:spPr>
          <a:xfrm rot="10800000" flipV="1">
            <a:off x="2088762" y="3891104"/>
            <a:ext cx="667285" cy="12371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8DC061D-CAE1-4414-AE00-2A8EA29A137D}"/>
              </a:ext>
            </a:extLst>
          </p:cNvPr>
          <p:cNvSpPr txBox="1"/>
          <p:nvPr/>
        </p:nvSpPr>
        <p:spPr>
          <a:xfrm>
            <a:off x="2514213" y="5613053"/>
            <a:ext cx="1390706" cy="261610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/>
              <a:t>Gerenciamento</a:t>
            </a:r>
          </a:p>
        </p:txBody>
      </p:sp>
      <p:pic>
        <p:nvPicPr>
          <p:cNvPr id="30" name="Imagem 2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629C7BE-4BBD-4410-BD2C-B004A13B2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7361" y="5743858"/>
            <a:ext cx="373078" cy="37307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6D428D73-2FD8-4474-B4BA-D84E94B70187}"/>
              </a:ext>
            </a:extLst>
          </p:cNvPr>
          <p:cNvSpPr txBox="1"/>
          <p:nvPr/>
        </p:nvSpPr>
        <p:spPr>
          <a:xfrm>
            <a:off x="10560439" y="574760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</a:t>
            </a:r>
            <a:r>
              <a:rPr lang="pt-BR" dirty="0" err="1"/>
              <a:t>smartwms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921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Dubai</vt:lpstr>
      <vt:lpstr>Retrospectiva</vt:lpstr>
      <vt:lpstr>Warehouse Management System Posicional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Posicional</dc:title>
  <dc:creator>marco abensur</dc:creator>
  <cp:lastModifiedBy>marco abensur</cp:lastModifiedBy>
  <cp:revision>7</cp:revision>
  <dcterms:created xsi:type="dcterms:W3CDTF">2019-11-12T18:12:49Z</dcterms:created>
  <dcterms:modified xsi:type="dcterms:W3CDTF">2019-11-12T18:55:27Z</dcterms:modified>
</cp:coreProperties>
</file>