
<file path=[Content_Types].xml><?xml version="1.0" encoding="utf-8"?>
<Types xmlns="http://schemas.openxmlformats.org/package/2006/content-types">
  <Default Extension="vml" ContentType="application/vnd.openxmlformats-officedocument.vmlDrawing"/>
  <Default Extension="ppt" ContentType="application/vnd.ms-powerpoin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58" r:id="rId5"/>
    <p:sldId id="259" r:id="rId6"/>
    <p:sldId id="260" r:id="rId7"/>
    <p:sldId id="307" r:id="rId8"/>
    <p:sldId id="308" r:id="rId9"/>
    <p:sldId id="309" r:id="rId10"/>
    <p:sldId id="313" r:id="rId11"/>
    <p:sldId id="311" r:id="rId12"/>
    <p:sldId id="315" r:id="rId13"/>
    <p:sldId id="316" r:id="rId14"/>
    <p:sldId id="353" r:id="rId15"/>
    <p:sldId id="354" r:id="rId16"/>
    <p:sldId id="317" r:id="rId17"/>
    <p:sldId id="319" r:id="rId18"/>
    <p:sldId id="305" r:id="rId1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mita" initials="A"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5" d="100"/>
          <a:sy n="65" d="100"/>
        </p:scale>
        <p:origin x="738" y="72"/>
      </p:cViewPr>
      <p:guideLst>
        <p:guide orient="horz" pos="2160"/>
        <p:guide pos="384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9"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FigureOut">
              <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28676" name="Rectangle 4"/>
          <p:cNvSpPr>
            <a:spLocks noGrp="1"/>
          </p:cNvSpPr>
          <p:nvPr>
            <p:ph type="sldImg"/>
          </p:nvPr>
        </p:nvSpPr>
        <p:spPr>
          <a:xfrm>
            <a:off x="381000" y="685800"/>
            <a:ext cx="6096000" cy="3429000"/>
          </a:xfrm>
          <a:prstGeom prst="rect">
            <a:avLst/>
          </a:prstGeom>
          <a:noFill/>
          <a:ln w="9525">
            <a:noFill/>
          </a:ln>
        </p:spPr>
      </p:sp>
      <p:sp>
        <p:nvSpPr>
          <p:cNvPr id="5125"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4102"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lvl1pPr algn="r">
              <a:defRPr sz="1200" noProof="1" dirty="0">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49C8BD1-815E-4EAF-9C5F-5B43B62B4DCC}" type="slidenum">
              <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rPr>
            </a:fld>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1pPr>
    <a:lvl2pPr marL="457200" lvl="1" algn="l" rtl="0" fontAlgn="base">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2pPr>
    <a:lvl3pPr marL="914400" lvl="2" algn="l" rtl="0" fontAlgn="base">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3pPr>
    <a:lvl4pPr marL="1371600" lvl="3" algn="l" rtl="0" fontAlgn="base">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4pPr>
    <a:lvl5pPr marL="1828800" lvl="4" algn="l" rtl="0" fontAlgn="base">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3074" name="图片 151553" descr="pic01d"/>
          <p:cNvPicPr>
            <a:picLocks noChangeAspect="1"/>
          </p:cNvPicPr>
          <p:nvPr userDrawn="1"/>
        </p:nvPicPr>
        <p:blipFill>
          <a:blip r:embed="rId2"/>
          <a:stretch>
            <a:fillRect/>
          </a:stretch>
        </p:blipFill>
        <p:spPr>
          <a:xfrm>
            <a:off x="8720667" y="4776788"/>
            <a:ext cx="3471333" cy="2081212"/>
          </a:xfrm>
          <a:prstGeom prst="rect">
            <a:avLst/>
          </a:prstGeom>
          <a:noFill/>
          <a:ln w="9525">
            <a:noFill/>
          </a:ln>
        </p:spPr>
      </p:pic>
      <p:sp>
        <p:nvSpPr>
          <p:cNvPr id="152582" name="标题 152581"/>
          <p:cNvSpPr>
            <a:spLocks noGrp="1"/>
          </p:cNvSpPr>
          <p:nvPr>
            <p:ph type="ctrTitle"/>
          </p:nvPr>
        </p:nvSpPr>
        <p:spPr>
          <a:xfrm>
            <a:off x="916517" y="2130425"/>
            <a:ext cx="10363200" cy="1470025"/>
          </a:xfrm>
          <a:prstGeom prst="rect">
            <a:avLst/>
          </a:prstGeom>
          <a:noFill/>
          <a:ln w="9525">
            <a:noFill/>
          </a:ln>
        </p:spPr>
        <p:txBody>
          <a:bodyPr anchor="ctr"/>
          <a:lstStyle>
            <a:lvl1pPr lvl="0" algn="ctr">
              <a:defRPr kumimoji="0" lang="zh-CN" altLang="en-US" sz="3000" b="1" i="0" u="none" strike="noStrike" kern="1200" cap="none" spc="0" normalizeH="0" baseline="0" noProof="1" dirty="0">
                <a:solidFill>
                  <a:srgbClr val="CF505F"/>
                </a:solidFill>
                <a:latin typeface="微软雅黑" panose="020B0503020204020204" pitchFamily="34" charset="-122"/>
                <a:ea typeface="微软雅黑" panose="020B0503020204020204" pitchFamily="34" charset="-122"/>
                <a:cs typeface="+mj-cs"/>
                <a:sym typeface="+mn-ea"/>
              </a:defRPr>
            </a:lvl1pPr>
          </a:lstStyle>
          <a:p>
            <a:pPr lvl="0" fontAlgn="base"/>
            <a:r>
              <a:rPr lang="zh-CN" altLang="en-US" strike="noStrike" noProof="1" dirty="0"/>
              <a:t>单击此处编辑母版标题样式</a:t>
            </a:r>
            <a:endParaRPr lang="zh-CN" altLang="en-US" strike="noStrike" noProof="1"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1884" y="260350"/>
            <a:ext cx="2743200" cy="567848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12284" y="260350"/>
            <a:ext cx="8070573" cy="567848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6172200" y="1825625"/>
            <a:ext cx="51816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172200" y="4076700"/>
            <a:ext cx="51816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灯片编号占位符 5"/>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2284" y="260350"/>
            <a:ext cx="10972800" cy="56784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灯片编号占位符 2"/>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pic>
        <p:nvPicPr>
          <p:cNvPr id="16" name="Picture 111" descr="ibm_sb_graphic_open-0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518" t="42935" r="6441" b="42935"/>
          <a:stretch>
            <a:fillRect/>
          </a:stretch>
        </p:blipFill>
        <p:spPr bwMode="auto">
          <a:xfrm>
            <a:off x="527685" y="4472940"/>
            <a:ext cx="11190605" cy="219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2284" y="1412875"/>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508412" y="1412875"/>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sz="quarter" idx="10"/>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vmlDrawing" Target="../drawings/vmlDrawing1.vml"/><Relationship Id="rId18" Type="http://schemas.openxmlformats.org/officeDocument/2006/relationships/oleObject" Target="../embeddings/Presentation1.ppt"/><Relationship Id="rId17" Type="http://schemas.openxmlformats.org/officeDocument/2006/relationships/image" Target="../media/image1.jpe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图片 151553" descr="pic01d"/>
          <p:cNvPicPr>
            <a:picLocks noChangeAspect="1"/>
          </p:cNvPicPr>
          <p:nvPr/>
        </p:nvPicPr>
        <p:blipFill>
          <a:blip r:embed="rId17"/>
          <a:stretch>
            <a:fillRect/>
          </a:stretch>
        </p:blipFill>
        <p:spPr>
          <a:xfrm>
            <a:off x="8720667" y="4776788"/>
            <a:ext cx="3471333" cy="2081212"/>
          </a:xfrm>
          <a:prstGeom prst="rect">
            <a:avLst/>
          </a:prstGeom>
          <a:noFill/>
          <a:ln w="9525">
            <a:noFill/>
          </a:ln>
        </p:spPr>
      </p:pic>
      <p:sp>
        <p:nvSpPr>
          <p:cNvPr id="1027" name="标题 151557"/>
          <p:cNvSpPr>
            <a:spLocks noGrp="1"/>
          </p:cNvSpPr>
          <p:nvPr>
            <p:ph type="title"/>
          </p:nvPr>
        </p:nvSpPr>
        <p:spPr>
          <a:xfrm>
            <a:off x="812800" y="212725"/>
            <a:ext cx="10972800" cy="792163"/>
          </a:xfrm>
          <a:prstGeom prst="rect">
            <a:avLst/>
          </a:prstGeom>
          <a:noFill/>
          <a:ln w="9525">
            <a:noFill/>
          </a:ln>
        </p:spPr>
        <p:txBody>
          <a:bodyPr anchor="ctr"/>
          <a:p>
            <a:pPr lvl="0"/>
            <a:r>
              <a:rPr lang="zh-CN" altLang="en-US" dirty="0"/>
              <a:t>单击此处编辑母版标题样式</a:t>
            </a:r>
            <a:endParaRPr lang="zh-CN" altLang="en-US" dirty="0"/>
          </a:p>
        </p:txBody>
      </p:sp>
      <p:sp>
        <p:nvSpPr>
          <p:cNvPr id="1028" name="文本占位符 151558"/>
          <p:cNvSpPr>
            <a:spLocks noGrp="1"/>
          </p:cNvSpPr>
          <p:nvPr>
            <p:ph type="body"/>
          </p:nvPr>
        </p:nvSpPr>
        <p:spPr>
          <a:xfrm>
            <a:off x="912284" y="1412875"/>
            <a:ext cx="109728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p:txBody>
      </p:sp>
      <p:sp>
        <p:nvSpPr>
          <p:cNvPr id="151561" name="灯片编号占位符 151560"/>
          <p:cNvSpPr>
            <a:spLocks noGrp="1"/>
          </p:cNvSpPr>
          <p:nvPr>
            <p:ph type="sldNum" sz="quarter" idx="4"/>
          </p:nvPr>
        </p:nvSpPr>
        <p:spPr>
          <a:xfrm>
            <a:off x="1102784" y="6381750"/>
            <a:ext cx="2844800" cy="287338"/>
          </a:xfrm>
          <a:prstGeom prst="rect">
            <a:avLst/>
          </a:prstGeom>
          <a:noFill/>
          <a:ln w="9525">
            <a:noFill/>
          </a:ln>
        </p:spPr>
        <p:txBody>
          <a:bodyPr/>
          <a:lstStyle>
            <a:lvl1pPr>
              <a:defRPr sz="1400" b="1"/>
            </a:lvl1p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graphicFrame>
        <p:nvGraphicFramePr>
          <p:cNvPr id="1030" name="Base" hidden="1"/>
          <p:cNvGraphicFramePr/>
          <p:nvPr userDrawn="1"/>
        </p:nvGraphicFramePr>
        <p:xfrm>
          <a:off x="2032000" y="1397000"/>
          <a:ext cx="8128000" cy="4064000"/>
        </p:xfrm>
        <a:graphic>
          <a:graphicData uri="http://schemas.openxmlformats.org/presentationml/2006/ole">
            <mc:AlternateContent xmlns:mc="http://schemas.openxmlformats.org/markup-compatibility/2006">
              <mc:Choice xmlns:v="urn:schemas-microsoft-com:vml" Requires="v">
                <p:oleObj spid="_x0000_s3076" name="" r:id="rId18" imgW="0" imgH="0" progId="PowerPoint.Show.8">
                  <p:embed/>
                </p:oleObj>
              </mc:Choice>
              <mc:Fallback>
                <p:oleObj name="" r:id="rId18" imgW="0" imgH="0" progId="PowerPoint.Show.8">
                  <p:embed/>
                  <p:pic>
                    <p:nvPicPr>
                      <p:cNvPr id="0" name="图片 3075"/>
                      <p:cNvPicPr/>
                      <p:nvPr/>
                    </p:nvPicPr>
                    <p:blipFill>
                      <a:blip/>
                      <a:stretch>
                        <a:fillRect/>
                      </a:stretch>
                    </p:blipFill>
                    <p:spPr>
                      <a:xfrm>
                        <a:off x="2032000" y="1397000"/>
                        <a:ext cx="8128000" cy="40640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marL="0" lvl="0" indent="0" algn="r" defTabSz="914400" eaLnBrk="1" fontAlgn="base" latinLnBrk="0" hangingPunct="1">
        <a:lnSpc>
          <a:spcPct val="100000"/>
        </a:lnSpc>
        <a:spcBef>
          <a:spcPct val="0"/>
        </a:spcBef>
        <a:spcAft>
          <a:spcPct val="0"/>
        </a:spcAft>
        <a:buNone/>
        <a:defRPr sz="3000" b="1" i="0" u="none" kern="1200" baseline="0">
          <a:solidFill>
            <a:srgbClr val="3333CC"/>
          </a:solidFill>
          <a:latin typeface="微软雅黑" panose="020B0503020204020204" pitchFamily="34" charset="-122"/>
          <a:ea typeface="微软雅黑" panose="020B0503020204020204" pitchFamily="34" charset="-122"/>
          <a:cs typeface="+mj-cs"/>
        </a:defRPr>
      </a:lvl1pPr>
    </p:titleStyle>
    <p:bodyStyle>
      <a:lvl1pPr marL="342900" lvl="0" indent="-342900" algn="l" defTabSz="914400" eaLnBrk="1" fontAlgn="base" latinLnBrk="0" hangingPunct="1">
        <a:lnSpc>
          <a:spcPct val="100000"/>
        </a:lnSpc>
        <a:spcBef>
          <a:spcPct val="20000"/>
        </a:spcBef>
        <a:spcAft>
          <a:spcPct val="0"/>
        </a:spcAft>
        <a:buClr>
          <a:srgbClr val="6600CC"/>
        </a:buClr>
        <a:buFont typeface="Wingdings" panose="05000000000000000000" pitchFamily="2" charset="2"/>
        <a:buChar char="q"/>
        <a:defRPr sz="2400" b="0" i="0" u="none" kern="1200" baseline="0">
          <a:solidFill>
            <a:schemeClr val="tx1"/>
          </a:solidFill>
          <a:latin typeface="微软雅黑" panose="020B0503020204020204" pitchFamily="34" charset="-122"/>
          <a:ea typeface="微软雅黑" panose="020B0503020204020204" pitchFamily="34" charset="-122"/>
          <a:cs typeface="+mn-cs"/>
        </a:defRPr>
      </a:lvl1pPr>
      <a:lvl2pPr marL="742950" lvl="1" indent="-285750" algn="l" defTabSz="914400" eaLnBrk="1" fontAlgn="base" latinLnBrk="0" hangingPunct="1">
        <a:lnSpc>
          <a:spcPct val="100000"/>
        </a:lnSpc>
        <a:spcBef>
          <a:spcPct val="20000"/>
        </a:spcBef>
        <a:spcAft>
          <a:spcPct val="0"/>
        </a:spcAft>
        <a:buClr>
          <a:srgbClr val="6600CC"/>
        </a:buClr>
        <a:buFont typeface="Wingdings" panose="05000000000000000000" pitchFamily="2" charset="2"/>
        <a:buChar char="q"/>
        <a:defRPr sz="24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rgbClr val="6600CC"/>
        </a:buClr>
        <a:buFont typeface="Wingdings" panose="05000000000000000000" pitchFamily="2" charset="2"/>
        <a:buChar char="q"/>
        <a:defRPr sz="20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5121"/>
          <p:cNvSpPr>
            <a:spLocks noGrp="1"/>
          </p:cNvSpPr>
          <p:nvPr>
            <p:ph type="ctrTitle"/>
          </p:nvPr>
        </p:nvSpPr>
        <p:spPr>
          <a:xfrm>
            <a:off x="1139190" y="1985645"/>
            <a:ext cx="10363200" cy="1470025"/>
          </a:xfrm>
        </p:spPr>
        <p:txBody>
          <a:bodyPr vert="horz" wrap="square" lIns="91440" tIns="45720" rIns="91440" bIns="45720" anchor="ctr"/>
          <a:p>
            <a:pPr eaLnBrk="1" hangingPunct="1">
              <a:buClrTx/>
              <a:buSzTx/>
              <a:buNone/>
            </a:pPr>
            <a:r>
              <a:rPr lang="en-US" altLang="zh-CN" sz="4400" dirty="0">
                <a:latin typeface="Arial" panose="020B0604020202020204" pitchFamily="34" charset="0"/>
                <a:sym typeface="+mn-ea"/>
              </a:rPr>
              <a:t>SpringMVC</a:t>
            </a:r>
            <a:r>
              <a:rPr lang="zh-CN" altLang="en-US" sz="4400" dirty="0">
                <a:latin typeface="Arial" panose="020B0604020202020204" pitchFamily="34" charset="0"/>
                <a:sym typeface="+mn-ea"/>
              </a:rPr>
              <a:t>与</a:t>
            </a:r>
            <a:r>
              <a:rPr lang="en-US" altLang="zh-CN" sz="4400" dirty="0">
                <a:latin typeface="Arial" panose="020B0604020202020204" pitchFamily="34" charset="0"/>
                <a:sym typeface="+mn-ea"/>
              </a:rPr>
              <a:t>MyBatis</a:t>
            </a:r>
            <a:r>
              <a:rPr lang="zh-CN" altLang="en-US" sz="4400" dirty="0">
                <a:latin typeface="Arial" panose="020B0604020202020204" pitchFamily="34" charset="0"/>
                <a:sym typeface="+mn-ea"/>
              </a:rPr>
              <a:t>企业开发实战</a:t>
            </a:r>
            <a:endParaRPr lang="zh-CN" altLang="en-US" sz="4400" b="1" kern="1200" dirty="0">
              <a:latin typeface="+mj-lt"/>
              <a:ea typeface="+mj-ea"/>
              <a:cs typeface="+mj-cs"/>
            </a:endParaRPr>
          </a:p>
        </p:txBody>
      </p:sp>
      <p:sp>
        <p:nvSpPr>
          <p:cNvPr id="29699" name="副标题 1"/>
          <p:cNvSpPr>
            <a:spLocks noGrp="1"/>
          </p:cNvSpPr>
          <p:nvPr>
            <p:ph type="subTitle" idx="1"/>
          </p:nvPr>
        </p:nvSpPr>
        <p:spPr>
          <a:xfrm>
            <a:off x="1686878" y="3867150"/>
            <a:ext cx="8534400" cy="1751013"/>
          </a:xfrm>
        </p:spPr>
        <p:txBody>
          <a:bodyPr vert="horz" wrap="square" lIns="91440" tIns="45720" rIns="91440" bIns="45720" anchor="t"/>
          <a:p>
            <a:pPr marL="0" indent="0" algn="ctr" eaLnBrk="1" hangingPunct="1">
              <a:buClrTx/>
              <a:buSzTx/>
              <a:buNone/>
            </a:pPr>
            <a:r>
              <a:rPr lang="zh-CN" altLang="en-US" kern="1200" dirty="0">
                <a:cs typeface="微软雅黑" panose="020B0503020204020204" pitchFamily="34" charset="-122"/>
              </a:rPr>
              <a:t>第一章 综述</a:t>
            </a:r>
            <a:endParaRPr lang="zh-CN" altLang="en-US" kern="1200" dirty="0">
              <a:cs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7169"/>
          <p:cNvSpPr>
            <a:spLocks noGrp="1" noChangeArrowheads="1"/>
          </p:cNvSpPr>
          <p:nvPr>
            <p:ph type="title"/>
          </p:nvPr>
        </p:nvSpPr>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Struts2 </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简介</a:t>
            </a:r>
            <a:endParaRPr kumimoji="0" lang="zh-CN" altLang="en-US" sz="4400" b="0" i="0" u="none" strike="noStrike" kern="1200" cap="none" spc="0" normalizeH="0" baseline="0" noProof="0" smtClean="0">
              <a:ln>
                <a:noFill/>
              </a:ln>
              <a:solidFill>
                <a:schemeClr val="tx1"/>
              </a:solidFill>
              <a:effectLst/>
              <a:uLnTx/>
              <a:uFillTx/>
              <a:latin typeface="+mj-lt"/>
              <a:ea typeface="+mj-ea"/>
              <a:cs typeface="+mj-cs"/>
            </a:endParaRPr>
          </a:p>
        </p:txBody>
      </p:sp>
      <p:sp>
        <p:nvSpPr>
          <p:cNvPr id="39939" name="文本占位符 7170"/>
          <p:cNvSpPr>
            <a:spLocks noGrp="1"/>
          </p:cNvSpPr>
          <p:nvPr>
            <p:ph idx="1" hasCustomPrompt="1"/>
          </p:nvPr>
        </p:nvSpPr>
        <p:spPr/>
        <p:txBody>
          <a:bodyPr vert="horz" wrap="square" lIns="91440" tIns="45720" rIns="91440" bIns="45720" anchor="t"/>
          <a:p>
            <a:r>
              <a:rPr lang="zh-CN" altLang="en-US" dirty="0"/>
              <a:t>Struts2 是在另一个非常流行的框架：WebWork 基础上发展起来的。因此，可以说，Struts2 并没有继承 Struts1 的特点，反而和 WebWork 非常类似；换句话说，Struts2 是衍生自 WebWork，而不是 Struts1。正是由于这个原因，Struts2 吸引了众多的 WebWork 开发人员来进行使用。并且由于 Struts2 是 WebWork 的升级，在各种 功能和性能方面都有很好的保证，吸收了 Struts1 和 WebWork 两者的优势，因此也是一个非常优秀的框架</a:t>
            </a:r>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0241"/>
          <p:cNvSpPr>
            <a:spLocks noGrp="1" noChangeArrowheads="1"/>
          </p:cNvSpPr>
          <p:nvPr>
            <p:ph type="title"/>
          </p:nvPr>
        </p:nvSpPr>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Hibernate </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框架简介</a:t>
            </a:r>
            <a:endParaRPr kumimoji="0" lang="zh-CN" altLang="en-US" sz="4400" b="0" i="0" u="none" strike="noStrike" kern="1200" cap="none" spc="0" normalizeH="0" baseline="0" noProof="0" smtClean="0">
              <a:ln>
                <a:noFill/>
              </a:ln>
              <a:solidFill>
                <a:schemeClr val="tx1"/>
              </a:solidFill>
              <a:effectLst/>
              <a:uLnTx/>
              <a:uFillTx/>
              <a:latin typeface="+mj-lt"/>
              <a:ea typeface="+mj-ea"/>
              <a:cs typeface="+mj-cs"/>
            </a:endParaRPr>
          </a:p>
        </p:txBody>
      </p:sp>
      <p:sp>
        <p:nvSpPr>
          <p:cNvPr id="41987" name="文本占位符 10242"/>
          <p:cNvSpPr>
            <a:spLocks noGrp="1"/>
          </p:cNvSpPr>
          <p:nvPr>
            <p:ph idx="1" hasCustomPrompt="1"/>
          </p:nvPr>
        </p:nvSpPr>
        <p:spPr/>
        <p:txBody>
          <a:bodyPr vert="horz" wrap="square" lIns="91440" tIns="45720" rIns="91440" bIns="45720" anchor="t"/>
          <a:p>
            <a:pPr>
              <a:lnSpc>
                <a:spcPct val="110000"/>
              </a:lnSpc>
            </a:pPr>
            <a:r>
              <a:rPr lang="zh-CN" altLang="en-US" dirty="0"/>
              <a:t>ORMapping 思想给数据库层的操作带来了巨大的好处，但是，ORMapping 毕竟只是一 种思想，不同的程序员编写出来的基于 ORMapping 思想的应用，风格可能不一样。影响程序的标准化。因此，有必要对 ORMapping 模式来进行标准化，让程序员在某个标准下进行 开发</a:t>
            </a:r>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1265"/>
          <p:cNvSpPr>
            <a:spLocks noGrp="1" noChangeArrowheads="1"/>
          </p:cNvSpPr>
          <p:nvPr>
            <p:ph type="title"/>
          </p:nvPr>
        </p:nvSpPr>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Hibernate </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框架简介</a:t>
            </a:r>
            <a:endParaRPr kumimoji="0" lang="zh-CN" altLang="en-US" sz="4400" b="0" i="0" u="none" strike="noStrike" kern="1200" cap="none" spc="0" normalizeH="0" baseline="0" noProof="0" smtClean="0">
              <a:ln>
                <a:noFill/>
              </a:ln>
              <a:solidFill>
                <a:schemeClr val="tx1"/>
              </a:solidFill>
              <a:effectLst/>
              <a:uLnTx/>
              <a:uFillTx/>
              <a:latin typeface="+mj-lt"/>
              <a:ea typeface="+mj-ea"/>
              <a:cs typeface="+mj-cs"/>
            </a:endParaRPr>
          </a:p>
        </p:txBody>
      </p:sp>
      <p:sp>
        <p:nvSpPr>
          <p:cNvPr id="43011" name="文本占位符 11266"/>
          <p:cNvSpPr>
            <a:spLocks noGrp="1"/>
          </p:cNvSpPr>
          <p:nvPr>
            <p:ph idx="1" hasCustomPrompt="1"/>
          </p:nvPr>
        </p:nvSpPr>
        <p:spPr/>
        <p:txBody>
          <a:bodyPr vert="horz" wrap="square" lIns="91440" tIns="45720" rIns="91440" bIns="45720" anchor="t"/>
          <a:p>
            <a:pPr>
              <a:lnSpc>
                <a:spcPct val="110000"/>
              </a:lnSpc>
            </a:pPr>
            <a:r>
              <a:rPr lang="zh-CN" altLang="en-US" dirty="0"/>
              <a:t>很多人致力于这个工作，并且发布了一些框架，Hibernate  就是这样一个框架，在使用 的过程中，受到了广泛的承认。因此，ORMapping 是 Hibernate 框架的基础，或者说，Hibernate是为了规范 ORMapping 开发而发布的一个框架。类似的框架还有很多，如：iBATIS、Entity Bean 等</a:t>
            </a:r>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MyBatis</a:t>
            </a:r>
            <a:r>
              <a:rPr lang="zh-CN" altLang="en-US"/>
              <a:t>框架</a:t>
            </a:r>
            <a:endParaRPr lang="zh-CN" altLang="en-US"/>
          </a:p>
        </p:txBody>
      </p:sp>
      <p:sp>
        <p:nvSpPr>
          <p:cNvPr id="3" name="内容占位符 2"/>
          <p:cNvSpPr>
            <a:spLocks noGrp="1"/>
          </p:cNvSpPr>
          <p:nvPr>
            <p:ph idx="1"/>
          </p:nvPr>
        </p:nvSpPr>
        <p:spPr/>
        <p:txBody>
          <a:bodyPr/>
          <a:p>
            <a:r>
              <a:rPr lang="en-US" altLang="zh-CN" dirty="0">
                <a:solidFill>
                  <a:srgbClr val="0070C0"/>
                </a:solidFill>
                <a:latin typeface="Times New Roman" panose="02020603050405020304" pitchFamily="18" charset="0"/>
                <a:cs typeface="Times New Roman" panose="02020603050405020304" pitchFamily="18" charset="0"/>
                <a:sym typeface="+mn-ea"/>
              </a:rPr>
              <a:t>   MyBatis</a:t>
            </a:r>
            <a:r>
              <a:rPr dirty="0">
                <a:latin typeface="Times New Roman" panose="02020603050405020304" pitchFamily="18" charset="0"/>
                <a:cs typeface="Times New Roman" panose="02020603050405020304" pitchFamily="18" charset="0"/>
                <a:sym typeface="+mn-ea"/>
              </a:rPr>
              <a:t>（前身是</a:t>
            </a:r>
            <a:r>
              <a:rPr lang="en-US" altLang="zh-CN" dirty="0">
                <a:solidFill>
                  <a:srgbClr val="0070C0"/>
                </a:solidFill>
                <a:latin typeface="Times New Roman" panose="02020603050405020304" pitchFamily="18" charset="0"/>
                <a:cs typeface="Times New Roman" panose="02020603050405020304" pitchFamily="18" charset="0"/>
                <a:sym typeface="+mn-ea"/>
              </a:rPr>
              <a:t>iBatis</a:t>
            </a:r>
            <a:r>
              <a:rPr dirty="0">
                <a:latin typeface="Times New Roman" panose="02020603050405020304" pitchFamily="18" charset="0"/>
                <a:cs typeface="Times New Roman" panose="02020603050405020304" pitchFamily="18" charset="0"/>
                <a:sym typeface="+mn-ea"/>
              </a:rPr>
              <a:t>）是一个支持普通</a:t>
            </a:r>
            <a:r>
              <a:rPr lang="en-US" altLang="zh-CN" dirty="0">
                <a:latin typeface="Times New Roman" panose="02020603050405020304" pitchFamily="18" charset="0"/>
                <a:cs typeface="Times New Roman" panose="02020603050405020304" pitchFamily="18" charset="0"/>
                <a:sym typeface="+mn-ea"/>
              </a:rPr>
              <a:t>SQL</a:t>
            </a:r>
            <a:r>
              <a:rPr dirty="0">
                <a:latin typeface="Times New Roman" panose="02020603050405020304" pitchFamily="18" charset="0"/>
                <a:cs typeface="Times New Roman" panose="02020603050405020304" pitchFamily="18" charset="0"/>
                <a:sym typeface="+mn-ea"/>
              </a:rPr>
              <a:t>查询、存储过程以及高级映射的持久层框架。</a:t>
            </a:r>
            <a:r>
              <a:rPr lang="en-US" altLang="zh-CN" dirty="0">
                <a:latin typeface="Times New Roman" panose="02020603050405020304" pitchFamily="18" charset="0"/>
                <a:cs typeface="Times New Roman" panose="02020603050405020304" pitchFamily="18" charset="0"/>
                <a:sym typeface="+mn-ea"/>
              </a:rPr>
              <a:t> </a:t>
            </a:r>
            <a:endParaRPr lang="en-US" altLang="zh-CN" dirty="0">
              <a:latin typeface="Times New Roman" panose="02020603050405020304" pitchFamily="18" charset="0"/>
              <a:ea typeface="Times New Roman" panose="02020603050405020304" pitchFamily="18" charset="0"/>
            </a:endParaRPr>
          </a:p>
          <a:p>
            <a:r>
              <a:rPr lang="en-US" altLang="zh-CN" noProof="0" dirty="0">
                <a:ln>
                  <a:noFill/>
                </a:ln>
                <a:solidFill>
                  <a:srgbClr val="0070C0"/>
                </a:solidFill>
                <a:effectLst/>
                <a:uLnTx/>
                <a:uFillTx/>
                <a:latin typeface="Times New Roman" panose="02020603050405020304" pitchFamily="18" charset="0"/>
                <a:ea typeface="+mn-ea"/>
                <a:cs typeface="Times New Roman" panose="02020603050405020304" pitchFamily="18" charset="0"/>
                <a:sym typeface="+mn-ea"/>
              </a:rPr>
              <a:t>    MyBatis</a:t>
            </a:r>
            <a:r>
              <a:rPr noProof="0" dirty="0">
                <a:ln>
                  <a:noFill/>
                </a:ln>
                <a:solidFill>
                  <a:schemeClr val="dk1">
                    <a:hueOff val="0"/>
                    <a:satOff val="0"/>
                    <a:lumOff val="0"/>
                    <a:alphaOff val="0"/>
                  </a:schemeClr>
                </a:solidFill>
                <a:effectLst/>
                <a:uLnTx/>
                <a:uFillTx/>
                <a:latin typeface="Times New Roman" panose="02020603050405020304" pitchFamily="18" charset="0"/>
                <a:ea typeface="+mn-ea"/>
                <a:cs typeface="Times New Roman" panose="02020603050405020304" pitchFamily="18" charset="0"/>
                <a:sym typeface="+mn-ea"/>
              </a:rPr>
              <a:t>框架也被称之为</a:t>
            </a:r>
            <a:r>
              <a:rPr lang="en-US" altLang="zh-CN" noProof="0" dirty="0">
                <a:ln>
                  <a:noFill/>
                </a:ln>
                <a:solidFill>
                  <a:srgbClr val="0070C0"/>
                </a:solidFill>
                <a:effectLst/>
                <a:uLnTx/>
                <a:uFillTx/>
                <a:latin typeface="Times New Roman" panose="02020603050405020304" pitchFamily="18" charset="0"/>
                <a:ea typeface="+mn-ea"/>
                <a:cs typeface="Times New Roman" panose="02020603050405020304" pitchFamily="18" charset="0"/>
                <a:sym typeface="+mn-ea"/>
              </a:rPr>
              <a:t>ORM</a:t>
            </a:r>
            <a:r>
              <a:rPr noProof="0" dirty="0">
                <a:ln>
                  <a:noFill/>
                </a:ln>
                <a:solidFill>
                  <a:schemeClr val="dk1">
                    <a:hueOff val="0"/>
                    <a:satOff val="0"/>
                    <a:lumOff val="0"/>
                    <a:alphaOff val="0"/>
                  </a:schemeClr>
                </a:solidFill>
                <a:effectLst/>
                <a:uLnTx/>
                <a:uFillTx/>
                <a:latin typeface="Times New Roman" panose="02020603050405020304" pitchFamily="18" charset="0"/>
                <a:ea typeface="+mn-ea"/>
                <a:cs typeface="Times New Roman" panose="02020603050405020304" pitchFamily="18" charset="0"/>
                <a:sym typeface="+mn-ea"/>
              </a:rPr>
              <a:t>（</a:t>
            </a:r>
            <a:r>
              <a:rPr lang="en-US" altLang="zh-CN" noProof="0" dirty="0">
                <a:ln>
                  <a:noFill/>
                </a:ln>
                <a:solidFill>
                  <a:srgbClr val="0070C0"/>
                </a:solidFill>
                <a:effectLst/>
                <a:uLnTx/>
                <a:uFillTx/>
                <a:latin typeface="Times New Roman" panose="02020603050405020304" pitchFamily="18" charset="0"/>
                <a:ea typeface="+mn-ea"/>
                <a:cs typeface="Times New Roman" panose="02020603050405020304" pitchFamily="18" charset="0"/>
                <a:sym typeface="+mn-ea"/>
              </a:rPr>
              <a:t>Object/Relation Mapping</a:t>
            </a:r>
            <a:r>
              <a:rPr noProof="0" dirty="0">
                <a:ln>
                  <a:noFill/>
                </a:ln>
                <a:solidFill>
                  <a:schemeClr val="dk1">
                    <a:hueOff val="0"/>
                    <a:satOff val="0"/>
                    <a:lumOff val="0"/>
                    <a:alphaOff val="0"/>
                  </a:schemeClr>
                </a:solidFill>
                <a:effectLst/>
                <a:uLnTx/>
                <a:uFillTx/>
                <a:latin typeface="Times New Roman" panose="02020603050405020304" pitchFamily="18" charset="0"/>
                <a:ea typeface="+mn-ea"/>
                <a:cs typeface="Times New Roman" panose="02020603050405020304" pitchFamily="18" charset="0"/>
                <a:sym typeface="+mn-ea"/>
              </a:rPr>
              <a:t>，即对象关系映射）框架。所谓的</a:t>
            </a:r>
            <a:r>
              <a:rPr lang="en-US" altLang="zh-CN" noProof="0" dirty="0">
                <a:ln>
                  <a:noFill/>
                </a:ln>
                <a:solidFill>
                  <a:srgbClr val="0070C0"/>
                </a:solidFill>
                <a:effectLst/>
                <a:uLnTx/>
                <a:uFillTx/>
                <a:latin typeface="Times New Roman" panose="02020603050405020304" pitchFamily="18" charset="0"/>
                <a:ea typeface="+mn-ea"/>
                <a:cs typeface="Times New Roman" panose="02020603050405020304" pitchFamily="18" charset="0"/>
                <a:sym typeface="+mn-ea"/>
              </a:rPr>
              <a:t>ORM</a:t>
            </a:r>
            <a:r>
              <a:rPr noProof="0" dirty="0">
                <a:ln>
                  <a:noFill/>
                </a:ln>
                <a:solidFill>
                  <a:schemeClr val="dk1">
                    <a:hueOff val="0"/>
                    <a:satOff val="0"/>
                    <a:lumOff val="0"/>
                    <a:alphaOff val="0"/>
                  </a:schemeClr>
                </a:solidFill>
                <a:effectLst/>
                <a:uLnTx/>
                <a:uFillTx/>
                <a:latin typeface="Times New Roman" panose="02020603050405020304" pitchFamily="18" charset="0"/>
                <a:ea typeface="+mn-ea"/>
                <a:cs typeface="Times New Roman" panose="02020603050405020304" pitchFamily="18" charset="0"/>
                <a:sym typeface="+mn-ea"/>
              </a:rPr>
              <a:t>就是一种为了解决面向对象与关系型数据库中数据类型不匹配的技术，它通过描述</a:t>
            </a:r>
            <a:r>
              <a:rPr lang="en-US" altLang="zh-CN" noProof="0" dirty="0">
                <a:ln>
                  <a:noFill/>
                </a:ln>
                <a:solidFill>
                  <a:schemeClr val="dk1">
                    <a:hueOff val="0"/>
                    <a:satOff val="0"/>
                    <a:lumOff val="0"/>
                    <a:alphaOff val="0"/>
                  </a:schemeClr>
                </a:solidFill>
                <a:effectLst/>
                <a:uLnTx/>
                <a:uFillTx/>
                <a:latin typeface="Times New Roman" panose="02020603050405020304" pitchFamily="18" charset="0"/>
                <a:ea typeface="+mn-ea"/>
                <a:cs typeface="Times New Roman" panose="02020603050405020304" pitchFamily="18" charset="0"/>
                <a:sym typeface="+mn-ea"/>
              </a:rPr>
              <a:t>Java</a:t>
            </a:r>
            <a:r>
              <a:rPr noProof="0" dirty="0">
                <a:ln>
                  <a:noFill/>
                </a:ln>
                <a:solidFill>
                  <a:schemeClr val="dk1">
                    <a:hueOff val="0"/>
                    <a:satOff val="0"/>
                    <a:lumOff val="0"/>
                    <a:alphaOff val="0"/>
                  </a:schemeClr>
                </a:solidFill>
                <a:effectLst/>
                <a:uLnTx/>
                <a:uFillTx/>
                <a:latin typeface="Times New Roman" panose="02020603050405020304" pitchFamily="18" charset="0"/>
                <a:ea typeface="+mn-ea"/>
                <a:cs typeface="Times New Roman" panose="02020603050405020304" pitchFamily="18" charset="0"/>
                <a:sym typeface="+mn-ea"/>
              </a:rPr>
              <a:t>对象与数据库表之间的映射关系，自动将</a:t>
            </a:r>
            <a:r>
              <a:rPr lang="en-US" altLang="zh-CN" noProof="0" dirty="0">
                <a:ln>
                  <a:noFill/>
                </a:ln>
                <a:solidFill>
                  <a:schemeClr val="dk1">
                    <a:hueOff val="0"/>
                    <a:satOff val="0"/>
                    <a:lumOff val="0"/>
                    <a:alphaOff val="0"/>
                  </a:schemeClr>
                </a:solidFill>
                <a:effectLst/>
                <a:uLnTx/>
                <a:uFillTx/>
                <a:latin typeface="Times New Roman" panose="02020603050405020304" pitchFamily="18" charset="0"/>
                <a:ea typeface="+mn-ea"/>
                <a:cs typeface="Times New Roman" panose="02020603050405020304" pitchFamily="18" charset="0"/>
                <a:sym typeface="+mn-ea"/>
              </a:rPr>
              <a:t>Java</a:t>
            </a:r>
            <a:r>
              <a:rPr noProof="0" dirty="0">
                <a:ln>
                  <a:noFill/>
                </a:ln>
                <a:solidFill>
                  <a:schemeClr val="dk1">
                    <a:hueOff val="0"/>
                    <a:satOff val="0"/>
                    <a:lumOff val="0"/>
                    <a:alphaOff val="0"/>
                  </a:schemeClr>
                </a:solidFill>
                <a:effectLst/>
                <a:uLnTx/>
                <a:uFillTx/>
                <a:latin typeface="Times New Roman" panose="02020603050405020304" pitchFamily="18" charset="0"/>
                <a:ea typeface="+mn-ea"/>
                <a:cs typeface="Times New Roman" panose="02020603050405020304" pitchFamily="18" charset="0"/>
                <a:sym typeface="+mn-ea"/>
              </a:rPr>
              <a:t>应用程序中的对象持久化到关系型数据库的表中。</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单圆角矩形 15"/>
          <p:cNvSpPr/>
          <p:nvPr/>
        </p:nvSpPr>
        <p:spPr bwMode="auto">
          <a:xfrm>
            <a:off x="2505075" y="1087438"/>
            <a:ext cx="4981575" cy="495300"/>
          </a:xfrm>
          <a:prstGeom prst="round1Rect">
            <a:avLst/>
          </a:prstGeom>
          <a:solidFill>
            <a:srgbClr val="009ED6"/>
          </a:solidFill>
          <a:ln w="2857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7" name="标题 1"/>
          <p:cNvSpPr>
            <a:spLocks noGrp="1"/>
          </p:cNvSpPr>
          <p:nvPr>
            <p:ph type="title"/>
          </p:nvPr>
        </p:nvSpPr>
        <p:spPr>
          <a:noFill/>
          <a:ln>
            <a:noFill/>
          </a:ln>
        </p:spPr>
        <p:txBody>
          <a:bodyPr/>
          <a:p>
            <a:r>
              <a:rPr lang="en-US" altLang="zh-CN" kern="1200" dirty="0">
                <a:solidFill>
                  <a:srgbClr val="0070C0"/>
                </a:solidFill>
                <a:latin typeface="微软雅黑" panose="020B0503020204020204" pitchFamily="34" charset="-122"/>
                <a:ea typeface="微软雅黑" panose="020B0503020204020204" pitchFamily="34" charset="-122"/>
                <a:cs typeface="等线 Light" panose="02010600030101010101" pitchFamily="2" charset="-122"/>
              </a:rPr>
              <a:t> </a:t>
            </a:r>
            <a:r>
              <a:rPr lang="zh-CN" altLang="en-US" kern="1200" dirty="0">
                <a:solidFill>
                  <a:srgbClr val="0070C0"/>
                </a:solidFill>
                <a:latin typeface="微软雅黑" panose="020B0503020204020204" pitchFamily="34" charset="-122"/>
                <a:ea typeface="微软雅黑" panose="020B0503020204020204" pitchFamily="34" charset="-122"/>
                <a:cs typeface="等线 Light" panose="02010600030101010101" pitchFamily="2" charset="-122"/>
              </a:rPr>
              <a:t>什么是</a:t>
            </a:r>
            <a:r>
              <a:rPr lang="en-US" altLang="zh-CN" kern="1200" dirty="0">
                <a:solidFill>
                  <a:srgbClr val="0070C0"/>
                </a:solidFill>
                <a:latin typeface="微软雅黑" panose="020B0503020204020204" pitchFamily="34" charset="-122"/>
                <a:ea typeface="微软雅黑" panose="020B0503020204020204" pitchFamily="34" charset="-122"/>
                <a:cs typeface="等线 Light" panose="02010600030101010101" pitchFamily="2" charset="-122"/>
              </a:rPr>
              <a:t>MyBatis</a:t>
            </a:r>
            <a:endParaRPr lang="zh-CN" altLang="en-US" kern="1200" dirty="0">
              <a:solidFill>
                <a:srgbClr val="0070C0"/>
              </a:solidFill>
              <a:latin typeface="微软雅黑" panose="020B0503020204020204" pitchFamily="34" charset="-122"/>
              <a:ea typeface="微软雅黑" panose="020B0503020204020204" pitchFamily="34" charset="-122"/>
              <a:cs typeface="等线 Light" panose="02010600030101010101" pitchFamily="2" charset="-122"/>
            </a:endParaRPr>
          </a:p>
        </p:txBody>
      </p:sp>
      <p:sp>
        <p:nvSpPr>
          <p:cNvPr id="7" name="TextBox 6"/>
          <p:cNvSpPr txBox="1"/>
          <p:nvPr/>
        </p:nvSpPr>
        <p:spPr>
          <a:xfrm>
            <a:off x="2041525" y="1706563"/>
            <a:ext cx="3892550" cy="460375"/>
          </a:xfrm>
          <a:prstGeom prst="rect">
            <a:avLst/>
          </a:prstGeom>
          <a:gradFill rotWithShape="0">
            <a:gsLst>
              <a:gs pos="0">
                <a:srgbClr val="00B0F0">
                  <a:alpha val="100000"/>
                </a:srgbClr>
              </a:gs>
              <a:gs pos="50000">
                <a:srgbClr val="00B0F0">
                  <a:alpha val="100000"/>
                </a:srgbClr>
              </a:gs>
              <a:gs pos="100000">
                <a:srgbClr val="9FD8FF">
                  <a:alpha val="100000"/>
                </a:srgbClr>
              </a:gs>
            </a:gsLst>
            <a:lin ang="5400000"/>
            <a:tileRect/>
          </a:gradFill>
          <a:ln w="9525">
            <a:noFill/>
          </a:ln>
        </p:spPr>
        <p:txBody>
          <a:bodyPr>
            <a:spAutoFit/>
          </a:bodyPr>
          <a:p>
            <a:pPr algn="ctr"/>
            <a:r>
              <a:rPr lang="en-US" altLang="zh-CN" sz="2400" b="1" dirty="0">
                <a:solidFill>
                  <a:schemeClr val="bg1"/>
                </a:solidFill>
                <a:latin typeface="微软雅黑" panose="020B0503020204020204" pitchFamily="34" charset="-122"/>
                <a:ea typeface="微软雅黑" panose="020B0503020204020204" pitchFamily="34" charset="-122"/>
              </a:rPr>
              <a:t>Hibernate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折角形 7"/>
          <p:cNvSpPr/>
          <p:nvPr/>
        </p:nvSpPr>
        <p:spPr>
          <a:xfrm>
            <a:off x="2041525" y="2209800"/>
            <a:ext cx="3892550" cy="423862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85750" marR="0" lvl="0" indent="-285750" algn="l" defTabSz="914400" rtl="0" eaLnBrk="1"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Hibernate</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是一个全表映射的框架。</a:t>
            </a:r>
            <a:endPar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85750" marR="0" lvl="0" indent="-285750" algn="l" defTabSz="914400" rtl="0" eaLnBrk="1"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通常开发者只需定义好持久化对象到数据库表的映射关系，就可以通过</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Hibernate</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提供的方法完成持久层操作。</a:t>
            </a:r>
            <a:endPar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85750" marR="0" lvl="0" indent="-285750" algn="l" defTabSz="914400" rtl="0" eaLnBrk="1"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开发者并不需要熟练的掌握</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SQL</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语句的编写，</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Hibernate</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会根据制定的存储逻辑，自动的生成对应的</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SQL</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，并调用</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JDBC</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接口来执行，所以其开发效率会高于</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MyBatis</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85750" marR="0" lvl="0" indent="-285750" algn="l" defTabSz="914400" rtl="0" eaLnBrk="1"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Hibernate</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也存在一些缺点，例如它在多表关联时，对</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SQL</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查询的支持较差；更新数据时，需要发送所有字段；不支持存储过程；不能通过优化</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SQL</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来优化性能等。</a:t>
            </a:r>
            <a:endPar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TextBox 9"/>
          <p:cNvSpPr txBox="1"/>
          <p:nvPr/>
        </p:nvSpPr>
        <p:spPr>
          <a:xfrm>
            <a:off x="6219825" y="1706563"/>
            <a:ext cx="3905250" cy="460375"/>
          </a:xfrm>
          <a:prstGeom prst="rect">
            <a:avLst/>
          </a:prstGeom>
          <a:gradFill rotWithShape="0">
            <a:gsLst>
              <a:gs pos="0">
                <a:srgbClr val="00B0F0">
                  <a:alpha val="100000"/>
                </a:srgbClr>
              </a:gs>
              <a:gs pos="50000">
                <a:srgbClr val="00B0F0">
                  <a:alpha val="100000"/>
                </a:srgbClr>
              </a:gs>
              <a:gs pos="100000">
                <a:srgbClr val="9FD8FF">
                  <a:alpha val="100000"/>
                </a:srgbClr>
              </a:gs>
            </a:gsLst>
            <a:lin ang="5400000"/>
            <a:tileRect/>
          </a:gradFill>
          <a:ln w="9525">
            <a:noFill/>
          </a:ln>
        </p:spPr>
        <p:txBody>
          <a:bodyPr>
            <a:spAutoFit/>
          </a:bodyPr>
          <a:p>
            <a:pPr algn="ctr"/>
            <a:r>
              <a:rPr lang="en-US" altLang="zh-CN" sz="2400" b="1" dirty="0">
                <a:solidFill>
                  <a:schemeClr val="bg1"/>
                </a:solidFill>
                <a:latin typeface="微软雅黑" panose="020B0503020204020204" pitchFamily="34" charset="-122"/>
                <a:ea typeface="微软雅黑" panose="020B0503020204020204" pitchFamily="34" charset="-122"/>
              </a:rPr>
              <a:t>MyBatis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1" name="折角形 10"/>
          <p:cNvSpPr/>
          <p:nvPr/>
        </p:nvSpPr>
        <p:spPr>
          <a:xfrm>
            <a:off x="6219825" y="2206625"/>
            <a:ext cx="3905250" cy="4146550"/>
          </a:xfrm>
          <a:prstGeom prst="foldedCorner">
            <a:avLst/>
          </a:prstGeom>
          <a:solidFill>
            <a:schemeClr val="accent6">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85750" marR="0" lvl="0" indent="-285750" algn="l" defTabSz="914400" rtl="0" eaLnBrk="1"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MyBatis</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是一个半自动映射的框架。</a:t>
            </a:r>
            <a:endPar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85750" marR="0" lvl="0" indent="-285750" algn="l" defTabSz="914400" rtl="0" eaLnBrk="1"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“半自动”是相对于</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Hibernate</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全表映射而言的，</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MyBatis</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需要手动匹配提供</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POJO</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SQL</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和映射关系，而</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Hibernate</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只需提供</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POJO</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和映射关系即可。</a:t>
            </a:r>
            <a:endPar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85750" marR="0" lvl="0" indent="-285750" algn="l" defTabSz="914400" rtl="0" eaLnBrk="1"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与</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Hibernate</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相比，虽然使用</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MyBatis</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手动编写</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SQL</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要比使用</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Hibernate</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的工作量大，但</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MyBatis</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可以配置动态</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SQL</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并优化</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SQL</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，可以通过配置决定</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SQL</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的映射规则，它还支持存储过程等。对于一些复杂的和需要优化性能的项目来说，显然使用</a:t>
            </a:r>
            <a:r>
              <a:rPr kumimoji="0" lang="en-US" altLang="zh-CN"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MyBatis</a:t>
            </a:r>
            <a:r>
              <a:rPr kumimoji="0" lang="zh-CN" altLang="en-US" sz="1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更加合适。</a:t>
            </a:r>
            <a:endPar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矩形 2"/>
          <p:cNvSpPr/>
          <p:nvPr/>
        </p:nvSpPr>
        <p:spPr>
          <a:xfrm>
            <a:off x="1847850" y="1028700"/>
            <a:ext cx="5638800" cy="521970"/>
          </a:xfrm>
          <a:prstGeom prst="rect">
            <a:avLst/>
          </a:prstGeom>
          <a:noFill/>
          <a:ln w="9525">
            <a:noFill/>
          </a:ln>
        </p:spPr>
        <p:txBody>
          <a:bodyPr>
            <a:spAutoFit/>
          </a:bodyPr>
          <a:p>
            <a:pPr lvl="2" eaLnBrk="1" hangingPunct="1"/>
            <a:r>
              <a:rPr lang="en-US" altLang="zh-CN" sz="2400" b="1" dirty="0">
                <a:solidFill>
                  <a:schemeClr val="bg1"/>
                </a:solidFill>
                <a:latin typeface="黑体" panose="02010609060101010101" pitchFamily="49" charset="-122"/>
                <a:ea typeface="黑体" panose="02010609060101010101" pitchFamily="49" charset="-122"/>
              </a:rPr>
              <a:t>Hibernate</a:t>
            </a:r>
            <a:r>
              <a:rPr lang="zh-CN" altLang="en-US" sz="2400" b="1" dirty="0">
                <a:solidFill>
                  <a:schemeClr val="bg1"/>
                </a:solidFill>
                <a:latin typeface="黑体" panose="02010609060101010101" pitchFamily="49" charset="-122"/>
                <a:ea typeface="黑体" panose="02010609060101010101" pitchFamily="49" charset="-122"/>
              </a:rPr>
              <a:t>与</a:t>
            </a:r>
            <a:r>
              <a:rPr lang="en-US" altLang="zh-CN" sz="2400" b="1" dirty="0">
                <a:solidFill>
                  <a:schemeClr val="bg1"/>
                </a:solidFill>
                <a:latin typeface="黑体" panose="02010609060101010101" pitchFamily="49" charset="-122"/>
                <a:ea typeface="黑体" panose="02010609060101010101" pitchFamily="49" charset="-122"/>
              </a:rPr>
              <a:t>MyBatis</a:t>
            </a:r>
            <a:r>
              <a:rPr lang="zh-CN" altLang="en-US" sz="2400" b="1" dirty="0">
                <a:solidFill>
                  <a:schemeClr val="bg1"/>
                </a:solidFill>
                <a:latin typeface="黑体" panose="02010609060101010101" pitchFamily="49" charset="-122"/>
                <a:ea typeface="黑体" panose="02010609060101010101" pitchFamily="49" charset="-122"/>
              </a:rPr>
              <a:t>有什么</a:t>
            </a:r>
            <a:r>
              <a:rPr lang="zh-CN" altLang="en-US" sz="2800" b="1" dirty="0">
                <a:solidFill>
                  <a:srgbClr val="FF0000"/>
                </a:solidFill>
                <a:latin typeface="黑体" panose="02010609060101010101" pitchFamily="49" charset="-122"/>
                <a:ea typeface="黑体" panose="02010609060101010101" pitchFamily="49" charset="-122"/>
              </a:rPr>
              <a:t>区别？</a:t>
            </a:r>
            <a:endParaRPr lang="zh-CN" altLang="zh-CN" sz="2800" b="1" dirty="0">
              <a:solidFill>
                <a:srgbClr val="FF0000"/>
              </a:solidFill>
              <a:latin typeface="黑体" panose="02010609060101010101" pitchFamily="49" charset="-122"/>
              <a:ea typeface="黑体" panose="02010609060101010101" pitchFamily="49" charset="-122"/>
            </a:endParaRPr>
          </a:p>
        </p:txBody>
      </p:sp>
      <p:pic>
        <p:nvPicPr>
          <p:cNvPr id="15" name="Picture 17" descr="C:\Users\admin\Desktop\8879-12030919353077.png"/>
          <p:cNvPicPr>
            <a:picLocks noChangeAspect="1"/>
          </p:cNvPicPr>
          <p:nvPr/>
        </p:nvPicPr>
        <p:blipFill>
          <a:blip r:embed="rId1"/>
          <a:stretch>
            <a:fillRect/>
          </a:stretch>
        </p:blipFill>
        <p:spPr>
          <a:xfrm>
            <a:off x="1965325" y="939800"/>
            <a:ext cx="825500" cy="8334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Vertical)">
                                      <p:cBhvr>
                                        <p:cTn id="18" dur="500"/>
                                        <p:tgtEl>
                                          <p:spTgt spid="7"/>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outVertical)">
                                      <p:cBhvr>
                                        <p:cTn id="27" dur="500"/>
                                        <p:tgtEl>
                                          <p:spTgt spid="10"/>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0" grpId="0" bldLvl="0" animBg="1"/>
      <p:bldP spid="11" grpId="0" bldLvl="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noChangeArrowheads="1"/>
          </p:cNvSpPr>
          <p:nvPr>
            <p:ph type="title"/>
          </p:nvPr>
        </p:nvSpPr>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Spring</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框架</a:t>
            </a:r>
            <a:endParaRPr kumimoji="0" lang="zh-CN" altLang="en-US" sz="4400" b="0" i="0" u="none" strike="noStrike" kern="1200" cap="none" spc="0" normalizeH="0" baseline="0" noProof="0" smtClean="0">
              <a:ln>
                <a:noFill/>
              </a:ln>
              <a:solidFill>
                <a:schemeClr val="tx1"/>
              </a:solidFill>
              <a:effectLst/>
              <a:uLnTx/>
              <a:uFillTx/>
              <a:latin typeface="+mj-lt"/>
              <a:ea typeface="+mj-ea"/>
              <a:cs typeface="+mj-cs"/>
            </a:endParaRPr>
          </a:p>
        </p:txBody>
      </p:sp>
      <p:sp>
        <p:nvSpPr>
          <p:cNvPr id="44035" name="内容占位符 2"/>
          <p:cNvSpPr>
            <a:spLocks noGrp="1"/>
          </p:cNvSpPr>
          <p:nvPr>
            <p:ph idx="1" hasCustomPrompt="1"/>
          </p:nvPr>
        </p:nvSpPr>
        <p:spPr/>
        <p:txBody>
          <a:bodyPr vert="horz" wrap="square" lIns="91440" tIns="45720" rIns="91440" bIns="45720" anchor="t"/>
          <a:p>
            <a:r>
              <a:rPr lang="zh-CN" altLang="en-US" dirty="0"/>
              <a:t>Spring 是一个JavaEE开源框架。它是于2003 年兴起的一个轻量级的Java 开发框架，由Rod Johnson 在其著作Expert One-On-One J2EE Development and Design中阐述的部分理念和原型衍生而来。它是为了解决企业应用开发的复杂性而创建的，Spring使用基本的JavaBean来完成以前只可能由EJB完成的事情。</a:t>
            </a:r>
            <a:endParaRPr lang="zh-CN" altLang="en-US" dirty="0"/>
          </a:p>
          <a:p>
            <a:r>
              <a:rPr lang="en-US" altLang="zh-CN" dirty="0"/>
              <a:t>Spring</a:t>
            </a:r>
            <a:r>
              <a:rPr lang="zh-CN" altLang="en-US" dirty="0"/>
              <a:t>框架现在成为</a:t>
            </a:r>
            <a:r>
              <a:rPr lang="en-US" altLang="zh-CN" dirty="0"/>
              <a:t>JavaEE</a:t>
            </a:r>
            <a:r>
              <a:rPr lang="zh-CN" altLang="en-US" dirty="0"/>
              <a:t>系统开发中最重要的框架</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noChangeArrowheads="1"/>
          </p:cNvSpPr>
          <p:nvPr>
            <p:ph type="title"/>
          </p:nvPr>
        </p:nvSpPr>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1.2</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本书结构与课程准备</a:t>
            </a:r>
            <a:endParaRPr kumimoji="0" lang="zh-CN" altLang="en-US" sz="4400" b="0" i="0" u="none" strike="noStrike" kern="1200" cap="none" spc="0" normalizeH="0" baseline="0" noProof="0" smtClean="0">
              <a:ln>
                <a:noFill/>
              </a:ln>
              <a:solidFill>
                <a:schemeClr val="tx1"/>
              </a:solidFill>
              <a:effectLst/>
              <a:uLnTx/>
              <a:uFillTx/>
              <a:latin typeface="+mj-lt"/>
              <a:ea typeface="+mj-ea"/>
              <a:cs typeface="+mj-cs"/>
            </a:endParaRPr>
          </a:p>
        </p:txBody>
      </p:sp>
      <p:sp>
        <p:nvSpPr>
          <p:cNvPr id="45059" name="内容占位符 2"/>
          <p:cNvSpPr>
            <a:spLocks noGrp="1"/>
          </p:cNvSpPr>
          <p:nvPr>
            <p:ph idx="1" hasCustomPrompt="1"/>
          </p:nvPr>
        </p:nvSpPr>
        <p:spPr/>
        <p:txBody>
          <a:bodyPr vert="horz" wrap="square" lIns="91440" tIns="45720" rIns="91440" bIns="45720" anchor="t"/>
          <a:p>
            <a:r>
              <a:rPr lang="en-US" altLang="zh-CN" dirty="0"/>
              <a:t>1</a:t>
            </a:r>
            <a:r>
              <a:rPr lang="zh-CN" altLang="en-US" dirty="0"/>
              <a:t>）在第1-3章介绍使用Jsp+Servlet+EL+JSTL+JDBC的方式来开发小型Web系统。</a:t>
            </a:r>
            <a:endParaRPr lang="zh-CN" altLang="en-US" dirty="0"/>
          </a:p>
          <a:p>
            <a:endParaRPr lang="zh-CN" altLang="en-US" dirty="0"/>
          </a:p>
          <a:p>
            <a:r>
              <a:rPr lang="en-US" altLang="zh-CN" dirty="0"/>
              <a:t>2</a:t>
            </a:r>
            <a:r>
              <a:rPr lang="zh-CN" altLang="en-US" dirty="0"/>
              <a:t>）第4-12章介绍使用</a:t>
            </a:r>
            <a:r>
              <a:rPr lang="en-US" altLang="zh-CN" dirty="0"/>
              <a:t>JDBC</a:t>
            </a:r>
            <a:r>
              <a:rPr lang="zh-CN" altLang="en-US" dirty="0"/>
              <a:t>技术以及S</a:t>
            </a:r>
            <a:r>
              <a:rPr lang="en-US" altLang="zh-CN" dirty="0"/>
              <a:t>pringMVC</a:t>
            </a:r>
            <a:r>
              <a:rPr lang="zh-CN" altLang="en-US" dirty="0"/>
              <a:t>,</a:t>
            </a:r>
            <a:r>
              <a:rPr lang="en-US" altLang="zh-CN" dirty="0"/>
              <a:t>MyBatis</a:t>
            </a:r>
            <a:r>
              <a:rPr lang="zh-CN" altLang="en-US" dirty="0"/>
              <a:t>和Spring这三个框架来开发大中型Web系统。</a:t>
            </a:r>
            <a:endParaRPr lang="zh-CN" altLang="en-US" dirty="0"/>
          </a:p>
          <a:p>
            <a:endParaRPr lang="zh-CN" altLang="en-US" dirty="0"/>
          </a:p>
          <a:p>
            <a:r>
              <a:rPr lang="en-US" altLang="zh-CN" dirty="0"/>
              <a:t>3</a:t>
            </a:r>
            <a:r>
              <a:rPr lang="zh-CN" altLang="en-US" dirty="0"/>
              <a:t>）</a:t>
            </a:r>
            <a:r>
              <a:rPr lang="en-US" altLang="zh-CN" dirty="0"/>
              <a:t>13</a:t>
            </a:r>
            <a:r>
              <a:rPr lang="zh-CN" altLang="en-US" dirty="0"/>
              <a:t>章 </a:t>
            </a:r>
            <a:r>
              <a:rPr lang="en-US" altLang="zh-CN" dirty="0"/>
              <a:t>Jquery+SSM</a:t>
            </a:r>
            <a:r>
              <a:rPr lang="zh-CN" altLang="en-US" dirty="0"/>
              <a:t>案例实战</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49153"/>
          <p:cNvSpPr>
            <a:spLocks noGrp="1" noChangeArrowheads="1"/>
          </p:cNvSpPr>
          <p:nvPr>
            <p:ph type="title"/>
          </p:nvPr>
        </p:nvSpPr>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本章结束</a:t>
            </a:r>
            <a:endParaRPr kumimoji="0" lang="zh-CN" altLang="en-US" sz="4400" b="0" i="0" u="none" strike="noStrike" kern="1200" cap="none" spc="0" normalizeH="0" baseline="0" noProof="0" smtClean="0">
              <a:ln>
                <a:noFill/>
              </a:ln>
              <a:solidFill>
                <a:schemeClr val="tx1"/>
              </a:solidFill>
              <a:effectLst/>
              <a:uLnTx/>
              <a:uFillTx/>
              <a:latin typeface="+mj-lt"/>
              <a:ea typeface="+mj-ea"/>
              <a:cs typeface="+mj-cs"/>
            </a:endParaRPr>
          </a:p>
        </p:txBody>
      </p:sp>
      <p:sp>
        <p:nvSpPr>
          <p:cNvPr id="44034" name="文本占位符 49154"/>
          <p:cNvSpPr>
            <a:spLocks noGrp="1" noChangeArrowheads="1"/>
          </p:cNvSpPr>
          <p:nvPr>
            <p:ph idx="1" hasCustomPrompt="1"/>
          </p:nvPr>
        </p:nvSpPr>
        <p:spPr/>
        <p:txBody>
          <a:bodyPr vert="horz" lIns="91440" tIns="45720" rIns="91440" bIns="45720" rtlCol="0">
            <a:normAutofit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a:ln>
                  <a:noFill/>
                </a:ln>
                <a:solidFill>
                  <a:schemeClr val="tx1"/>
                </a:solidFill>
                <a:effectLst/>
                <a:uLnTx/>
                <a:uFillTx/>
                <a:latin typeface="+mn-lt"/>
                <a:ea typeface="+mn-ea"/>
                <a:cs typeface="+mn-cs"/>
              </a:rPr>
              <a:t>javaEE</a:t>
            </a:r>
            <a:r>
              <a:rPr kumimoji="0" lang="zh-CN" altLang="en-US" sz="2800" b="0" i="0" u="none" strike="noStrike" kern="1200" cap="none" spc="0" normalizeH="0" baseline="0" noProof="0">
                <a:ln>
                  <a:noFill/>
                </a:ln>
                <a:solidFill>
                  <a:schemeClr val="tx1"/>
                </a:solidFill>
                <a:effectLst/>
                <a:uLnTx/>
                <a:uFillTx/>
                <a:latin typeface="+mn-lt"/>
                <a:ea typeface="+mn-ea"/>
                <a:cs typeface="+mn-cs"/>
              </a:rPr>
              <a:t>技术体系及</a:t>
            </a:r>
            <a:r>
              <a:rPr kumimoji="0" lang="en-US" altLang="zh-CN" sz="2800" b="0" i="0" u="none" strike="noStrike" kern="1200" cap="none" spc="0" normalizeH="0" baseline="0" noProof="0">
                <a:ln>
                  <a:noFill/>
                </a:ln>
                <a:solidFill>
                  <a:schemeClr val="tx1"/>
                </a:solidFill>
                <a:effectLst/>
                <a:uLnTx/>
                <a:uFillTx/>
                <a:latin typeface="+mn-lt"/>
                <a:ea typeface="+mn-ea"/>
                <a:cs typeface="+mn-cs"/>
              </a:rPr>
              <a:t>ssh</a:t>
            </a:r>
            <a:r>
              <a:rPr kumimoji="0" lang="zh-CN" altLang="en-US" sz="2800" b="0" i="0" u="none" strike="noStrike" kern="1200" cap="none" spc="0" normalizeH="0" baseline="0" noProof="0">
                <a:ln>
                  <a:noFill/>
                </a:ln>
                <a:solidFill>
                  <a:schemeClr val="tx1"/>
                </a:solidFill>
                <a:effectLst/>
                <a:uLnTx/>
                <a:uFillTx/>
                <a:latin typeface="+mn-lt"/>
                <a:ea typeface="+mn-ea"/>
                <a:cs typeface="+mn-cs"/>
              </a:rPr>
              <a:t>框架</a:t>
            </a: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sym typeface="Arial" panose="020B0604020202020204" pitchFamily="34" charset="0"/>
              </a:rPr>
              <a:t>Web开发基础（包含HTML，Css，简单的Javascript）</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sym typeface="Arial" panose="020B0604020202020204" pitchFamily="34" charset="0"/>
              </a:rPr>
              <a:t>Jsp（JavaServer Pages）技术</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sym typeface="Arial" panose="020B0604020202020204" pitchFamily="34" charset="0"/>
              </a:rPr>
              <a:t>Servlet技术依然是最底层核心</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sym typeface="Arial" panose="020B0604020202020204" pitchFamily="34" charset="0"/>
              </a:rPr>
              <a:t>重用先行者的技术积累：框架</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sym typeface="Arial" panose="020B0604020202020204" pitchFamily="34" charset="0"/>
              </a:rPr>
              <a:t>  Struts2框架</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sym typeface="Arial" panose="020B0604020202020204" pitchFamily="34" charset="0"/>
              </a:rPr>
              <a:t>Hibernate框架</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sym typeface="Arial" panose="020B0604020202020204" pitchFamily="34" charset="0"/>
              </a:rPr>
              <a:t>Spring框架（JavaEE集大成者）</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JDBC</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的详细使用</a:t>
            </a:r>
            <a:br>
              <a:rPr kumimoji="0" lang="zh-CN" altLang="en-US" sz="2800" b="0" i="0" u="none" strike="noStrike" kern="1200" cap="none" spc="0" normalizeH="0" baseline="0" noProof="0" smtClean="0">
                <a:ln>
                  <a:noFill/>
                </a:ln>
                <a:solidFill>
                  <a:schemeClr val="tx1"/>
                </a:solidFill>
                <a:effectLst/>
                <a:uLnTx/>
                <a:uFillTx/>
                <a:latin typeface="+mn-lt"/>
                <a:ea typeface="+mn-ea"/>
                <a:cs typeface="+mn-cs"/>
              </a:rPr>
            </a:b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mn-lt"/>
                <a:ea typeface="+mn-ea"/>
                <a:cs typeface="+mn-cs"/>
              </a:rPr>
              <a:t>上机习题 完成</a:t>
            </a:r>
            <a:r>
              <a:rPr kumimoji="0" lang="en-US" altLang="zh-CN" sz="2800" b="0" i="0" u="none" strike="noStrike" kern="1200" cap="none" spc="0" normalizeH="0" baseline="0" noProof="0">
                <a:ln>
                  <a:noFill/>
                </a:ln>
                <a:solidFill>
                  <a:schemeClr val="tx1"/>
                </a:solidFill>
                <a:effectLst/>
                <a:uLnTx/>
                <a:uFillTx/>
                <a:latin typeface="+mn-lt"/>
                <a:ea typeface="+mn-ea"/>
                <a:cs typeface="+mn-cs"/>
              </a:rPr>
              <a:t>oracle</a:t>
            </a:r>
            <a:r>
              <a:rPr kumimoji="0" lang="zh-CN" altLang="en-US" sz="2800" b="0" i="0" u="none" strike="noStrike" kern="1200" cap="none" spc="0" normalizeH="0" baseline="0" noProof="0">
                <a:ln>
                  <a:noFill/>
                </a:ln>
                <a:solidFill>
                  <a:schemeClr val="tx1"/>
                </a:solidFill>
                <a:effectLst/>
                <a:uLnTx/>
                <a:uFillTx/>
                <a:latin typeface="+mn-lt"/>
                <a:ea typeface="+mn-ea"/>
                <a:cs typeface="+mn-cs"/>
              </a:rPr>
              <a:t>数据库的</a:t>
            </a:r>
            <a:r>
              <a:rPr kumimoji="0" lang="en-US" altLang="zh-CN" sz="2800" b="0" i="0" u="none" strike="noStrike" kern="1200" cap="none" spc="0" normalizeH="0" baseline="0" noProof="0">
                <a:ln>
                  <a:noFill/>
                </a:ln>
                <a:solidFill>
                  <a:schemeClr val="tx1"/>
                </a:solidFill>
                <a:effectLst/>
                <a:uLnTx/>
                <a:uFillTx/>
                <a:latin typeface="+mn-lt"/>
                <a:ea typeface="+mn-ea"/>
                <a:cs typeface="+mn-cs"/>
              </a:rPr>
              <a:t>DEPT</a:t>
            </a:r>
            <a:r>
              <a:rPr kumimoji="0" lang="zh-CN" altLang="en-US" sz="2800" b="0" i="0" u="none" strike="noStrike" kern="1200" cap="none" spc="0" normalizeH="0" baseline="0" noProof="0">
                <a:ln>
                  <a:noFill/>
                </a:ln>
                <a:solidFill>
                  <a:schemeClr val="tx1"/>
                </a:solidFill>
                <a:effectLst/>
                <a:uLnTx/>
                <a:uFillTx/>
                <a:latin typeface="+mn-lt"/>
                <a:ea typeface="+mn-ea"/>
                <a:cs typeface="+mn-cs"/>
              </a:rPr>
              <a:t>表和</a:t>
            </a:r>
            <a:r>
              <a:rPr kumimoji="0" lang="en-US" altLang="zh-CN" sz="2800" b="0" i="0" u="none" strike="noStrike" kern="1200" cap="none" spc="0" normalizeH="0" baseline="0" noProof="0">
                <a:ln>
                  <a:noFill/>
                </a:ln>
                <a:solidFill>
                  <a:schemeClr val="tx1"/>
                </a:solidFill>
                <a:effectLst/>
                <a:uLnTx/>
                <a:uFillTx/>
                <a:latin typeface="+mn-lt"/>
                <a:ea typeface="+mn-ea"/>
                <a:cs typeface="+mn-cs"/>
              </a:rPr>
              <a:t>EMP</a:t>
            </a:r>
            <a:r>
              <a:rPr kumimoji="0" lang="zh-CN" altLang="en-US" sz="2800" b="0" i="0" u="none" strike="noStrike" kern="1200" cap="none" spc="0" normalizeH="0" baseline="0" noProof="0">
                <a:ln>
                  <a:noFill/>
                </a:ln>
                <a:solidFill>
                  <a:schemeClr val="tx1"/>
                </a:solidFill>
                <a:effectLst/>
                <a:uLnTx/>
                <a:uFillTx/>
                <a:latin typeface="+mn-lt"/>
                <a:ea typeface="+mn-ea"/>
                <a:cs typeface="+mn-cs"/>
              </a:rPr>
              <a:t>表的</a:t>
            </a:r>
            <a:r>
              <a:rPr kumimoji="0" lang="en-US" altLang="zh-CN" sz="2800" b="0" i="0" u="none" strike="noStrike" kern="1200" cap="none" spc="0" normalizeH="0" baseline="0" noProof="0">
                <a:ln>
                  <a:noFill/>
                </a:ln>
                <a:solidFill>
                  <a:schemeClr val="tx1"/>
                </a:solidFill>
                <a:effectLst/>
                <a:uLnTx/>
                <a:uFillTx/>
                <a:latin typeface="+mn-lt"/>
                <a:ea typeface="+mn-ea"/>
                <a:cs typeface="+mn-cs"/>
              </a:rPr>
              <a:t>jdbc</a:t>
            </a:r>
            <a:r>
              <a:rPr kumimoji="0" lang="zh-CN" altLang="en-US" sz="2800" b="0" i="0" u="none" strike="noStrike" kern="1200" cap="none" spc="0" normalizeH="0" baseline="0" noProof="0">
                <a:ln>
                  <a:noFill/>
                </a:ln>
                <a:solidFill>
                  <a:schemeClr val="tx1"/>
                </a:solidFill>
                <a:effectLst/>
                <a:uLnTx/>
                <a:uFillTx/>
                <a:latin typeface="+mn-lt"/>
                <a:ea typeface="+mn-ea"/>
                <a:cs typeface="+mn-cs"/>
              </a:rPr>
              <a:t>操作</a:t>
            </a: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6145"/>
          <p:cNvSpPr>
            <a:spLocks noGrp="1" noChangeArrowheads="1"/>
          </p:cNvSpPr>
          <p:nvPr>
            <p:ph type="title"/>
          </p:nvPr>
        </p:nvSpPr>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400" b="0" i="0" u="none" strike="noStrike" kern="1200" cap="none" spc="0" normalizeH="0" baseline="0" noProof="0" smtClean="0">
                <a:ln>
                  <a:noFill/>
                </a:ln>
                <a:solidFill>
                  <a:schemeClr val="tx1"/>
                </a:solidFill>
                <a:effectLst/>
                <a:uLnTx/>
                <a:uFillTx/>
                <a:cs typeface="+mj-cs"/>
              </a:rPr>
              <a:t>学习本课程收获</a:t>
            </a:r>
            <a:endParaRPr kumimoji="0" lang="zh-CN" altLang="en-US" sz="4400" b="0" i="0" u="none" strike="noStrike" kern="1200" cap="none" spc="0" normalizeH="0" baseline="0" noProof="0" smtClean="0">
              <a:ln>
                <a:noFill/>
              </a:ln>
              <a:solidFill>
                <a:schemeClr val="tx1"/>
              </a:solidFill>
              <a:effectLst/>
              <a:uLnTx/>
              <a:uFillTx/>
              <a:cs typeface="+mj-cs"/>
            </a:endParaRPr>
          </a:p>
        </p:txBody>
      </p:sp>
      <p:sp>
        <p:nvSpPr>
          <p:cNvPr id="6147" name="文本占位符 6146"/>
          <p:cNvSpPr>
            <a:spLocks noGrp="1"/>
          </p:cNvSpPr>
          <p:nvPr>
            <p:ph idx="1" hasCustomPrompt="1"/>
          </p:nvPr>
        </p:nvSpPr>
        <p:spPr>
          <a:ln>
            <a:miter/>
          </a:ln>
        </p:spPr>
        <p:txBody>
          <a:bodyPr vert="horz" lIns="91440" tIns="45720" rIns="91440" bIns="45720" rtlCol="0">
            <a:normAutofit/>
          </a:bodyPr>
          <a:lstStyle/>
          <a:p>
            <a:pPr marL="1905" marR="0" lvl="0" indent="-1905"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cs typeface="微软雅黑" panose="020B0503020204020204" pitchFamily="34" charset="-122"/>
              </a:rPr>
              <a:t>学完本门课程后，你能够</a:t>
            </a:r>
            <a:endParaRPr kumimoji="0" lang="zh-CN" altLang="en-US" sz="2800" b="0" i="0" u="none" strike="noStrike" kern="1200" cap="none" spc="0" normalizeH="0" baseline="0" noProof="1">
              <a:ln>
                <a:noFill/>
              </a:ln>
              <a:solidFill>
                <a:schemeClr val="tx1"/>
              </a:solidFill>
              <a:effectLst/>
              <a:uLnTx/>
              <a:uFillTx/>
              <a:cs typeface="微软雅黑" panose="020B0503020204020204" pitchFamily="34" charset="-122"/>
            </a:endParaRPr>
          </a:p>
          <a:p>
            <a:pPr marL="1905" marR="0" lvl="1" indent="455295"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了解JavaEE技术体系</a:t>
            </a:r>
            <a:endPar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endParaRPr>
          </a:p>
          <a:p>
            <a:pPr marL="1905" marR="0" lvl="1" indent="455295"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掌握JavaWeb编程基础 Jsp技术和Servelt</a:t>
            </a:r>
            <a:endPar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endParaRPr>
          </a:p>
          <a:p>
            <a:pPr marL="1905" marR="0" lvl="1" indent="455295"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掌握</a:t>
            </a:r>
            <a:r>
              <a:rPr kumimoji="0" lang="en-US" altLang="zh-CN" sz="2400" b="0" i="0" u="none" strike="noStrike" kern="1200" cap="none" spc="0" normalizeH="0" baseline="0" noProof="1">
                <a:ln>
                  <a:noFill/>
                </a:ln>
                <a:solidFill>
                  <a:schemeClr val="tx1"/>
                </a:solidFill>
                <a:effectLst/>
                <a:uLnTx/>
                <a:uFillTx/>
                <a:cs typeface="微软雅黑" panose="020B0503020204020204" pitchFamily="34" charset="-122"/>
              </a:rPr>
              <a:t>JDBC</a:t>
            </a: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技术</a:t>
            </a:r>
            <a:endPar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endParaRPr>
          </a:p>
          <a:p>
            <a:pPr marL="1905" marR="0" lvl="1" indent="455295"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掌握S</a:t>
            </a:r>
            <a:r>
              <a:rPr kumimoji="0" lang="en-US" altLang="zh-CN" sz="2400" b="0" i="0" u="none" strike="noStrike" kern="1200" cap="none" spc="0" normalizeH="0" baseline="0" noProof="1">
                <a:ln>
                  <a:noFill/>
                </a:ln>
                <a:solidFill>
                  <a:schemeClr val="tx1"/>
                </a:solidFill>
                <a:effectLst/>
                <a:uLnTx/>
                <a:uFillTx/>
                <a:cs typeface="微软雅黑" panose="020B0503020204020204" pitchFamily="34" charset="-122"/>
              </a:rPr>
              <a:t>pring </a:t>
            </a: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框架</a:t>
            </a:r>
            <a:endPar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endParaRPr>
          </a:p>
          <a:p>
            <a:pPr marL="1905" marR="0" lvl="1" indent="455295"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掌握</a:t>
            </a:r>
            <a:r>
              <a:rPr kumimoji="0" lang="en-US" altLang="zh-CN" sz="2400" b="0" i="0" u="none" strike="noStrike" kern="1200" cap="none" spc="0" normalizeH="0" baseline="0" noProof="1">
                <a:ln>
                  <a:noFill/>
                </a:ln>
                <a:solidFill>
                  <a:schemeClr val="tx1"/>
                </a:solidFill>
                <a:effectLst/>
                <a:uLnTx/>
                <a:uFillTx/>
                <a:cs typeface="微软雅黑" panose="020B0503020204020204" pitchFamily="34" charset="-122"/>
              </a:rPr>
              <a:t>MyBatis</a:t>
            </a: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框架</a:t>
            </a:r>
            <a:endPar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endParaRPr>
          </a:p>
          <a:p>
            <a:pPr marL="1905" marR="0" lvl="1" indent="455295"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掌握Spring</a:t>
            </a:r>
            <a:r>
              <a:rPr kumimoji="0" lang="en-US" altLang="zh-CN" sz="2400" b="0" i="0" u="none" strike="noStrike" kern="1200" cap="none" spc="0" normalizeH="0" baseline="0" noProof="1">
                <a:ln>
                  <a:noFill/>
                </a:ln>
                <a:solidFill>
                  <a:schemeClr val="tx1"/>
                </a:solidFill>
                <a:effectLst/>
                <a:uLnTx/>
                <a:uFillTx/>
                <a:cs typeface="微软雅黑" panose="020B0503020204020204" pitchFamily="34" charset="-122"/>
              </a:rPr>
              <a:t>MVC</a:t>
            </a: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框架</a:t>
            </a:r>
            <a:endPar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endParaRPr>
          </a:p>
          <a:p>
            <a:pPr marL="1905" marR="0" lvl="1" indent="455295"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掌握Spring </a:t>
            </a:r>
            <a:r>
              <a:rPr kumimoji="0" lang="en-US" altLang="zh-CN" sz="2400" b="0" i="0" u="none" strike="noStrike" kern="1200" cap="none" spc="0" normalizeH="0" baseline="0" noProof="1">
                <a:ln>
                  <a:noFill/>
                </a:ln>
                <a:solidFill>
                  <a:schemeClr val="tx1"/>
                </a:solidFill>
                <a:effectLst/>
                <a:uLnTx/>
                <a:uFillTx/>
                <a:cs typeface="微软雅黑" panose="020B0503020204020204" pitchFamily="34" charset="-122"/>
              </a:rPr>
              <a:t>+SpringMVC</a:t>
            </a: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和</a:t>
            </a:r>
            <a:r>
              <a:rPr kumimoji="0" lang="en-US" altLang="zh-CN" sz="2400" b="0" i="0" u="none" strike="noStrike" kern="1200" cap="none" spc="0" normalizeH="0" baseline="0" noProof="1">
                <a:ln>
                  <a:noFill/>
                </a:ln>
                <a:solidFill>
                  <a:schemeClr val="tx1"/>
                </a:solidFill>
                <a:effectLst/>
                <a:uLnTx/>
                <a:uFillTx/>
                <a:cs typeface="微软雅黑" panose="020B0503020204020204" pitchFamily="34" charset="-122"/>
              </a:rPr>
              <a:t>Mybatis</a:t>
            </a:r>
            <a:r>
              <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rPr>
              <a:t>三大框架在项目中整合使用</a:t>
            </a:r>
            <a:endParaRPr kumimoji="0" lang="zh-CN" altLang="en-US" sz="2400" b="0" i="0" u="none" strike="noStrike" kern="1200" cap="none" spc="0" normalizeH="0" baseline="0" noProof="1">
              <a:ln>
                <a:noFill/>
              </a:ln>
              <a:solidFill>
                <a:schemeClr val="tx1"/>
              </a:solidFill>
              <a:effectLst/>
              <a:uLnTx/>
              <a:uFillTx/>
              <a:cs typeface="微软雅黑" panose="020B0503020204020204" pitchFamily="34" charset="-122"/>
            </a:endParaRPr>
          </a:p>
          <a:p>
            <a:pPr marL="1905" marR="0" lvl="0" indent="-344805"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2800" b="0" i="0" u="none" strike="noStrike" kern="1200" cap="none" spc="0" normalizeH="0" baseline="0" noProof="1">
              <a:ln>
                <a:noFill/>
              </a:ln>
              <a:solidFill>
                <a:schemeClr val="tx1"/>
              </a:solidFill>
              <a:effectLst/>
              <a:uLnTx/>
              <a:uFillTx/>
              <a:cs typeface="微软雅黑" panose="020B0503020204020204" pitchFamily="34" charset="-122"/>
            </a:endParaRPr>
          </a:p>
          <a:p>
            <a:pPr marL="1905" marR="0" lvl="0" indent="-1905"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1">
              <a:ln>
                <a:noFill/>
              </a:ln>
              <a:solidFill>
                <a:schemeClr val="tx1"/>
              </a:solidFill>
              <a:effectLst/>
              <a:uLnTx/>
              <a:uFillTx/>
              <a:cs typeface="微软雅黑" panose="020B0503020204020204" pitchFamily="34" charset="-122"/>
            </a:endParaRPr>
          </a:p>
          <a:p>
            <a:pPr marL="1905" marR="0" lvl="0" indent="-1905"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1">
              <a:ln>
                <a:noFill/>
              </a:ln>
              <a:solidFill>
                <a:schemeClr val="tx1"/>
              </a:solidFill>
              <a:effectLst/>
              <a:uLnTx/>
              <a:uFillTx/>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7169"/>
          <p:cNvSpPr>
            <a:spLocks noGrp="1" noChangeArrowheads="1"/>
          </p:cNvSpPr>
          <p:nvPr>
            <p:ph type="title"/>
          </p:nvPr>
        </p:nvSpPr>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br>
              <a:rPr kumimoji="0" lang="zh-CN" altLang="en-US" sz="4400" b="0" i="0" u="none" strike="noStrike" kern="1200" cap="none" spc="0" normalizeH="0" baseline="0" noProof="0" smtClean="0">
                <a:ln>
                  <a:noFill/>
                </a:ln>
                <a:solidFill>
                  <a:schemeClr val="tx1"/>
                </a:solidFill>
                <a:effectLst/>
                <a:uLnTx/>
                <a:uFillTx/>
                <a:cs typeface="微软雅黑" panose="020B0503020204020204" pitchFamily="34" charset="-122"/>
              </a:rPr>
            </a:br>
            <a:r>
              <a:rPr kumimoji="0" lang="zh-CN" altLang="en-US" sz="4400" b="0" i="0" u="none" strike="noStrike" kern="1200" cap="none" spc="0" normalizeH="0" baseline="0" noProof="0" smtClean="0">
                <a:ln>
                  <a:noFill/>
                </a:ln>
                <a:solidFill>
                  <a:schemeClr val="tx1"/>
                </a:solidFill>
                <a:effectLst/>
                <a:uLnTx/>
                <a:uFillTx/>
                <a:cs typeface="微软雅黑" panose="020B0503020204020204" pitchFamily="34" charset="-122"/>
                <a:sym typeface="Arial" panose="020B0604020202020204" pitchFamily="34" charset="0"/>
              </a:rPr>
              <a:t>第一章 综述</a:t>
            </a:r>
            <a:r>
              <a:rPr kumimoji="0" lang="zh-CN" altLang="en-US" sz="4400" b="0" i="0" u="none" strike="noStrike" kern="1200" cap="none" spc="0" normalizeH="0" baseline="0" noProof="0" smtClean="0">
                <a:ln>
                  <a:noFill/>
                </a:ln>
                <a:solidFill>
                  <a:schemeClr val="tx1"/>
                </a:solidFill>
                <a:effectLst/>
                <a:uLnTx/>
                <a:uFillTx/>
                <a:cs typeface="微软雅黑" panose="020B0503020204020204" pitchFamily="34" charset="-122"/>
              </a:rPr>
              <a:t>JavaEE应用技术的知识体系</a:t>
            </a:r>
            <a:endParaRPr kumimoji="0" lang="zh-CN" altLang="en-US" sz="4400" b="0" i="0" u="none" strike="noStrike" kern="1200" cap="none" spc="0" normalizeH="0" baseline="0" noProof="0" smtClean="0">
              <a:ln>
                <a:noFill/>
              </a:ln>
              <a:solidFill>
                <a:schemeClr val="tx1"/>
              </a:solidFill>
              <a:effectLst/>
              <a:uLnTx/>
              <a:uFillTx/>
              <a:cs typeface="微软雅黑" panose="020B0503020204020204" pitchFamily="34" charset="-122"/>
            </a:endParaRPr>
          </a:p>
        </p:txBody>
      </p:sp>
      <p:sp>
        <p:nvSpPr>
          <p:cNvPr id="8194" name="文本占位符 7170"/>
          <p:cNvSpPr>
            <a:spLocks noGrp="1" noChangeArrowheads="1"/>
          </p:cNvSpPr>
          <p:nvPr>
            <p:ph idx="1" hasCustomPrompt="1"/>
          </p:nvPr>
        </p:nvSpPr>
        <p:spPr/>
        <p:txBody>
          <a:bodyPr vert="horz" lIns="91440" tIns="45720" rIns="91440" bIns="45720" rtlCol="0">
            <a:normAutofit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rPr>
              <a:t>Core Java</a:t>
            </a:r>
            <a:endPar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rPr>
              <a:t>JDBC</a:t>
            </a:r>
            <a:endPar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rPr>
              <a:t>Web开发基础（包含HTML，Css，简单的Javascript）</a:t>
            </a:r>
            <a:endPar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rPr>
              <a:t>Jsp（JavaServer Pages）技术</a:t>
            </a:r>
            <a:endPar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rPr>
              <a:t>Servlet技术依然是最底层核心</a:t>
            </a:r>
            <a:endPar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rPr>
              <a:t>重用先行者的技术积累：框架</a:t>
            </a:r>
            <a:endPar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rPr>
              <a:t> S</a:t>
            </a:r>
            <a:r>
              <a:rPr kumimoji="0" lang="en-US" altLang="zh-CN" sz="2800" b="0" i="0" u="none" strike="noStrike" kern="1200" cap="none" spc="0" normalizeH="0" baseline="0" noProof="0" smtClean="0">
                <a:ln>
                  <a:noFill/>
                </a:ln>
                <a:solidFill>
                  <a:schemeClr val="tx1"/>
                </a:solidFill>
                <a:effectLst/>
                <a:uLnTx/>
                <a:uFillTx/>
                <a:cs typeface="微软雅黑" panose="020B0503020204020204" pitchFamily="34" charset="-122"/>
              </a:rPr>
              <a:t>pring</a:t>
            </a:r>
            <a:r>
              <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rPr>
              <a:t>框架</a:t>
            </a:r>
            <a:r>
              <a:rPr lang="zh-CN" altLang="en-US" sz="2800" noProof="0" smtClean="0">
                <a:ln>
                  <a:noFill/>
                </a:ln>
                <a:effectLst/>
                <a:uLnTx/>
                <a:uFillTx/>
                <a:cs typeface="微软雅黑" panose="020B0503020204020204" pitchFamily="34" charset="-122"/>
                <a:sym typeface="+mn-ea"/>
              </a:rPr>
              <a:t>（JavaEE集大成者）</a:t>
            </a:r>
            <a:endPar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smtClean="0">
                <a:ln>
                  <a:noFill/>
                </a:ln>
                <a:solidFill>
                  <a:schemeClr val="tx1"/>
                </a:solidFill>
                <a:effectLst/>
                <a:uLnTx/>
                <a:uFillTx/>
                <a:cs typeface="微软雅黑" panose="020B0503020204020204" pitchFamily="34" charset="-122"/>
              </a:rPr>
              <a:t>MyBatis</a:t>
            </a:r>
            <a:r>
              <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rPr>
              <a:t>框架</a:t>
            </a:r>
            <a:endPar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rPr>
              <a:t>Spring</a:t>
            </a:r>
            <a:r>
              <a:rPr kumimoji="0" lang="en-US" altLang="zh-CN" sz="2800" b="0" i="0" u="none" strike="noStrike" kern="1200" cap="none" spc="0" normalizeH="0" baseline="0" noProof="0" smtClean="0">
                <a:ln>
                  <a:noFill/>
                </a:ln>
                <a:solidFill>
                  <a:schemeClr val="tx1"/>
                </a:solidFill>
                <a:effectLst/>
                <a:uLnTx/>
                <a:uFillTx/>
                <a:cs typeface="微软雅黑" panose="020B0503020204020204" pitchFamily="34" charset="-122"/>
              </a:rPr>
              <a:t>MVC</a:t>
            </a:r>
            <a:r>
              <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rPr>
              <a:t>框架</a:t>
            </a:r>
            <a:endPar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smtClean="0">
              <a:ln>
                <a:noFill/>
              </a:ln>
              <a:solidFill>
                <a:schemeClr val="tx1"/>
              </a:solidFill>
              <a:effectLst/>
              <a:uLnTx/>
              <a:uFillTx/>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8193"/>
          <p:cNvSpPr>
            <a:spLocks noGrp="1" noChangeArrowheads="1"/>
          </p:cNvSpPr>
          <p:nvPr>
            <p:ph type="title"/>
          </p:nvPr>
        </p:nvSpPr>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br>
              <a:rPr kumimoji="0" lang="zh-CN" altLang="en-US" sz="3200" b="0" i="0" u="none" strike="noStrike" kern="1200" cap="none" spc="0" normalizeH="0" baseline="0" noProof="0">
                <a:ln>
                  <a:noFill/>
                </a:ln>
                <a:solidFill>
                  <a:schemeClr val="tx1"/>
                </a:solidFill>
                <a:effectLst/>
                <a:uLnTx/>
                <a:uFillTx/>
                <a:latin typeface="+mj-lt"/>
                <a:ea typeface="+mj-ea"/>
                <a:cs typeface="+mj-cs"/>
              </a:rPr>
            </a:br>
            <a:br>
              <a:rPr kumimoji="0" lang="zh-CN" altLang="en-US" sz="3200" b="0" i="0" u="none" strike="noStrike" kern="1200" cap="none" spc="0" normalizeH="0" baseline="0" noProof="0">
                <a:ln>
                  <a:noFill/>
                </a:ln>
                <a:solidFill>
                  <a:schemeClr val="tx1"/>
                </a:solidFill>
                <a:effectLst/>
                <a:uLnTx/>
                <a:uFillTx/>
                <a:latin typeface="+mj-lt"/>
                <a:ea typeface="+mj-ea"/>
                <a:cs typeface="+mj-cs"/>
              </a:rPr>
            </a:br>
            <a:br>
              <a:rPr kumimoji="0" lang="zh-CN" altLang="en-US" sz="3200" b="0" i="0" u="none" strike="noStrike" kern="1200" cap="none" spc="0" normalizeH="0" baseline="0" noProof="0">
                <a:ln>
                  <a:noFill/>
                </a:ln>
                <a:solidFill>
                  <a:schemeClr val="tx1"/>
                </a:solidFill>
                <a:effectLst/>
                <a:uLnTx/>
                <a:uFillTx/>
                <a:latin typeface="+mj-lt"/>
                <a:ea typeface="+mj-ea"/>
                <a:cs typeface="+mj-cs"/>
              </a:rPr>
            </a:br>
            <a:br>
              <a:rPr kumimoji="0" lang="zh-CN" altLang="en-US" sz="3200" b="0" i="0" u="none" strike="noStrike" kern="1200" cap="none" spc="0" normalizeH="0" baseline="0" noProof="0">
                <a:ln>
                  <a:noFill/>
                </a:ln>
                <a:solidFill>
                  <a:schemeClr val="tx1"/>
                </a:solidFill>
                <a:effectLst/>
                <a:uLnTx/>
                <a:uFillTx/>
                <a:latin typeface="+mj-lt"/>
                <a:ea typeface="+mj-ea"/>
                <a:cs typeface="+mj-cs"/>
              </a:rPr>
            </a:br>
            <a:r>
              <a:rPr kumimoji="0" lang="zh-CN" altLang="en-US" sz="3200" b="0" i="0" u="none" strike="noStrike" kern="1200" cap="none" spc="0" normalizeH="0" baseline="0" noProof="0">
                <a:ln>
                  <a:noFill/>
                </a:ln>
                <a:solidFill>
                  <a:schemeClr val="tx1"/>
                </a:solidFill>
                <a:effectLst/>
                <a:uLnTx/>
                <a:uFillTx/>
                <a:latin typeface="+mj-lt"/>
                <a:ea typeface="+mj-ea"/>
                <a:cs typeface="+mj-cs"/>
              </a:rPr>
              <a:t>JavaEE的多层应用模型（Sun公司的定义）</a:t>
            </a:r>
            <a:endParaRPr kumimoji="0" lang="zh-CN" altLang="en-US" sz="3200" b="0" i="0" u="none" strike="noStrike" kern="1200" cap="none" spc="0" normalizeH="0" baseline="0" noProof="0">
              <a:ln>
                <a:noFill/>
              </a:ln>
              <a:solidFill>
                <a:schemeClr val="tx1"/>
              </a:solidFill>
              <a:effectLst/>
              <a:uLnTx/>
              <a:uFillTx/>
              <a:latin typeface="+mj-lt"/>
              <a:ea typeface="+mj-ea"/>
              <a:cs typeface="+mj-cs"/>
            </a:endParaRPr>
          </a:p>
        </p:txBody>
      </p:sp>
      <p:sp>
        <p:nvSpPr>
          <p:cNvPr id="8195" name="文本占位符 8194"/>
          <p:cNvSpPr>
            <a:spLocks noGrp="1"/>
          </p:cNvSpPr>
          <p:nvPr>
            <p:ph idx="1" hasCustomPrompt="1"/>
          </p:nvPr>
        </p:nvSpPr>
        <p:spPr>
          <a:xfrm>
            <a:off x="793115" y="1914525"/>
            <a:ext cx="10972800" cy="4525963"/>
          </a:xfrm>
          <a:ln>
            <a:miter/>
          </a:ln>
        </p:spPr>
        <p:txBody>
          <a:bodyPr vert="horz" lIns="91440" tIns="45720" rIns="91440" bIns="45720" rtlCol="0">
            <a:normAutofit/>
          </a:bodyPr>
          <a:lstStyle/>
          <a:p>
            <a:pPr marL="1905" marR="0" lvl="0" indent="-1905"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latin typeface="+mn-lt"/>
                <a:ea typeface="+mn-ea"/>
                <a:cs typeface="+mn-cs"/>
              </a:rPr>
              <a:t>客户层（B/s结构没有，C/S结构才有）</a:t>
            </a: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a:p>
            <a:pPr marL="1905" marR="0" lvl="0" indent="-1905"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latin typeface="+mn-lt"/>
                <a:ea typeface="+mn-ea"/>
                <a:cs typeface="+mn-cs"/>
              </a:rPr>
              <a:t>Web层（B/s结构有，C/S结构没有）</a:t>
            </a: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a:p>
            <a:pPr marL="1905" marR="0" lvl="1" indent="455295"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mn-lt"/>
                <a:ea typeface="+mn-ea"/>
                <a:cs typeface="+mn-cs"/>
              </a:rPr>
              <a:t>以上一个系统中一般只有一个</a:t>
            </a: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a:p>
            <a:pPr marL="1905" marR="0" lvl="0" indent="-1905"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latin typeface="+mn-lt"/>
                <a:ea typeface="+mn-ea"/>
                <a:cs typeface="+mn-cs"/>
              </a:rPr>
              <a:t>业务层</a:t>
            </a: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a:p>
            <a:pPr marL="1905" marR="0" lvl="0" indent="-1905"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1">
                <a:ln>
                  <a:noFill/>
                </a:ln>
                <a:solidFill>
                  <a:schemeClr val="tx1"/>
                </a:solidFill>
                <a:effectLst/>
                <a:uLnTx/>
                <a:uFillTx/>
                <a:latin typeface="+mn-lt"/>
                <a:ea typeface="+mn-ea"/>
                <a:cs typeface="+mn-cs"/>
              </a:rPr>
              <a:t>企业信息系统层</a:t>
            </a: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a:p>
            <a:pPr marL="1905" marR="0" lvl="0" indent="-344805"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800" b="0" i="0" u="none" strike="noStrike" kern="1200" cap="none" spc="0" normalizeH="0" baseline="0" noProof="1">
                <a:ln>
                  <a:noFill/>
                </a:ln>
                <a:solidFill>
                  <a:schemeClr val="tx1"/>
                </a:solidFill>
                <a:effectLst/>
                <a:uLnTx/>
                <a:uFillTx/>
                <a:latin typeface="+mn-lt"/>
                <a:ea typeface="+mn-ea"/>
                <a:cs typeface="+mn-cs"/>
              </a:rPr>
              <a:t>    （简称EIS）</a:t>
            </a: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a:p>
            <a:pPr marL="1905" marR="0" lvl="0" indent="-1905"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a:p>
            <a:pPr marL="1905" marR="0" lvl="0" indent="-1905"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a:p>
            <a:pPr marL="1905" marR="0" lvl="0" indent="-1905"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p:txBody>
      </p:sp>
      <p:pic>
        <p:nvPicPr>
          <p:cNvPr id="33796" name="图片 1" descr="IMG_256"/>
          <p:cNvPicPr>
            <a:picLocks noChangeAspect="1"/>
          </p:cNvPicPr>
          <p:nvPr/>
        </p:nvPicPr>
        <p:blipFill>
          <a:blip r:embed="rId1"/>
          <a:stretch>
            <a:fillRect/>
          </a:stretch>
        </p:blipFill>
        <p:spPr>
          <a:xfrm>
            <a:off x="6084570" y="3225800"/>
            <a:ext cx="5211763" cy="3214688"/>
          </a:xfrm>
          <a:prstGeom prst="rect">
            <a:avLst/>
          </a:prstGeom>
          <a:noFill/>
          <a:ln w="12700" cap="flat" cmpd="sng">
            <a:solidFill>
              <a:srgbClr val="000000"/>
            </a:solidFill>
            <a:prstDash val="solid"/>
            <a:miter/>
            <a:headEnd type="none" w="med" len="med"/>
            <a:tailEnd type="none" w="med" len="med"/>
          </a:ln>
        </p:spPr>
      </p:pic>
      <p:sp>
        <p:nvSpPr>
          <p:cNvPr id="33797" name="标题 1"/>
          <p:cNvSpPr>
            <a:spLocks noGrp="1"/>
          </p:cNvSpPr>
          <p:nvPr/>
        </p:nvSpPr>
        <p:spPr>
          <a:xfrm>
            <a:off x="1811338" y="236538"/>
            <a:ext cx="8936037" cy="677862"/>
          </a:xfrm>
          <a:prstGeom prst="rect">
            <a:avLst/>
          </a:prstGeom>
          <a:noFill/>
          <a:ln w="9525">
            <a:noFill/>
          </a:ln>
        </p:spPr>
        <p:txBody>
          <a:bodyPr anchor="ctr"/>
          <a:p>
            <a:pPr algn="ctr" eaLnBrk="1" hangingPunct="1"/>
            <a:r>
              <a:rPr lang="en-US" altLang="zh-CN" sz="36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1.1JavaEE</a:t>
            </a:r>
            <a:r>
              <a:rPr lang="zh-CN" altLang="en-US" sz="36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技术和相关框架</a:t>
            </a:r>
            <a:endParaRPr lang="zh-CN" altLang="en-US" sz="36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9217"/>
          <p:cNvSpPr>
            <a:spLocks noGrp="1" noChangeArrowheads="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M-V-C三层的概念</a:t>
            </a:r>
            <a:endParaRPr kumimoji="0" lang="zh-CN" altLang="en-US" sz="4400" b="0" i="0" u="none" strike="noStrike" kern="1200" cap="none" spc="0" normalizeH="0" baseline="0" noProof="0" smtClean="0">
              <a:ln>
                <a:noFill/>
              </a:ln>
              <a:solidFill>
                <a:schemeClr val="tx1"/>
              </a:solidFill>
              <a:effectLst/>
              <a:uLnTx/>
              <a:uFillTx/>
              <a:latin typeface="+mj-lt"/>
              <a:ea typeface="+mj-ea"/>
              <a:cs typeface="+mj-cs"/>
            </a:endParaRPr>
          </a:p>
        </p:txBody>
      </p:sp>
      <p:sp>
        <p:nvSpPr>
          <p:cNvPr id="34819" name="文本占位符 9218"/>
          <p:cNvSpPr>
            <a:spLocks noGrp="1"/>
          </p:cNvSpPr>
          <p:nvPr>
            <p:ph idx="1" hasCustomPrompt="1"/>
          </p:nvPr>
        </p:nvSpPr>
        <p:spPr/>
        <p:txBody>
          <a:bodyPr vert="horz" wrap="square" lIns="91440" tIns="45720" rIns="91440" bIns="45720" anchor="t"/>
          <a:p>
            <a:r>
              <a:rPr lang="zh-CN" altLang="en-US" dirty="0"/>
              <a:t>MVC模型</a:t>
            </a:r>
            <a:endParaRPr lang="zh-CN" altLang="en-US" dirty="0"/>
          </a:p>
          <a:p>
            <a:r>
              <a:rPr lang="zh-CN" altLang="en-US" dirty="0"/>
              <a:t> 模型 视图 控制器的角色关系图</a:t>
            </a:r>
            <a:endParaRPr lang="zh-CN" altLang="en-US" dirty="0"/>
          </a:p>
        </p:txBody>
      </p:sp>
      <p:pic>
        <p:nvPicPr>
          <p:cNvPr id="34820" name="Picture 9"/>
          <p:cNvPicPr>
            <a:picLocks noChangeAspect="1"/>
          </p:cNvPicPr>
          <p:nvPr/>
        </p:nvPicPr>
        <p:blipFill>
          <a:blip r:embed="rId1">
            <a:grayscl/>
          </a:blip>
          <a:stretch>
            <a:fillRect/>
          </a:stretch>
        </p:blipFill>
        <p:spPr>
          <a:xfrm>
            <a:off x="2595563" y="2790825"/>
            <a:ext cx="6677025" cy="2981325"/>
          </a:xfrm>
          <a:prstGeom prst="rect">
            <a:avLst/>
          </a:prstGeom>
          <a:noFill/>
          <a:ln w="12700" cap="flat" cmpd="sng">
            <a:solidFill>
              <a:srgbClr val="000000"/>
            </a:solidFill>
            <a:prstDash val="solid"/>
            <a:miter/>
            <a:headEnd type="none" w="med" len="med"/>
            <a:tailEnd type="none" w="med" len="me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6145"/>
          <p:cNvSpPr>
            <a:spLocks noGrp="1" noChangeArrowheads="1"/>
          </p:cNvSpPr>
          <p:nvPr>
            <p:ph type="title"/>
          </p:nvPr>
        </p:nvSpPr>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MVC </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和 </a:t>
            </a: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Struts2 </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以及</a:t>
            </a: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SpringMVC</a:t>
            </a: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 </a:t>
            </a:r>
            <a:endParaRPr kumimoji="0" lang="zh-CN" altLang="en-US" sz="4400" b="0" i="0" u="none" strike="noStrike" kern="1200" cap="none" spc="0" normalizeH="0" baseline="0" noProof="0" smtClean="0">
              <a:ln>
                <a:noFill/>
              </a:ln>
              <a:solidFill>
                <a:schemeClr val="tx1"/>
              </a:solidFill>
              <a:effectLst/>
              <a:uLnTx/>
              <a:uFillTx/>
              <a:latin typeface="+mj-lt"/>
              <a:ea typeface="+mj-ea"/>
              <a:cs typeface="+mj-cs"/>
            </a:endParaRPr>
          </a:p>
        </p:txBody>
      </p:sp>
      <p:sp>
        <p:nvSpPr>
          <p:cNvPr id="35843" name="文本占位符 6146"/>
          <p:cNvSpPr>
            <a:spLocks noGrp="1"/>
          </p:cNvSpPr>
          <p:nvPr>
            <p:ph idx="1" hasCustomPrompt="1"/>
          </p:nvPr>
        </p:nvSpPr>
        <p:spPr/>
        <p:txBody>
          <a:bodyPr vert="horz" wrap="square" lIns="91440" tIns="45720" rIns="91440" bIns="45720" anchor="t"/>
          <a:p>
            <a:r>
              <a:rPr lang="zh-CN" altLang="en-US" dirty="0"/>
              <a:t>MVC 模式	MVC(Model、View、Controller)，是软件开发过程中比较流行的设计思想。在了解 MVC之前，首先要明确一点，MVC 是一种设计模式(设计思想)，不是一种编程技术</a:t>
            </a:r>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7169"/>
          <p:cNvSpPr>
            <a:spLocks noGrp="1"/>
          </p:cNvSpPr>
          <p:nvPr>
            <p:ph type="title"/>
          </p:nvPr>
        </p:nvSpPr>
        <p:spPr/>
        <p:txBody>
          <a:bodyPr vert="horz" wrap="square" lIns="91440" tIns="45720" rIns="91440" bIns="45720" anchor="ctr"/>
          <a:p>
            <a:pPr>
              <a:buNone/>
            </a:pPr>
            <a:r>
              <a:rPr lang="zh-CN" altLang="en-US" sz="2800" dirty="0"/>
              <a:t>MVC 模式</a:t>
            </a:r>
            <a:endParaRPr lang="zh-CN" altLang="en-US" sz="2800" dirty="0"/>
          </a:p>
        </p:txBody>
      </p:sp>
      <p:sp>
        <p:nvSpPr>
          <p:cNvPr id="36867" name="文本占位符 7170"/>
          <p:cNvSpPr>
            <a:spLocks noGrp="1"/>
          </p:cNvSpPr>
          <p:nvPr>
            <p:ph idx="1" hasCustomPrompt="1"/>
          </p:nvPr>
        </p:nvSpPr>
        <p:spPr/>
        <p:txBody>
          <a:bodyPr vert="horz" wrap="square" lIns="91440" tIns="45720" rIns="91440" bIns="45720" anchor="t"/>
          <a:p>
            <a:r>
              <a:rPr lang="zh-CN" altLang="en-US" dirty="0"/>
              <a:t>MVC 思想：	编写 JSP，负责输入查询代码，提交到 Servlet，Servlet 进行安全验证，调用 Dao 来访问数据库，得到结果，跳转到 JSP 显示</a:t>
            </a:r>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8193"/>
          <p:cNvSpPr>
            <a:spLocks noGrp="1"/>
          </p:cNvSpPr>
          <p:nvPr>
            <p:ph type="title"/>
          </p:nvPr>
        </p:nvSpPr>
        <p:spPr/>
        <p:txBody>
          <a:bodyPr vert="horz" wrap="square" lIns="91440" tIns="45720" rIns="91440" bIns="45720" anchor="ctr"/>
          <a:p>
            <a:pPr>
              <a:buNone/>
            </a:pPr>
            <a:r>
              <a:rPr lang="zh-CN" altLang="en-US" sz="3200" dirty="0"/>
              <a:t>MVC 思想</a:t>
            </a:r>
            <a:endParaRPr lang="zh-CN" altLang="en-US" sz="3200" dirty="0"/>
          </a:p>
        </p:txBody>
      </p:sp>
      <p:sp>
        <p:nvSpPr>
          <p:cNvPr id="37891" name="文本占位符 8194"/>
          <p:cNvSpPr>
            <a:spLocks noGrp="1"/>
          </p:cNvSpPr>
          <p:nvPr>
            <p:ph type="body" sz="half" idx="4294967295"/>
          </p:nvPr>
        </p:nvSpPr>
        <p:spPr>
          <a:xfrm>
            <a:off x="0" y="1447800"/>
            <a:ext cx="8368030" cy="4419600"/>
          </a:xfrm>
        </p:spPr>
        <p:txBody>
          <a:bodyPr vert="horz" wrap="square" lIns="91440" tIns="45720" rIns="91440" bIns="45720" anchor="t"/>
          <a:p>
            <a:pPr>
              <a:buClrTx/>
              <a:buSzTx/>
              <a:buFont typeface="Arial" panose="020B0604020202020204" pitchFamily="34" charset="0"/>
            </a:pPr>
            <a:r>
              <a:rPr lang="zh-CN" altLang="en-US" dirty="0"/>
              <a:t>MVC 思想如图</a:t>
            </a:r>
            <a:endParaRPr lang="zh-CN" altLang="en-US" dirty="0"/>
          </a:p>
          <a:p>
            <a:pPr lvl="1">
              <a:buNone/>
            </a:pPr>
            <a:endParaRPr lang="zh-CN" altLang="en-US" dirty="0"/>
          </a:p>
        </p:txBody>
      </p:sp>
      <p:pic>
        <p:nvPicPr>
          <p:cNvPr id="37892" name="内容占位符 8195" descr="32"/>
          <p:cNvPicPr>
            <a:picLocks noGrp="1" noChangeAspect="1"/>
          </p:cNvPicPr>
          <p:nvPr>
            <p:ph idx="1"/>
          </p:nvPr>
        </p:nvPicPr>
        <p:blipFill>
          <a:blip r:embed="rId1"/>
          <a:srcRect/>
          <a:stretch>
            <a:fillRect/>
          </a:stretch>
        </p:blipFill>
        <p:spPr>
          <a:xfrm>
            <a:off x="3599815" y="2439035"/>
            <a:ext cx="4991100" cy="2847975"/>
          </a:xfr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6145"/>
          <p:cNvSpPr>
            <a:spLocks noGrp="1" noChangeArrowheads="1"/>
          </p:cNvSpPr>
          <p:nvPr>
            <p:ph type="title"/>
          </p:nvPr>
        </p:nvSpPr>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Struts1.x</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和</a:t>
            </a: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Struts2</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简介</a:t>
            </a:r>
            <a:endParaRPr kumimoji="0" lang="zh-CN" altLang="en-US" sz="4400" b="0" i="0" u="none" strike="noStrike" kern="1200" cap="none" spc="0" normalizeH="0" baseline="0" noProof="0" smtClean="0">
              <a:ln>
                <a:noFill/>
              </a:ln>
              <a:solidFill>
                <a:schemeClr val="tx1"/>
              </a:solidFill>
              <a:effectLst/>
              <a:uLnTx/>
              <a:uFillTx/>
              <a:latin typeface="+mj-lt"/>
              <a:ea typeface="+mj-ea"/>
              <a:cs typeface="+mj-cs"/>
            </a:endParaRPr>
          </a:p>
        </p:txBody>
      </p:sp>
      <p:sp>
        <p:nvSpPr>
          <p:cNvPr id="38915" name="文本占位符 6146"/>
          <p:cNvSpPr>
            <a:spLocks noGrp="1"/>
          </p:cNvSpPr>
          <p:nvPr>
            <p:ph idx="1" hasCustomPrompt="1"/>
          </p:nvPr>
        </p:nvSpPr>
        <p:spPr/>
        <p:txBody>
          <a:bodyPr vert="horz" wrap="square" lIns="91440" tIns="45720" rIns="91440" bIns="45720" anchor="t"/>
          <a:p>
            <a:endParaRPr lang="zh-CN" altLang="en-US" dirty="0"/>
          </a:p>
          <a:p>
            <a:r>
              <a:rPr lang="en-US" altLang="zh-CN" dirty="0"/>
              <a:t>1)</a:t>
            </a:r>
            <a:r>
              <a:rPr lang="zh-CN" altLang="en-US" dirty="0"/>
              <a:t>Struts是Java语言领域中最早实现MVC模块的框架，早在2000年，Craig McClanahan 采用了 MVC 的设计模式开发Struts。</a:t>
            </a:r>
            <a:endParaRPr lang="zh-CN" altLang="en-US" dirty="0"/>
          </a:p>
          <a:p>
            <a:r>
              <a:rPr lang="zh-CN" altLang="en-US" dirty="0"/>
              <a:t>Struts和另外一个著名的Web框架WebWork合并，将新的框架称为Struts2。</a:t>
            </a:r>
            <a:r>
              <a:rPr lang="zh-CN" altLang="en-US" dirty="0">
                <a:sym typeface="Arial" panose="020B0604020202020204" pitchFamily="34" charset="0"/>
              </a:rPr>
              <a:t>将以前的旧</a:t>
            </a:r>
            <a:r>
              <a:rPr lang="en-US" altLang="zh-CN" dirty="0">
                <a:sym typeface="Arial" panose="020B0604020202020204" pitchFamily="34" charset="0"/>
              </a:rPr>
              <a:t>Struts</a:t>
            </a:r>
            <a:r>
              <a:rPr lang="zh-CN" altLang="en-US" dirty="0">
                <a:sym typeface="Arial" panose="020B0604020202020204" pitchFamily="34" charset="0"/>
              </a:rPr>
              <a:t>称为</a:t>
            </a:r>
            <a:r>
              <a:rPr lang="en-US" altLang="zh-CN" dirty="0">
                <a:sym typeface="Arial" panose="020B0604020202020204" pitchFamily="34" charset="0"/>
              </a:rPr>
              <a:t>Struts1</a:t>
            </a:r>
            <a:endParaRPr lang="en-US" altLang="zh-CN" dirty="0"/>
          </a:p>
          <a:p>
            <a:endParaRPr lang="zh-CN" altLang="en-US" dirty="0"/>
          </a:p>
        </p:txBody>
      </p:sp>
    </p:spTree>
  </p:cSld>
  <p:clrMapOvr>
    <a:masterClrMapping/>
  </p:clrMapOvr>
  <p:transition/>
</p:sld>
</file>

<file path=ppt/theme/theme1.xml><?xml version="1.0" encoding="utf-8"?>
<a:theme xmlns:a="http://schemas.openxmlformats.org/drawingml/2006/main" name="1_s2mod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2746</Words>
  <Application>WPS 演示</Application>
  <PresentationFormat>宽屏</PresentationFormat>
  <Paragraphs>129</Paragraphs>
  <Slides>17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7" baseType="lpstr">
      <vt:lpstr>Arial</vt:lpstr>
      <vt:lpstr>宋体</vt:lpstr>
      <vt:lpstr>Wingdings</vt:lpstr>
      <vt:lpstr>微软雅黑</vt:lpstr>
      <vt:lpstr>Times New Roman</vt:lpstr>
      <vt:lpstr>等线 Light</vt:lpstr>
      <vt:lpstr>黑体</vt:lpstr>
      <vt:lpstr>Arial Unicode MS</vt:lpstr>
      <vt:lpstr>1_s2mode</vt:lpstr>
      <vt:lpstr>PowerPoint.Show.8</vt:lpstr>
      <vt:lpstr>SpringMVC与MyBatis企业开发实战</vt:lpstr>
      <vt:lpstr>学习本课程收获</vt:lpstr>
      <vt:lpstr> 第一章 综述JavaEE应用技术的知识体系</vt:lpstr>
      <vt:lpstr>    JavaEE的多层应用模型（Sun公司的定义）</vt:lpstr>
      <vt:lpstr>M-V-C三层的概念</vt:lpstr>
      <vt:lpstr>MVC 和 Struts2 以及SpringMVC </vt:lpstr>
      <vt:lpstr>MVC 模式</vt:lpstr>
      <vt:lpstr>MVC 思想</vt:lpstr>
      <vt:lpstr>Struts1.x和Struts2简介</vt:lpstr>
      <vt:lpstr>Struts2 简介</vt:lpstr>
      <vt:lpstr>Hibernate 框架简介</vt:lpstr>
      <vt:lpstr>Hibernate 框架简介</vt:lpstr>
      <vt:lpstr>MyBatis框架</vt:lpstr>
      <vt:lpstr> 什么是MyBatis</vt:lpstr>
      <vt:lpstr>Spring框架</vt:lpstr>
      <vt:lpstr>1.2本书结构与课程准备</vt:lpstr>
      <vt:lpstr>本章结束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peng</dc:creator>
  <cp:lastModifiedBy>一休叔叔</cp:lastModifiedBy>
  <cp:revision>70</cp:revision>
  <dcterms:created xsi:type="dcterms:W3CDTF">2013-01-25T01:44:00Z</dcterms:created>
  <dcterms:modified xsi:type="dcterms:W3CDTF">2019-09-29T08:07:29Z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