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" ContentType="application/vnd.ms-powerpoin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606C57F-77BF-4667-93CB-669A7AADFC8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6E14A9-2A6B-46A5-98FC-9D90CDC967B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51553" descr="pic0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82" name="标题 152581"/>
          <p:cNvSpPr>
            <a:spLocks noGrp="1"/>
          </p:cNvSpPr>
          <p:nvPr>
            <p:ph type="ctrTitle"/>
          </p:nvPr>
        </p:nvSpPr>
        <p:spPr>
          <a:xfrm>
            <a:off x="6873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umimoji="0" lang="zh-CN" altLang="en-US" sz="3000" b="1" i="0" u="none" strike="noStrike" kern="1200" cap="none" spc="0" normalizeH="0" baseline="0" noProof="1" dirty="0">
                <a:solidFill>
                  <a:srgbClr val="CF5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52930" cy="5678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6784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pic>
        <p:nvPicPr>
          <p:cNvPr id="16" name="Picture 111" descr="ibm_sb_graphic_open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42935" r="6441" b="42935"/>
          <a:stretch>
            <a:fillRect/>
          </a:stretch>
        </p:blipFill>
        <p:spPr bwMode="auto">
          <a:xfrm>
            <a:off x="395764" y="4472940"/>
            <a:ext cx="8392954" cy="21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309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oleObject" Target="../embeddings/Presentation1.ppt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51553" descr="pic01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51557"/>
          <p:cNvSpPr>
            <a:spLocks noGrp="1"/>
          </p:cNvSpPr>
          <p:nvPr>
            <p:ph type="title"/>
          </p:nvPr>
        </p:nvSpPr>
        <p:spPr>
          <a:xfrm>
            <a:off x="609600" y="212725"/>
            <a:ext cx="82296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51558"/>
          <p:cNvSpPr>
            <a:spLocks noGrp="1"/>
          </p:cNvSpPr>
          <p:nvPr>
            <p:ph type="body"/>
          </p:nvPr>
        </p:nvSpPr>
        <p:spPr>
          <a:xfrm>
            <a:off x="684213" y="14128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51561" name="灯片编号占位符 151560"/>
          <p:cNvSpPr>
            <a:spLocks noGrp="1"/>
          </p:cNvSpPr>
          <p:nvPr>
            <p:ph type="sldNum" sz="quarter" idx="4"/>
          </p:nvPr>
        </p:nvSpPr>
        <p:spPr>
          <a:xfrm>
            <a:off x="827088" y="6381750"/>
            <a:ext cx="2133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aphicFrame>
        <p:nvGraphicFramePr>
          <p:cNvPr id="1030" name="Base" hidden="1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9" imgW="0" imgH="0" progId="PowerPoint.Show.8">
                  <p:embed/>
                </p:oleObj>
              </mc:Choice>
              <mc:Fallback>
                <p:oleObj name="" r:id="rId19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3333CC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ctrTitle"/>
          </p:nvPr>
        </p:nvSpPr>
        <p:spPr>
          <a:xfrm>
            <a:off x="233680" y="3601085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第十章 </a:t>
            </a:r>
            <a:r>
              <a:rPr lang="en-US" altLang="zh-CN" sz="2400" dirty="0" err="1">
                <a:ea typeface="宋体" panose="02010600030101010101" pitchFamily="2" charset="-122"/>
              </a:rPr>
              <a:t>mybatis</a:t>
            </a:r>
            <a:r>
              <a:rPr lang="zh-CN" altLang="en-US" sz="2400" dirty="0">
                <a:ea typeface="宋体" panose="02010600030101010101" pitchFamily="2" charset="-122"/>
              </a:rPr>
              <a:t>框架实现数据库的操作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9698" name="标题 5121"/>
          <p:cNvSpPr>
            <a:spLocks noGrp="1"/>
          </p:cNvSpPr>
          <p:nvPr/>
        </p:nvSpPr>
        <p:spPr>
          <a:xfrm>
            <a:off x="513080" y="2012950"/>
            <a:ext cx="7670800" cy="13735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1" i="0" u="none" kern="1200" baseline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eaLnBrk="1" hangingPunct="1">
              <a:buClrTx/>
              <a:buSzTx/>
              <a:buNone/>
            </a:pP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SpringMVC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MyBatis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企业开发实战</a:t>
            </a:r>
            <a:endParaRPr lang="zh-CN" altLang="en-US" sz="3600" b="1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SqlSession</a:t>
            </a:r>
            <a:r>
              <a:rPr lang="zh-CN" altLang="en-US" dirty="0"/>
              <a:t>会话类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SqlSession</a:t>
            </a:r>
            <a:r>
              <a:rPr lang="zh-CN" altLang="zh-CN" dirty="0"/>
              <a:t>是</a:t>
            </a:r>
            <a:r>
              <a:rPr lang="en-US" altLang="zh-CN" dirty="0" err="1"/>
              <a:t>MyBatis</a:t>
            </a:r>
            <a:r>
              <a:rPr lang="zh-CN" altLang="zh-CN" dirty="0"/>
              <a:t>的关键对象，是执行持久化操作的对象，类似于</a:t>
            </a:r>
            <a:r>
              <a:rPr lang="en-US" altLang="zh-CN" dirty="0"/>
              <a:t>JDBC</a:t>
            </a:r>
            <a:r>
              <a:rPr lang="zh-CN" altLang="zh-CN" dirty="0"/>
              <a:t>中的</a:t>
            </a:r>
            <a:r>
              <a:rPr lang="en-US" altLang="zh-CN" dirty="0"/>
              <a:t>Connection</a:t>
            </a:r>
            <a:r>
              <a:rPr lang="zh-CN" altLang="zh-CN" dirty="0"/>
              <a:t>。它是应用程序与持久层之间执行交互操作的一个单线程对象，也是</a:t>
            </a:r>
            <a:r>
              <a:rPr lang="en-US" altLang="zh-CN" dirty="0" err="1"/>
              <a:t>MyBatis</a:t>
            </a:r>
            <a:r>
              <a:rPr lang="zh-CN" altLang="zh-CN" dirty="0"/>
              <a:t>执行持久化操作的关键对象。</a:t>
            </a:r>
            <a:r>
              <a:rPr lang="en-US" altLang="zh-CN" dirty="0" err="1"/>
              <a:t>SqlSession</a:t>
            </a:r>
            <a:r>
              <a:rPr lang="zh-CN" altLang="zh-CN" dirty="0"/>
              <a:t>对象包含所有执行</a:t>
            </a:r>
            <a:r>
              <a:rPr lang="en-US" altLang="zh-CN" dirty="0"/>
              <a:t>SQL</a:t>
            </a:r>
            <a:r>
              <a:rPr lang="zh-CN" altLang="zh-CN" dirty="0"/>
              <a:t>操作的方法，它的底层封装了</a:t>
            </a:r>
            <a:r>
              <a:rPr lang="en-US" altLang="zh-CN" dirty="0"/>
              <a:t>JDBC</a:t>
            </a:r>
            <a:r>
              <a:rPr lang="zh-CN" altLang="zh-CN" dirty="0"/>
              <a:t>连接，可以用</a:t>
            </a:r>
            <a:r>
              <a:rPr lang="en-US" altLang="zh-CN" dirty="0" err="1"/>
              <a:t>SqlSession</a:t>
            </a:r>
            <a:r>
              <a:rPr lang="zh-CN" altLang="zh-CN" dirty="0"/>
              <a:t>实例来直接执行被映射的</a:t>
            </a:r>
            <a:r>
              <a:rPr lang="en-US" altLang="zh-CN" dirty="0"/>
              <a:t>SQL</a:t>
            </a:r>
            <a:r>
              <a:rPr lang="zh-CN" altLang="zh-CN" dirty="0"/>
              <a:t>语句。</a:t>
            </a:r>
            <a:endParaRPr lang="zh-CN" altLang="zh-CN" dirty="0"/>
          </a:p>
          <a:p>
            <a:r>
              <a:rPr lang="zh-CN" altLang="zh-CN" dirty="0"/>
              <a:t>每个线程都应该有它自己的</a:t>
            </a:r>
            <a:r>
              <a:rPr lang="en-US" altLang="zh-CN" dirty="0" err="1"/>
              <a:t>SqlSession</a:t>
            </a:r>
            <a:r>
              <a:rPr lang="zh-CN" altLang="zh-CN" dirty="0"/>
              <a:t>实例，</a:t>
            </a:r>
            <a:r>
              <a:rPr lang="en-US" altLang="zh-CN" dirty="0" err="1"/>
              <a:t>SqlSession</a:t>
            </a:r>
            <a:r>
              <a:rPr lang="zh-CN" altLang="zh-CN" dirty="0"/>
              <a:t>的实例不能被共享。同时</a:t>
            </a:r>
            <a:r>
              <a:rPr lang="en-US" altLang="zh-CN" dirty="0" err="1"/>
              <a:t>SqlSession</a:t>
            </a:r>
            <a:r>
              <a:rPr lang="zh-CN" altLang="zh-CN" dirty="0"/>
              <a:t>也是线程不安全的，不能将</a:t>
            </a:r>
            <a:r>
              <a:rPr lang="en-US" altLang="zh-CN" dirty="0" err="1"/>
              <a:t>SqlSession</a:t>
            </a:r>
            <a:r>
              <a:rPr lang="zh-CN" altLang="zh-CN" dirty="0"/>
              <a:t>实例的引用放在一个类的静态字段甚至是实例字段中，也不能将</a:t>
            </a:r>
            <a:r>
              <a:rPr lang="en-US" altLang="zh-CN" dirty="0" err="1"/>
              <a:t>SqlSession</a:t>
            </a:r>
            <a:r>
              <a:rPr lang="zh-CN" altLang="zh-CN" dirty="0"/>
              <a:t>实例的引用放在任何类型的作用域中，比如</a:t>
            </a:r>
            <a:r>
              <a:rPr lang="en-US" altLang="zh-CN" dirty="0"/>
              <a:t>Servlet</a:t>
            </a:r>
            <a:r>
              <a:rPr lang="zh-CN" altLang="zh-CN" dirty="0"/>
              <a:t>当中的</a:t>
            </a:r>
            <a:r>
              <a:rPr lang="en-US" altLang="zh-CN" dirty="0" err="1"/>
              <a:t>HttpSession</a:t>
            </a:r>
            <a:r>
              <a:rPr lang="zh-CN" altLang="zh-CN" dirty="0"/>
              <a:t>对象中。使用完</a:t>
            </a:r>
            <a:r>
              <a:rPr lang="en-US" altLang="zh-CN" dirty="0" err="1"/>
              <a:t>SqlSession</a:t>
            </a:r>
            <a:r>
              <a:rPr lang="zh-CN" altLang="zh-CN" dirty="0"/>
              <a:t>之后关闭</a:t>
            </a:r>
            <a:r>
              <a:rPr lang="en-US" altLang="zh-CN" dirty="0"/>
              <a:t>Session</a:t>
            </a:r>
            <a:r>
              <a:rPr lang="zh-CN" altLang="zh-CN" dirty="0"/>
              <a:t>很重要</a:t>
            </a:r>
            <a:r>
              <a:rPr lang="en-US" altLang="zh-CN" dirty="0"/>
              <a:t>,</a:t>
            </a:r>
            <a:r>
              <a:rPr lang="zh-CN" altLang="zh-CN" dirty="0"/>
              <a:t>应该确保使用</a:t>
            </a:r>
            <a:r>
              <a:rPr lang="en-US" altLang="zh-CN" dirty="0"/>
              <a:t>finally</a:t>
            </a:r>
            <a:r>
              <a:rPr lang="zh-CN" altLang="zh-CN" dirty="0"/>
              <a:t>块来关闭它。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会话类的方法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7387" y="1160463"/>
          <a:ext cx="7696200" cy="5200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125"/>
                <a:gridCol w="2393813"/>
                <a:gridCol w="4448262"/>
              </a:tblGrid>
              <a:tr h="19862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分类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参数说明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39724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 insert(String statement)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statement</a:t>
                      </a:r>
                      <a:r>
                        <a:rPr lang="zh-CN" sz="1050" kern="100">
                          <a:effectLst/>
                        </a:rPr>
                        <a:t>：指定映射文件中唯一的语句的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返回插入的记录数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59586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r>
                        <a:rPr lang="en-US" sz="1050" kern="100" dirty="0">
                          <a:effectLst/>
                        </a:rPr>
                        <a:t> insert(String statement, Object parameter)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statement</a:t>
                      </a:r>
                      <a:r>
                        <a:rPr lang="zh-CN" sz="1050" kern="100">
                          <a:effectLst/>
                        </a:rPr>
                        <a:t>：指定映射文件中唯一的语句的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parameter</a:t>
                      </a:r>
                      <a:r>
                        <a:rPr lang="zh-CN" sz="1050" kern="100">
                          <a:effectLst/>
                        </a:rPr>
                        <a:t>：用于传递参数的对象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返回插入的记录数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39724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 update(String statement)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statement</a:t>
                      </a:r>
                      <a:r>
                        <a:rPr lang="zh-CN" sz="1050" kern="100" dirty="0">
                          <a:effectLst/>
                        </a:rPr>
                        <a:t>：指定映射文件中唯一的语句的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r>
                        <a:rPr lang="zh-CN" sz="1050" kern="100" dirty="0">
                          <a:effectLst/>
                        </a:rPr>
                        <a:t>值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返回修改的记录数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59586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 update(String statement, Object parameter)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statement</a:t>
                      </a:r>
                      <a:r>
                        <a:rPr lang="zh-CN" sz="1050" kern="100">
                          <a:effectLst/>
                        </a:rPr>
                        <a:t>：指定映射文件中唯一的语句的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parameter</a:t>
                      </a:r>
                      <a:r>
                        <a:rPr lang="zh-CN" sz="1050" kern="100">
                          <a:effectLst/>
                        </a:rPr>
                        <a:t>：用于传递参数的对象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返回修改的记录数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39724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删除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 delete(String statement)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statement</a:t>
                      </a:r>
                      <a:r>
                        <a:rPr lang="zh-CN" sz="1050" kern="100">
                          <a:effectLst/>
                        </a:rPr>
                        <a:t>：指定映射文件中唯一的语句的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返回删除的记录数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59586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 delete(String statement, Object parameter)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statement</a:t>
                      </a:r>
                      <a:r>
                        <a:rPr lang="zh-CN" sz="1050" kern="100">
                          <a:effectLst/>
                        </a:rPr>
                        <a:t>：指定映射文件中唯一的语句的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parameter</a:t>
                      </a:r>
                      <a:r>
                        <a:rPr lang="zh-CN" sz="1050" kern="100">
                          <a:effectLst/>
                        </a:rPr>
                        <a:t>：用于传递参数的对象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返回删除的记录数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39724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查询一行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 selectOne(String statement)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statement</a:t>
                      </a:r>
                      <a:r>
                        <a:rPr lang="zh-CN" sz="1050" kern="100">
                          <a:effectLst/>
                        </a:rPr>
                        <a:t>：指定映射文件中唯一的语句的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返回实体类对象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59586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 selectOne(String statement, Object parameter)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statement</a:t>
                      </a:r>
                      <a:r>
                        <a:rPr lang="zh-CN" sz="1050" kern="100">
                          <a:effectLst/>
                        </a:rPr>
                        <a:t>：指定映射文件中唯一的语句的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parameter</a:t>
                      </a:r>
                      <a:r>
                        <a:rPr lang="zh-CN" sz="1050" kern="100">
                          <a:effectLst/>
                        </a:rPr>
                        <a:t>：用于传递参数的对象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返回实体类对象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39724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查询多行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List&lt;E&gt; selectList(String statement)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statement</a:t>
                      </a:r>
                      <a:r>
                        <a:rPr lang="zh-CN" sz="1050" kern="100">
                          <a:effectLst/>
                        </a:rPr>
                        <a:t>：指定映射文件中唯一的语句的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返回一个集合对象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  <a:tr h="59586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List&lt;E&gt; selectList(String statement, Object parameter)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statement</a:t>
                      </a:r>
                      <a:r>
                        <a:rPr lang="zh-CN" sz="1050" kern="100" dirty="0">
                          <a:effectLst/>
                        </a:rPr>
                        <a:t>：指定映射文件中唯一的语句的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r>
                        <a:rPr lang="zh-CN" sz="1050" kern="100" dirty="0">
                          <a:effectLst/>
                        </a:rPr>
                        <a:t>值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parameter</a:t>
                      </a:r>
                      <a:r>
                        <a:rPr lang="zh-CN" sz="1050" kern="100" dirty="0">
                          <a:effectLst/>
                        </a:rPr>
                        <a:t>：用于传递参数的对象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返回一个集合对象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59285" marR="5928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核心配置文件：</a:t>
            </a:r>
            <a:r>
              <a:rPr lang="en-US" altLang="zh-CN" dirty="0" smtClean="0"/>
              <a:t>properties</a:t>
            </a:r>
            <a:r>
              <a:rPr lang="zh-CN" altLang="zh-CN" dirty="0"/>
              <a:t>属性配置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properties</a:t>
            </a:r>
            <a:r>
              <a:rPr lang="zh-CN" altLang="zh-CN" dirty="0"/>
              <a:t>元素有</a:t>
            </a:r>
            <a:r>
              <a:rPr lang="en-US" altLang="zh-CN" dirty="0"/>
              <a:t>2</a:t>
            </a:r>
            <a:r>
              <a:rPr lang="zh-CN" altLang="zh-CN" dirty="0"/>
              <a:t>种不同的引入方式</a:t>
            </a:r>
            <a:endParaRPr lang="zh-CN" altLang="zh-CN" dirty="0"/>
          </a:p>
          <a:p>
            <a:pPr lvl="1"/>
            <a:r>
              <a:rPr lang="en-US" altLang="zh-CN" dirty="0"/>
              <a:t>resource</a:t>
            </a:r>
            <a:r>
              <a:rPr lang="zh-CN" altLang="zh-CN" dirty="0"/>
              <a:t>：用于引入类路径下资源</a:t>
            </a:r>
            <a:endParaRPr lang="zh-CN" altLang="zh-CN" dirty="0"/>
          </a:p>
          <a:p>
            <a:pPr lvl="2"/>
            <a:r>
              <a:rPr lang="en-US" altLang="zh-CN" dirty="0"/>
              <a:t>&lt;properties resource="</a:t>
            </a:r>
            <a:r>
              <a:rPr lang="en-US" altLang="zh-CN" dirty="0" err="1"/>
              <a:t>db.properties</a:t>
            </a:r>
            <a:r>
              <a:rPr lang="en-US" altLang="zh-CN" dirty="0"/>
              <a:t>" /&gt;</a:t>
            </a:r>
            <a:endParaRPr lang="zh-CN" altLang="zh-CN" dirty="0"/>
          </a:p>
          <a:p>
            <a:pPr lvl="1"/>
            <a:r>
              <a:rPr lang="en-US" altLang="zh-CN" dirty="0" err="1"/>
              <a:t>url</a:t>
            </a:r>
            <a:r>
              <a:rPr lang="zh-CN" altLang="zh-CN" dirty="0"/>
              <a:t>：用于引入网络路径或磁盘绝对路径下资源。</a:t>
            </a:r>
            <a:endParaRPr lang="zh-CN" altLang="zh-CN" dirty="0"/>
          </a:p>
          <a:p>
            <a:pPr lvl="2"/>
            <a:r>
              <a:rPr lang="en-US" altLang="zh-CN" dirty="0"/>
              <a:t>&lt;properties </a:t>
            </a:r>
            <a:r>
              <a:rPr lang="en-US" altLang="zh-CN" dirty="0" err="1"/>
              <a:t>url</a:t>
            </a:r>
            <a:r>
              <a:rPr lang="en-US" altLang="zh-CN" dirty="0"/>
              <a:t>="file:d:\java\mybatis-first\src\db.properties"/&gt;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settings</a:t>
            </a:r>
            <a:r>
              <a:rPr lang="zh-CN" altLang="en-US" dirty="0"/>
              <a:t>全局设置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1524000"/>
            <a:ext cx="6858000" cy="4708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&lt;settings&gt;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启用缓存，提高查询性能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&lt;setting name="cacheEnabled" value="true" /&gt;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使用延迟加载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&lt;setting name="lazyLoadingEnabled" value="true" /&gt;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设置关联对象加载的形态，不会加载关联表的所有字段，以提高性能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&lt;setting name="aggressiveLazyLoading" value="false" /&gt;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对于未知的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SQL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查询，允许返回不同的结果集以达到通用的效果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&lt;setting name="multipleResultSetsEnabled" value="true" /&gt;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允许使用列标签代替列名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&lt;setting name="useColumnLabel" value="true" /&gt;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允许使用自定义的主键值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&lt;setting name="useGeneratedKeys" value="true" /&gt;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给予被嵌套的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resultMap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以字段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属性的映射支持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&lt;setting name="autoMappingBehavior" value="FULL" /&gt;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对于批量更新操作缓存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SQL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以提高性能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 --&gt;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&lt;setting name="defaultExecutorType" value="BATCH" /&gt;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设置查询默认超时的时间，单位是毫秒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&lt;setting name="defaultStatementTimeout" value="25000" /&gt;  </a:t>
            </a:r>
            <a:b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&lt;/settings&gt;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typeAliases</a:t>
            </a:r>
            <a:r>
              <a:rPr lang="zh-CN" altLang="en-US" dirty="0"/>
              <a:t>别名配置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/>
              <a:t>typeAliases</a:t>
            </a:r>
            <a:r>
              <a:rPr lang="en-US" altLang="zh-CN" dirty="0"/>
              <a:t> </a:t>
            </a:r>
            <a:r>
              <a:rPr lang="zh-CN" altLang="zh-CN" dirty="0"/>
              <a:t>为</a:t>
            </a:r>
            <a:r>
              <a:rPr lang="en-US" altLang="zh-CN" dirty="0"/>
              <a:t>java</a:t>
            </a:r>
            <a:r>
              <a:rPr lang="zh-CN" altLang="zh-CN" dirty="0"/>
              <a:t>类型起别名，别名不区分大小写 </a:t>
            </a:r>
            <a:endParaRPr lang="zh-CN" altLang="zh-CN" dirty="0"/>
          </a:p>
          <a:p>
            <a:pPr lvl="1"/>
            <a:r>
              <a:rPr lang="en-US" altLang="zh-CN" dirty="0" err="1"/>
              <a:t>typeAlias</a:t>
            </a:r>
            <a:r>
              <a:rPr lang="en-US" altLang="zh-CN" dirty="0"/>
              <a:t> </a:t>
            </a:r>
            <a:r>
              <a:rPr lang="zh-CN" altLang="zh-CN" dirty="0"/>
              <a:t>为某个具体的</a:t>
            </a:r>
            <a:r>
              <a:rPr lang="en-US" altLang="zh-CN" dirty="0"/>
              <a:t>java</a:t>
            </a:r>
            <a:r>
              <a:rPr lang="zh-CN" altLang="zh-CN" dirty="0"/>
              <a:t>类型取别名 </a:t>
            </a:r>
            <a:endParaRPr lang="zh-CN" altLang="zh-CN" dirty="0"/>
          </a:p>
          <a:p>
            <a:pPr lvl="2"/>
            <a:r>
              <a:rPr lang="en-US" altLang="zh-CN" dirty="0"/>
              <a:t>type </a:t>
            </a:r>
            <a:r>
              <a:rPr lang="zh-CN" altLang="zh-CN" dirty="0"/>
              <a:t>属性指定</a:t>
            </a:r>
            <a:r>
              <a:rPr lang="en-US" altLang="zh-CN" dirty="0"/>
              <a:t>java</a:t>
            </a:r>
            <a:r>
              <a:rPr lang="zh-CN" altLang="zh-CN" dirty="0"/>
              <a:t>的全类名，默认别名就是类名小写 </a:t>
            </a:r>
            <a:endParaRPr lang="zh-CN" altLang="zh-CN" dirty="0"/>
          </a:p>
          <a:p>
            <a:pPr lvl="2"/>
            <a:r>
              <a:rPr lang="en-US" altLang="zh-CN" dirty="0"/>
              <a:t>alias</a:t>
            </a:r>
            <a:r>
              <a:rPr lang="zh-CN" altLang="zh-CN" dirty="0"/>
              <a:t>属性指定别名的名字</a:t>
            </a:r>
            <a:endParaRPr lang="zh-CN" altLang="zh-CN" dirty="0"/>
          </a:p>
          <a:p>
            <a:pPr lvl="1"/>
            <a:r>
              <a:rPr lang="en-US" altLang="zh-CN" dirty="0"/>
              <a:t>package</a:t>
            </a:r>
            <a:r>
              <a:rPr lang="zh-CN" altLang="zh-CN" dirty="0"/>
              <a:t>为某个包下面所有类批量起别名 </a:t>
            </a:r>
            <a:endParaRPr lang="zh-CN" altLang="zh-CN" dirty="0"/>
          </a:p>
          <a:p>
            <a:pPr lvl="2"/>
            <a:r>
              <a:rPr lang="en-US" altLang="zh-CN" dirty="0"/>
              <a:t>name </a:t>
            </a:r>
            <a:r>
              <a:rPr lang="zh-CN" altLang="zh-CN" dirty="0"/>
              <a:t>属性表示包的名称，默认别名为类名小写</a:t>
            </a:r>
            <a:r>
              <a:rPr lang="en-US" altLang="zh-CN" dirty="0"/>
              <a:t> 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environments</a:t>
            </a:r>
            <a:r>
              <a:rPr lang="zh-CN" altLang="en-US" dirty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environments</a:t>
            </a:r>
            <a:r>
              <a:rPr lang="zh-CN" altLang="zh-CN" dirty="0"/>
              <a:t>可以配置多种不同的环境，多个不同的环境可以达到快速切换不同配置的目的。 它的</a:t>
            </a:r>
            <a:r>
              <a:rPr lang="en-US" altLang="zh-CN" dirty="0"/>
              <a:t>default</a:t>
            </a:r>
            <a:r>
              <a:rPr lang="zh-CN" altLang="zh-CN" dirty="0"/>
              <a:t>属性用于指定默认使用某种环境，这里指定为其中一个</a:t>
            </a:r>
            <a:r>
              <a:rPr lang="en-US" altLang="zh-CN" dirty="0"/>
              <a:t>environment</a:t>
            </a:r>
            <a:r>
              <a:rPr lang="zh-CN" altLang="zh-CN" dirty="0"/>
              <a:t>元素的</a:t>
            </a:r>
            <a:r>
              <a:rPr lang="en-US" altLang="zh-CN" dirty="0"/>
              <a:t>id</a:t>
            </a:r>
            <a:r>
              <a:rPr lang="zh-CN" altLang="zh-CN" dirty="0"/>
              <a:t>属性值。</a:t>
            </a:r>
            <a:endParaRPr lang="zh-CN" altLang="zh-CN" dirty="0"/>
          </a:p>
          <a:p>
            <a:pPr lvl="0"/>
            <a:r>
              <a:rPr lang="en-US" altLang="zh-CN" dirty="0"/>
              <a:t>environment </a:t>
            </a:r>
            <a:r>
              <a:rPr lang="zh-CN" altLang="zh-CN" dirty="0"/>
              <a:t>用于配置一个具体的环境信息；</a:t>
            </a:r>
            <a:r>
              <a:rPr lang="en-US" altLang="zh-CN" dirty="0"/>
              <a:t>id</a:t>
            </a:r>
            <a:r>
              <a:rPr lang="zh-CN" altLang="zh-CN" dirty="0"/>
              <a:t>属性表示当前环境的唯一标识；必须包含下面两个标签。</a:t>
            </a:r>
            <a:endParaRPr lang="zh-CN" altLang="zh-CN" dirty="0"/>
          </a:p>
          <a:p>
            <a:pPr lvl="1"/>
            <a:r>
              <a:rPr lang="en-US" altLang="zh-CN" dirty="0" err="1"/>
              <a:t>transactionManager</a:t>
            </a:r>
            <a:r>
              <a:rPr lang="en-US" altLang="zh-CN" dirty="0"/>
              <a:t> </a:t>
            </a:r>
            <a:r>
              <a:rPr lang="zh-CN" altLang="zh-CN" dirty="0"/>
              <a:t>表示事务管理器，</a:t>
            </a:r>
            <a:r>
              <a:rPr lang="en-US" altLang="zh-CN" dirty="0"/>
              <a:t>type</a:t>
            </a:r>
            <a:r>
              <a:rPr lang="zh-CN" altLang="zh-CN" dirty="0"/>
              <a:t>属性用于设置事务管理器的类型。有两个取值：</a:t>
            </a:r>
            <a:endParaRPr lang="zh-CN" altLang="zh-CN" dirty="0"/>
          </a:p>
          <a:p>
            <a:pPr lvl="1"/>
            <a:r>
              <a:rPr lang="en-US" altLang="zh-CN" dirty="0"/>
              <a:t>JDBC:  </a:t>
            </a:r>
            <a:r>
              <a:rPr lang="zh-CN" altLang="zh-CN" dirty="0"/>
              <a:t>使用</a:t>
            </a:r>
            <a:r>
              <a:rPr lang="en-US" altLang="zh-CN" dirty="0"/>
              <a:t>JDBC</a:t>
            </a:r>
            <a:r>
              <a:rPr lang="zh-CN" altLang="zh-CN" dirty="0"/>
              <a:t>的事务管理器</a:t>
            </a:r>
            <a:endParaRPr lang="zh-CN" altLang="zh-CN" dirty="0"/>
          </a:p>
          <a:p>
            <a:pPr lvl="1"/>
            <a:r>
              <a:rPr lang="en-US" altLang="zh-CN" dirty="0"/>
              <a:t>MANAGED:  </a:t>
            </a:r>
            <a:r>
              <a:rPr lang="zh-CN" altLang="zh-CN" dirty="0"/>
              <a:t>用于托管的事务管理器，使用</a:t>
            </a:r>
            <a:r>
              <a:rPr lang="en-US" altLang="zh-CN" dirty="0"/>
              <a:t>Web</a:t>
            </a:r>
            <a:r>
              <a:rPr lang="zh-CN" altLang="zh-CN" dirty="0"/>
              <a:t>容器或</a:t>
            </a:r>
            <a:r>
              <a:rPr lang="en-US" altLang="zh-CN" dirty="0"/>
              <a:t>Spring</a:t>
            </a:r>
            <a:r>
              <a:rPr lang="zh-CN" altLang="zh-CN" dirty="0"/>
              <a:t>容器来管理事务</a:t>
            </a:r>
            <a:endParaRPr lang="zh-CN" altLang="zh-CN" dirty="0"/>
          </a:p>
          <a:p>
            <a:pPr lvl="0"/>
            <a:r>
              <a:rPr lang="en-US" altLang="zh-CN" dirty="0" err="1"/>
              <a:t>dataSource</a:t>
            </a:r>
            <a:r>
              <a:rPr lang="zh-CN" altLang="zh-CN" dirty="0"/>
              <a:t>用于配置数据源，</a:t>
            </a:r>
            <a:r>
              <a:rPr lang="en-US" altLang="zh-CN" dirty="0"/>
              <a:t>type</a:t>
            </a:r>
            <a:r>
              <a:rPr lang="zh-CN" altLang="zh-CN" dirty="0"/>
              <a:t>属性用于指定数据源的类型。</a:t>
            </a:r>
            <a:endParaRPr lang="zh-CN" altLang="zh-CN" dirty="0"/>
          </a:p>
          <a:p>
            <a:pPr lvl="1"/>
            <a:r>
              <a:rPr lang="en-US" altLang="zh-CN" dirty="0"/>
              <a:t>JNDI:  </a:t>
            </a:r>
            <a:r>
              <a:rPr lang="zh-CN" altLang="zh-CN" dirty="0"/>
              <a:t>由</a:t>
            </a:r>
            <a:r>
              <a:rPr lang="en-US" altLang="zh-CN" dirty="0"/>
              <a:t>Web</a:t>
            </a:r>
            <a:r>
              <a:rPr lang="zh-CN" altLang="zh-CN" dirty="0"/>
              <a:t>容器提供</a:t>
            </a:r>
            <a:endParaRPr lang="zh-CN" altLang="zh-CN" dirty="0"/>
          </a:p>
          <a:p>
            <a:pPr lvl="1"/>
            <a:r>
              <a:rPr lang="en-US" altLang="zh-CN" dirty="0"/>
              <a:t>POOLED:   </a:t>
            </a:r>
            <a:r>
              <a:rPr lang="zh-CN" altLang="zh-CN" dirty="0"/>
              <a:t>使用</a:t>
            </a:r>
            <a:r>
              <a:rPr lang="en-US" altLang="zh-CN" dirty="0" err="1"/>
              <a:t>mybatis</a:t>
            </a:r>
            <a:r>
              <a:rPr lang="zh-CN" altLang="zh-CN" dirty="0"/>
              <a:t>自带的连接池</a:t>
            </a:r>
            <a:endParaRPr lang="zh-CN" altLang="zh-CN" dirty="0"/>
          </a:p>
          <a:p>
            <a:pPr lvl="1"/>
            <a:r>
              <a:rPr lang="en-US" altLang="zh-CN" dirty="0"/>
              <a:t>UNPOOLED:  </a:t>
            </a:r>
            <a:r>
              <a:rPr lang="zh-CN" altLang="zh-CN" dirty="0"/>
              <a:t>不用连接池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mappers</a:t>
            </a:r>
            <a:r>
              <a:rPr lang="zh-CN" altLang="en-US" dirty="0"/>
              <a:t>将映射文件进行注册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mappers</a:t>
            </a:r>
            <a:r>
              <a:rPr lang="zh-CN" altLang="zh-CN" dirty="0"/>
              <a:t>将</a:t>
            </a:r>
            <a:r>
              <a:rPr lang="en-US" altLang="zh-CN" dirty="0" err="1"/>
              <a:t>sql</a:t>
            </a:r>
            <a:r>
              <a:rPr lang="zh-CN" altLang="zh-CN" dirty="0"/>
              <a:t>映射注册到全局配置文件中</a:t>
            </a:r>
            <a:endParaRPr lang="zh-CN" altLang="zh-CN" dirty="0"/>
          </a:p>
          <a:p>
            <a:pPr lvl="0"/>
            <a:r>
              <a:rPr lang="en-US" altLang="zh-CN" dirty="0"/>
              <a:t>mapper</a:t>
            </a:r>
            <a:r>
              <a:rPr lang="zh-CN" altLang="zh-CN" dirty="0"/>
              <a:t>注册一个</a:t>
            </a:r>
            <a:r>
              <a:rPr lang="en-US" altLang="zh-CN" dirty="0" err="1"/>
              <a:t>sql</a:t>
            </a:r>
            <a:r>
              <a:rPr lang="zh-CN" altLang="zh-CN" dirty="0"/>
              <a:t>映射，</a:t>
            </a:r>
            <a:r>
              <a:rPr lang="en-US" altLang="zh-CN" dirty="0"/>
              <a:t>mapper</a:t>
            </a:r>
            <a:r>
              <a:rPr lang="zh-CN" altLang="zh-CN" dirty="0"/>
              <a:t>注册有三种方式：</a:t>
            </a:r>
            <a:endParaRPr lang="zh-CN" altLang="zh-CN" dirty="0"/>
          </a:p>
          <a:p>
            <a:pPr lvl="0"/>
            <a:r>
              <a:rPr lang="zh-CN" altLang="zh-CN" dirty="0"/>
              <a:t>注册配置文件</a:t>
            </a:r>
            <a:endParaRPr lang="zh-CN" altLang="zh-CN" dirty="0"/>
          </a:p>
          <a:p>
            <a:pPr lvl="1"/>
            <a:r>
              <a:rPr lang="en-US" altLang="zh-CN" dirty="0"/>
              <a:t>resource</a:t>
            </a:r>
            <a:r>
              <a:rPr lang="zh-CN" altLang="zh-CN" dirty="0"/>
              <a:t>属性用于引用类路径下文件</a:t>
            </a:r>
            <a:endParaRPr lang="zh-CN" altLang="zh-CN" dirty="0"/>
          </a:p>
          <a:p>
            <a:pPr lvl="1"/>
            <a:r>
              <a:rPr lang="en-US" altLang="zh-CN" dirty="0" err="1" smtClean="0"/>
              <a:t>url</a:t>
            </a:r>
            <a:r>
              <a:rPr lang="zh-CN" altLang="zh-CN" dirty="0"/>
              <a:t>属性引用网络上或磁盘路径下文件</a:t>
            </a:r>
            <a:endParaRPr lang="zh-CN" altLang="zh-CN" dirty="0"/>
          </a:p>
          <a:p>
            <a:pPr lvl="0"/>
            <a:r>
              <a:rPr lang="zh-CN" altLang="zh-CN" dirty="0"/>
              <a:t>注册</a:t>
            </a:r>
            <a:r>
              <a:rPr lang="en-US" altLang="zh-CN" dirty="0"/>
              <a:t>mapper</a:t>
            </a:r>
            <a:r>
              <a:rPr lang="zh-CN" altLang="zh-CN" dirty="0"/>
              <a:t>接口</a:t>
            </a:r>
            <a:endParaRPr lang="zh-CN" altLang="zh-CN" dirty="0"/>
          </a:p>
          <a:p>
            <a:pPr lvl="1"/>
            <a:r>
              <a:rPr lang="en-US" altLang="zh-CN" dirty="0" smtClean="0"/>
              <a:t>class </a:t>
            </a:r>
            <a:r>
              <a:rPr lang="zh-CN" altLang="zh-CN" dirty="0"/>
              <a:t>属性如果有映射文件，接口和映射文件必须同名，而且放在同一个路径下。如果没有映射文件，</a:t>
            </a:r>
            <a:r>
              <a:rPr lang="en-US" altLang="zh-CN" dirty="0" err="1"/>
              <a:t>sql</a:t>
            </a:r>
            <a:r>
              <a:rPr lang="zh-CN" altLang="zh-CN" dirty="0"/>
              <a:t>语句使用注解的方式，就需要注册接口了。</a:t>
            </a:r>
            <a:endParaRPr lang="zh-CN" altLang="zh-CN" dirty="0"/>
          </a:p>
          <a:p>
            <a:pPr lvl="0"/>
            <a:r>
              <a:rPr lang="en-US" altLang="zh-CN" dirty="0"/>
              <a:t>package</a:t>
            </a:r>
            <a:r>
              <a:rPr lang="zh-CN" altLang="zh-CN" dirty="0"/>
              <a:t>批量注册</a:t>
            </a:r>
            <a:r>
              <a:rPr lang="en-US" altLang="zh-CN" dirty="0"/>
              <a:t>  </a:t>
            </a:r>
            <a:endParaRPr lang="zh-CN" altLang="zh-CN" dirty="0"/>
          </a:p>
          <a:p>
            <a:pPr lvl="1"/>
            <a:r>
              <a:rPr lang="zh-CN" altLang="zh-CN" dirty="0"/>
              <a:t>使用批量注册，接口和映射文件必须同名，而且放在同一个路径下</a:t>
            </a:r>
            <a:r>
              <a:rPr lang="en-US" altLang="zh-CN" dirty="0"/>
              <a:t>                                                     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增删</a:t>
            </a:r>
            <a:r>
              <a:rPr lang="zh-CN" altLang="en-US" dirty="0"/>
              <a:t>改的配置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3591" y="1219200"/>
            <a:ext cx="8610600" cy="4939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&lt;?xml version="1.0" encoding="UTF-8" ?&gt;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&lt;!DOCTYPE mapper PUBLIC "-//mybatis.org//DTD Mapper 3.0//EN"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"http://mybatis.org/dtd/mybatis-3-mapper.dtd"&gt;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&lt;mapper namespace="org.newboy.dao.DepartDao"&gt;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添加一个部门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&lt;insert id="addDepart" parameterType="depart"&gt;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insert into depart(depart_name,description) values(#{departname},#{description})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&lt;/insert&gt;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&lt;!-- 通过id删除一个部门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&lt;delete id="deleteDepart" parameterType="int"&gt;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delete from depart where depart_id = #{departId}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&lt;/delete&gt;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&lt;!-- 更新一个部门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&lt;update id="updateDepart" parameterType="depart" &gt;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update depart set depart_name = #{departName}, description = #{description} where depart_id = #{departId}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&lt;/update&gt; 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&lt;/mapper&gt;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得到自增长主键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295400"/>
            <a:ext cx="75438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&lt;insert id="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addDepart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parameterType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="depart"&gt;  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&lt;!-- oracle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等不支持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id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自增长的，可根据其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id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生成策略，先获取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id --&gt;  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&lt;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selectKey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resultType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order="BEFORE"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keyProperty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"&gt;  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    select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seq_depart_id.nextval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as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from dual  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&lt;/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selectKey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  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insert into depart(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depart_id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depart_name,description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 values(#{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},#{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},#{description})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&lt;/insert&gt;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3505200"/>
            <a:ext cx="75438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&lt;insert id="addDepart" parameterType="depart"&gt; 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调用mysql的系统函数，得到最后插入记录的id，在运行SQL之后得到  --&gt;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&lt;selectKey keyProperty="departId" resultType="int" order="AFTER"&gt;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SELECT LAST_INSERT_ID()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&lt;/selectKey&gt;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insert into depart(depart_name,description) values(#{departName},#{description})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zh-CN" altLang="en-US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&lt;/insert&gt;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查询某一列的数据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47800" y="1541463"/>
            <a:ext cx="5486400" cy="1049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r>
              <a:rPr lang="zh-CN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查询某一列的数据</a:t>
            </a: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&lt;select id="findDepartNames" resultType="string"&gt;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select depart_name as departName from depart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&lt;/select&gt;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2187" y="3124200"/>
            <a:ext cx="70866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查询某一列数据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testFindDepartNames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List&lt;String&gt; names =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sqlSession.selectList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findDepartNames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for (String name : names)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(name);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框架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zh-CN" dirty="0"/>
              <a:t>的前身是</a:t>
            </a:r>
            <a:r>
              <a:rPr lang="en-US" altLang="zh-CN" dirty="0" err="1"/>
              <a:t>iBatis</a:t>
            </a:r>
            <a:r>
              <a:rPr lang="zh-CN" altLang="zh-CN" dirty="0"/>
              <a:t>，</a:t>
            </a:r>
            <a:r>
              <a:rPr lang="en-US" altLang="zh-CN" dirty="0" err="1"/>
              <a:t>iBatis</a:t>
            </a:r>
            <a:r>
              <a:rPr lang="zh-CN" altLang="zh-CN" dirty="0"/>
              <a:t>是</a:t>
            </a:r>
            <a:r>
              <a:rPr lang="en-US" altLang="zh-CN" dirty="0"/>
              <a:t>apache</a:t>
            </a:r>
            <a:r>
              <a:rPr lang="zh-CN" altLang="zh-CN" dirty="0"/>
              <a:t>的一个开源项目。</a:t>
            </a:r>
            <a:r>
              <a:rPr lang="en-US" altLang="zh-CN" dirty="0"/>
              <a:t>2010</a:t>
            </a:r>
            <a:r>
              <a:rPr lang="zh-CN" altLang="zh-CN" dirty="0"/>
              <a:t>年这个项目由</a:t>
            </a:r>
            <a:r>
              <a:rPr lang="en-US" altLang="zh-CN" dirty="0"/>
              <a:t>apache</a:t>
            </a:r>
            <a:r>
              <a:rPr lang="zh-CN" altLang="zh-CN" dirty="0"/>
              <a:t>软件基金会迁移到了</a:t>
            </a:r>
            <a:r>
              <a:rPr lang="en-US" altLang="zh-CN" dirty="0"/>
              <a:t>google code</a:t>
            </a:r>
            <a:r>
              <a:rPr lang="zh-CN" altLang="zh-CN" dirty="0"/>
              <a:t>改名为</a:t>
            </a:r>
            <a:r>
              <a:rPr lang="en-US" altLang="zh-CN" dirty="0" err="1"/>
              <a:t>mybatis</a:t>
            </a:r>
            <a:r>
              <a:rPr lang="zh-CN" altLang="zh-CN" dirty="0"/>
              <a:t>。</a:t>
            </a:r>
            <a:r>
              <a:rPr lang="en-US" altLang="zh-CN" dirty="0" err="1"/>
              <a:t>ibatis</a:t>
            </a:r>
            <a:r>
              <a:rPr lang="en-US" altLang="zh-CN" dirty="0"/>
              <a:t> </a:t>
            </a:r>
            <a:r>
              <a:rPr lang="zh-CN" altLang="zh-CN" dirty="0"/>
              <a:t>一词来源于“</a:t>
            </a:r>
            <a:r>
              <a:rPr lang="en-US" altLang="zh-CN" dirty="0"/>
              <a:t>internet</a:t>
            </a:r>
            <a:r>
              <a:rPr lang="zh-CN" altLang="zh-CN" dirty="0"/>
              <a:t>”和“</a:t>
            </a:r>
            <a:r>
              <a:rPr lang="en-US" altLang="zh-CN" dirty="0" err="1"/>
              <a:t>abatis</a:t>
            </a:r>
            <a:r>
              <a:rPr lang="zh-CN" altLang="zh-CN" dirty="0"/>
              <a:t>”的组合</a:t>
            </a:r>
            <a:r>
              <a:rPr lang="en-US" altLang="zh-CN" dirty="0"/>
              <a:t>,</a:t>
            </a:r>
            <a:r>
              <a:rPr lang="zh-CN" altLang="zh-CN" dirty="0"/>
              <a:t>是一个基于</a:t>
            </a:r>
            <a:r>
              <a:rPr lang="en-US" altLang="zh-CN" dirty="0"/>
              <a:t>Java</a:t>
            </a:r>
            <a:r>
              <a:rPr lang="zh-CN" altLang="zh-CN" dirty="0"/>
              <a:t>的持久层框架。</a:t>
            </a:r>
            <a:r>
              <a:rPr lang="en-US" altLang="zh-CN" dirty="0" err="1"/>
              <a:t>iBATIS</a:t>
            </a:r>
            <a:r>
              <a:rPr lang="zh-CN" altLang="zh-CN" dirty="0"/>
              <a:t>提供的持久层框架包括两部分内容：</a:t>
            </a:r>
            <a:endParaRPr lang="zh-CN" altLang="zh-CN" dirty="0"/>
          </a:p>
          <a:p>
            <a:pPr lvl="0"/>
            <a:r>
              <a:rPr lang="en-US" altLang="zh-CN" dirty="0"/>
              <a:t>SQL Maps</a:t>
            </a:r>
            <a:r>
              <a:rPr lang="zh-CN" altLang="zh-CN" dirty="0"/>
              <a:t>用于数据库表与</a:t>
            </a:r>
            <a:r>
              <a:rPr lang="en-US" altLang="zh-CN" dirty="0"/>
              <a:t>JavaBean</a:t>
            </a:r>
            <a:r>
              <a:rPr lang="zh-CN" altLang="zh-CN" dirty="0"/>
              <a:t>之间的映射功能</a:t>
            </a:r>
            <a:endParaRPr lang="zh-CN" altLang="zh-CN" dirty="0"/>
          </a:p>
          <a:p>
            <a:pPr lvl="0"/>
            <a:r>
              <a:rPr lang="en-US" altLang="zh-CN" dirty="0"/>
              <a:t>Data Access Objects</a:t>
            </a:r>
            <a:r>
              <a:rPr lang="zh-CN" altLang="zh-CN" dirty="0"/>
              <a:t>（</a:t>
            </a:r>
            <a:r>
              <a:rPr lang="en-US" altLang="zh-CN" dirty="0"/>
              <a:t>DAO</a:t>
            </a:r>
            <a:r>
              <a:rPr lang="zh-CN" altLang="zh-CN" dirty="0"/>
              <a:t>）数据访问层的开发</a:t>
            </a:r>
            <a:endParaRPr lang="zh-CN" altLang="zh-CN" dirty="0"/>
          </a:p>
          <a:p>
            <a:r>
              <a:rPr lang="zh-CN" altLang="zh-CN" dirty="0" smtClean="0"/>
              <a:t>而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zh-CN" dirty="0"/>
              <a:t>主要完成两种功能</a:t>
            </a:r>
            <a:r>
              <a:rPr lang="en-US" altLang="zh-CN" dirty="0"/>
              <a:t>: </a:t>
            </a:r>
            <a:endParaRPr lang="zh-CN" altLang="zh-CN" dirty="0"/>
          </a:p>
          <a:p>
            <a:r>
              <a:rPr lang="en-US" altLang="zh-CN" dirty="0"/>
              <a:t>    1). </a:t>
            </a:r>
            <a:r>
              <a:rPr lang="zh-CN" altLang="zh-CN" dirty="0"/>
              <a:t>根据</a:t>
            </a:r>
            <a:r>
              <a:rPr lang="en-US" altLang="zh-CN" dirty="0"/>
              <a:t> JDBC </a:t>
            </a:r>
            <a:r>
              <a:rPr lang="zh-CN" altLang="zh-CN" dirty="0"/>
              <a:t>规范建立与数据库的连接。</a:t>
            </a:r>
            <a:endParaRPr lang="zh-CN" altLang="zh-CN" dirty="0"/>
          </a:p>
          <a:p>
            <a:r>
              <a:rPr lang="en-US" altLang="zh-CN" dirty="0"/>
              <a:t>    2) .</a:t>
            </a:r>
            <a:r>
              <a:rPr lang="zh-CN" altLang="zh-CN" dirty="0"/>
              <a:t>通过注解</a:t>
            </a:r>
            <a:r>
              <a:rPr lang="en-US" altLang="zh-CN" dirty="0" err="1"/>
              <a:t>Annotaion+XML+JAVA</a:t>
            </a:r>
            <a:r>
              <a:rPr lang="zh-CN" altLang="zh-CN" dirty="0"/>
              <a:t>反射技术</a:t>
            </a:r>
            <a:r>
              <a:rPr lang="en-US" altLang="zh-CN" dirty="0"/>
              <a:t>,</a:t>
            </a:r>
            <a:r>
              <a:rPr lang="zh-CN" altLang="zh-CN" dirty="0"/>
              <a:t>实现</a:t>
            </a:r>
            <a:r>
              <a:rPr lang="en-US" altLang="zh-CN" dirty="0"/>
              <a:t> Java </a:t>
            </a:r>
            <a:r>
              <a:rPr lang="zh-CN" altLang="zh-CN" dirty="0"/>
              <a:t>对象与关系数据库之间的相互转化。</a:t>
            </a:r>
            <a:r>
              <a:rPr lang="en-US" altLang="zh-CN" dirty="0"/>
              <a:t> 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查询多列数据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20043" y="1676400"/>
            <a:ext cx="5980113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查询多列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&lt;select id="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findColumns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resultType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="map"&gt;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select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depart_id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depart_name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from depart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&lt;/select&gt;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3581400"/>
            <a:ext cx="88392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查询多列数据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@Test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void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testFindColumns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List&lt;Map&lt;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String,Object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&gt;&gt; departs =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sqlSession.selectList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findColumns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for (Map&lt;String, Object&gt; map : departs)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(map);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</a:t>
            </a:r>
            <a:r>
              <a:rPr lang="zh-CN" altLang="en-US" dirty="0"/>
              <a:t>函数查询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748800"/>
            <a:ext cx="45720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查询一共有多少个部门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&lt;select id="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findCount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resultType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="long"&gt;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select count(*) from depart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&lt;/select&gt;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800" y="3352800"/>
            <a:ext cx="45720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查询有多少个部门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testFindCount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Long count =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sqlSession.selectOne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findCount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一共有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+ count + "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个部门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1255368"/>
            <a:ext cx="6705600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分页查询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&lt;select id="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findByPage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resultType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="depart"&gt;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select * from depart limit #{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pageIndex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}, #{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pageSize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&lt;/select&gt;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432" y="2590800"/>
            <a:ext cx="8077200" cy="35932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 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分页查询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testFindByPage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map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来封装要传递的参数，当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Map&lt;String, Object&gt; map = new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HashMap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&lt;&gt;();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map.put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pageIndex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", 2); 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map.put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pageSize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", 2);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下标从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开始，从第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条开始，每页显示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条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List&lt;Depart&gt; departs =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sqlSession.selectList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findByPage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", map);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for (Depart 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: departs) {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4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(depart);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  <a:buClr>
                <a:srgbClr val="0070C0"/>
              </a:buClr>
            </a:pPr>
            <a:r>
              <a:rPr lang="en-US" altLang="zh-CN" sz="14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4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zh-CN" dirty="0"/>
              <a:t>的入门知识</a:t>
            </a:r>
            <a:endParaRPr lang="zh-CN" altLang="zh-CN" dirty="0"/>
          </a:p>
          <a:p>
            <a:r>
              <a:rPr lang="zh-CN" altLang="zh-CN" dirty="0"/>
              <a:t>核心</a:t>
            </a:r>
            <a:r>
              <a:rPr lang="en-US" altLang="zh-CN" dirty="0"/>
              <a:t>API</a:t>
            </a:r>
            <a:r>
              <a:rPr lang="zh-CN" altLang="zh-CN" dirty="0"/>
              <a:t>：</a:t>
            </a:r>
            <a:r>
              <a:rPr lang="en-US" altLang="zh-CN" dirty="0" err="1"/>
              <a:t>SqlSessionFactory</a:t>
            </a:r>
            <a:r>
              <a:rPr lang="zh-CN" altLang="zh-CN" dirty="0"/>
              <a:t>工厂类和</a:t>
            </a:r>
            <a:r>
              <a:rPr lang="en-US" altLang="zh-CN" dirty="0" err="1"/>
              <a:t>SqlSession</a:t>
            </a:r>
            <a:r>
              <a:rPr lang="zh-CN" altLang="zh-CN" dirty="0"/>
              <a:t>会话类的使用</a:t>
            </a:r>
            <a:endParaRPr lang="zh-CN" altLang="zh-CN" dirty="0"/>
          </a:p>
          <a:p>
            <a:r>
              <a:rPr lang="en-US" altLang="zh-CN" dirty="0" err="1"/>
              <a:t>mybatis</a:t>
            </a:r>
            <a:r>
              <a:rPr lang="zh-CN" altLang="zh-CN" dirty="0"/>
              <a:t>的核心配置文件</a:t>
            </a:r>
            <a:r>
              <a:rPr lang="en-US" altLang="zh-CN" dirty="0"/>
              <a:t>mybatis-config.xml</a:t>
            </a:r>
            <a:r>
              <a:rPr lang="zh-CN" altLang="zh-CN" dirty="0"/>
              <a:t>中各项配置，</a:t>
            </a:r>
            <a:endParaRPr lang="zh-CN" altLang="zh-CN" dirty="0"/>
          </a:p>
          <a:p>
            <a:r>
              <a:rPr lang="en-US" altLang="zh-CN" dirty="0" err="1"/>
              <a:t>mybatis</a:t>
            </a:r>
            <a:r>
              <a:rPr lang="zh-CN" altLang="zh-CN" dirty="0"/>
              <a:t>中</a:t>
            </a:r>
            <a:r>
              <a:rPr lang="en-US" altLang="zh-CN" dirty="0"/>
              <a:t>DAO</a:t>
            </a:r>
            <a:r>
              <a:rPr lang="zh-CN" altLang="zh-CN" dirty="0"/>
              <a:t>实现的三种方式。</a:t>
            </a:r>
            <a:br>
              <a:rPr lang="zh-CN" altLang="zh-CN" dirty="0"/>
            </a:br>
            <a:r>
              <a:rPr lang="zh-CN" altLang="zh-CN" dirty="0"/>
              <a:t>通过这一章的学习我们已经可以使用</a:t>
            </a:r>
            <a:r>
              <a:rPr lang="en-US" altLang="zh-CN" dirty="0" err="1"/>
              <a:t>mybatis</a:t>
            </a:r>
            <a:r>
              <a:rPr lang="zh-CN" altLang="zh-CN" dirty="0"/>
              <a:t>对数据库进行基本的</a:t>
            </a:r>
            <a:r>
              <a:rPr lang="en-US" altLang="zh-CN" dirty="0"/>
              <a:t>CRUD</a:t>
            </a:r>
            <a:r>
              <a:rPr lang="zh-CN" altLang="zh-CN" dirty="0"/>
              <a:t>增删改查的操作了，下一章我们将会学习</a:t>
            </a:r>
            <a:r>
              <a:rPr lang="en-US" altLang="zh-CN" dirty="0" err="1"/>
              <a:t>mybatis</a:t>
            </a:r>
            <a:r>
              <a:rPr lang="zh-CN" altLang="zh-CN" dirty="0"/>
              <a:t>中的一些高级特性。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下载地址是：</a:t>
            </a:r>
            <a:r>
              <a:rPr lang="en-US" altLang="zh-CN" dirty="0"/>
              <a:t>https://github.com/mybatis/mybatis-3/releases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0"/>
            <a:ext cx="4738370" cy="2025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 err="1"/>
              <a:t>mybatis</a:t>
            </a:r>
            <a:r>
              <a:rPr lang="zh-CN" altLang="en-US" dirty="0"/>
              <a:t>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表结构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800" y="1524000"/>
            <a:ext cx="6323531" cy="20612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4400" y="990600"/>
            <a:ext cx="7009331" cy="5416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创建数据库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create database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mybatis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use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mybatis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创建部门表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create table depart (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primary key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auto_increment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主键自动增长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varchar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(20),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部门的名字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description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varchar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(100)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部门说明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创建员工表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create table employee(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id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primary key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auto_increment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主键自动增长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name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varchar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(20),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员工的名字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gender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性别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birthday date,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生日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,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创建外键约束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constraint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fk_emp_dept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foreign key 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references depart(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);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核心配置文件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066800"/>
            <a:ext cx="7376097" cy="54014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&lt;?xml version="1.0" encoding="utf-8"?&gt;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&lt;!DOCTYPE configuration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PUBLIC "-//mybatis.org//DTD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Config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3.0//EN"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"http://mybatis.org/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dtd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/mybatis-3-config.dtd"&gt;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&lt;configuration&gt;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&lt;environments default="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newboy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配置其中一个环境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&lt;environment id="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newboy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transactionManager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type="JDBC"/&gt;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dataSource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type="POOLED"&gt;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配置连接数据库的驱动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&lt;property name="driver" value="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com.mysql.jdbc.Driver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"/&gt;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配置连接数据库的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URL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，其中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mybatis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是数据库名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&lt;property name="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url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jdbc:mysql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://localhost:3306/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mybatis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"/&gt;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配置连接数据库的用户名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&lt;property name="username" value="root"/&gt;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配置连接数据库的密码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&lt;property name="password" value="root"/&gt;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&lt;/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dataSource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&lt;/environment&gt;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&lt;/environments&gt;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&lt;/configuration&gt;</a:t>
            </a:r>
            <a:endParaRPr lang="en-US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685800"/>
            <a:ext cx="8156575" cy="5863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class Depart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全参的构造方法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Depart(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String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String description)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super();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this.departId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this.departName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this.description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description;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无参的构造方法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Depart()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super();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属性：部门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id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，部门名字，部门描述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String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private String description;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省略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getter/setter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重写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toString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@Override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String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toString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return "Depart [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 +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+ ",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=" +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+ ", description=" + description + "]";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实体类映射文件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1295400"/>
            <a:ext cx="8001000" cy="312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&lt;?xml version="1.0" encoding="UTF-8" ?&gt;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&lt;!DOCTYPE mapper PUBLIC "-//mybatis.org//DTD Mapper 3.0//EN"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"http://mybatis.org/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dtd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/mybatis-3-mapper.dtd"&gt;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必须指定命名空间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&lt;mapper namespace="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org.newboy.dao.DepartDao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&lt;!--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添加一个部门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id: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是一条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语句的唯一标识符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语句问号占位符使用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#{}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格式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&lt;insert id="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addDepart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INSERT INTO depart(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depart_name,description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VALUES(#{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},#{description})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&lt;/insert&gt;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&lt;/mapper&gt;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00" y="4724400"/>
            <a:ext cx="6705600" cy="12464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&lt;!--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配置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映射文件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&lt;mappers&gt;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&lt;!--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指定一个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XxxMapper.xml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文件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&lt;mapper resource="org/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newboy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/mapper/DepartMapper.xml"/&gt;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&lt;/mappers&gt;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52400"/>
            <a:ext cx="7924800" cy="6324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TestDepart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public static void main(String[]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throws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IOException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//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以输入流的方式加载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mybatis-config.xml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配置文件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InputStream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inputStream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Resources.getResourceAsStream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("mybatis-config.xml");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//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SqlSessionFactory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SqlSessionFactory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sqlSessionFactory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new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SqlSessionFactoryBuilder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.build(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inputStream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//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创建会话对象 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sqlSessionFactory.openSession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//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创建实体类，封装数据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Depart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new Depart();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depart.setDepartName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取经部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depart.setDescription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大唐西天取经成立的部门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/** 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*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利用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完成所有的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CRUD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操作 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* 第一个参数：指定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SQL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语句在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xml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id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*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第二个参数：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语句问号占位符的值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* *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sqlSession.insert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addDepart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", depart);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//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必须要提交事务才能写入到表中，默认事务是开启的</a:t>
            </a:r>
            <a:endParaRPr lang="zh-CN" altLang="en-US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sqlSession.commit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// </a:t>
            </a:r>
            <a:r>
              <a:rPr lang="zh-CN" altLang="en-US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关闭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sqlSession.close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en-US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2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200" kern="1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SqlSessionFactory</a:t>
            </a:r>
            <a:r>
              <a:rPr lang="zh-CN" altLang="en-US" dirty="0"/>
              <a:t>工厂类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495800"/>
          </a:xfrm>
        </p:spPr>
        <p:txBody>
          <a:bodyPr/>
          <a:lstStyle/>
          <a:p>
            <a:r>
              <a:rPr lang="en-US" altLang="zh-CN" dirty="0" err="1"/>
              <a:t>SqlSessionFactory</a:t>
            </a:r>
            <a:r>
              <a:rPr lang="zh-CN" altLang="zh-CN" dirty="0"/>
              <a:t>是</a:t>
            </a:r>
            <a:r>
              <a:rPr lang="en-US" altLang="zh-CN" dirty="0" err="1"/>
              <a:t>MyBatis</a:t>
            </a:r>
            <a:r>
              <a:rPr lang="zh-CN" altLang="zh-CN" dirty="0"/>
              <a:t>的关键对象，它是单个数据库映射经过编译后的内存镜像。</a:t>
            </a:r>
            <a:r>
              <a:rPr lang="en-US" altLang="zh-CN" dirty="0" err="1"/>
              <a:t>SqlSessionFactory</a:t>
            </a:r>
            <a:r>
              <a:rPr lang="zh-CN" altLang="zh-CN" dirty="0"/>
              <a:t>对象的实例可以通过</a:t>
            </a:r>
            <a:r>
              <a:rPr lang="en-US" altLang="zh-CN" dirty="0" err="1"/>
              <a:t>SqlSessionFactoryBuilder</a:t>
            </a:r>
            <a:r>
              <a:rPr lang="zh-CN" altLang="zh-CN" dirty="0"/>
              <a:t>对象类获得，而</a:t>
            </a:r>
            <a:r>
              <a:rPr lang="en-US" altLang="zh-CN" dirty="0" err="1"/>
              <a:t>SqlSessionFactoryBuilder</a:t>
            </a:r>
            <a:r>
              <a:rPr lang="zh-CN" altLang="zh-CN" dirty="0"/>
              <a:t>则可以从</a:t>
            </a:r>
            <a:r>
              <a:rPr lang="en-US" altLang="zh-CN" dirty="0"/>
              <a:t>XML</a:t>
            </a:r>
            <a:r>
              <a:rPr lang="zh-CN" altLang="zh-CN" dirty="0"/>
              <a:t>配置文件或一个预先定制的</a:t>
            </a:r>
            <a:r>
              <a:rPr lang="en-US" altLang="zh-CN" dirty="0"/>
              <a:t>Configuration</a:t>
            </a:r>
            <a:r>
              <a:rPr lang="zh-CN" altLang="zh-CN" dirty="0"/>
              <a:t>的对象构建。</a:t>
            </a:r>
            <a:endParaRPr lang="zh-CN" altLang="zh-CN" dirty="0"/>
          </a:p>
          <a:p>
            <a:r>
              <a:rPr lang="zh-CN" altLang="zh-CN" dirty="0"/>
              <a:t>每一个</a:t>
            </a:r>
            <a:r>
              <a:rPr lang="en-US" altLang="zh-CN" dirty="0" err="1"/>
              <a:t>MyBatis</a:t>
            </a:r>
            <a:r>
              <a:rPr lang="zh-CN" altLang="zh-CN" dirty="0"/>
              <a:t>的应用程序都以一个</a:t>
            </a:r>
            <a:r>
              <a:rPr lang="en-US" altLang="zh-CN" dirty="0" err="1"/>
              <a:t>SqlSessionFactory</a:t>
            </a:r>
            <a:r>
              <a:rPr lang="zh-CN" altLang="zh-CN" dirty="0"/>
              <a:t>对象的实例为核心。同时</a:t>
            </a:r>
            <a:r>
              <a:rPr lang="en-US" altLang="zh-CN" dirty="0" err="1"/>
              <a:t>SqlSessionFactory</a:t>
            </a:r>
            <a:r>
              <a:rPr lang="zh-CN" altLang="zh-CN" dirty="0"/>
              <a:t>也是线程安全的，</a:t>
            </a:r>
            <a:r>
              <a:rPr lang="en-US" altLang="zh-CN" dirty="0" err="1"/>
              <a:t>SqlSessionFactory</a:t>
            </a:r>
            <a:r>
              <a:rPr lang="zh-CN" altLang="zh-CN" dirty="0"/>
              <a:t>一旦被创建，应该在应用执行期间都存在。在应用运行期间不要重复创建多次，建议使用单例模式。</a:t>
            </a:r>
            <a:r>
              <a:rPr lang="en-US" altLang="zh-CN" dirty="0" err="1"/>
              <a:t>SqlSessionFactory</a:t>
            </a:r>
            <a:r>
              <a:rPr lang="zh-CN" altLang="zh-CN" dirty="0"/>
              <a:t>是创建</a:t>
            </a:r>
            <a:r>
              <a:rPr lang="en-US" altLang="zh-CN" dirty="0" err="1"/>
              <a:t>SqlSession</a:t>
            </a:r>
            <a:r>
              <a:rPr lang="zh-CN" altLang="zh-CN" dirty="0"/>
              <a:t>的工厂。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3900" y="2523718"/>
            <a:ext cx="7620000" cy="3554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interface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SqlSessionFactory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openSession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();  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这个方法最经常用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用来创建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对象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方法有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个取值：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设置为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false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，则表示使用事务，即用于设置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Connection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不自动提交，这是默认的策略。 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	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设置为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true,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不使用事务，设置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Connection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自动提交。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*/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openSession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boolean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autoCommit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);  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openSession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(Connection connection);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SqlSession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openSession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TransactionIsolationLevel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level);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Configuration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getConfiguration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2mo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 Business_PPT_White Template - 130404 v1</Template>
  <TotalTime>0</TotalTime>
  <Words>10179</Words>
  <Application>WPS 演示</Application>
  <PresentationFormat>全屏显示(4:3)</PresentationFormat>
  <Paragraphs>427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Courier New</vt:lpstr>
      <vt:lpstr>Arial Unicode MS</vt:lpstr>
      <vt:lpstr>Calibri</vt:lpstr>
      <vt:lpstr>黑体</vt:lpstr>
      <vt:lpstr>1_s2mode</vt:lpstr>
      <vt:lpstr>PowerPoint.Show.8</vt:lpstr>
      <vt:lpstr>SpringMVC与MyBatis企业开发实战</vt:lpstr>
      <vt:lpstr>mybatis框架介绍</vt:lpstr>
      <vt:lpstr>下载</vt:lpstr>
      <vt:lpstr>第1个mybatis的程序</vt:lpstr>
      <vt:lpstr>核心配置文件</vt:lpstr>
      <vt:lpstr>部门类</vt:lpstr>
      <vt:lpstr>实体类映射文件</vt:lpstr>
      <vt:lpstr>测试类</vt:lpstr>
      <vt:lpstr>SqlSessionFactory工厂类</vt:lpstr>
      <vt:lpstr>SqlSession会话类</vt:lpstr>
      <vt:lpstr>会话类的方法</vt:lpstr>
      <vt:lpstr>核心配置文件：properties属性配置</vt:lpstr>
      <vt:lpstr>settings全局设置</vt:lpstr>
      <vt:lpstr>typeAliases别名配置</vt:lpstr>
      <vt:lpstr>environments环境配置</vt:lpstr>
      <vt:lpstr>mappers将映射文件进行注册</vt:lpstr>
      <vt:lpstr>增删改的配置</vt:lpstr>
      <vt:lpstr>得到自增长主键</vt:lpstr>
      <vt:lpstr>查询某一列的数据</vt:lpstr>
      <vt:lpstr>查询多列数据</vt:lpstr>
      <vt:lpstr>聚合函数查询</vt:lpstr>
      <vt:lpstr>分页查询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J Smith</dc:creator>
  <cp:lastModifiedBy>一休叔叔</cp:lastModifiedBy>
  <cp:revision>196</cp:revision>
  <dcterms:created xsi:type="dcterms:W3CDTF">2013-03-28T03:49:00Z</dcterms:created>
  <dcterms:modified xsi:type="dcterms:W3CDTF">2019-09-29T08:14:25Z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