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pt" ContentType="application/vnd.ms-powerpoin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8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606C57F-77BF-4667-93CB-669A7AADFC8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6E14A9-2A6B-46A5-98FC-9D90CDC967B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/>
      <p:pic>
        <p:nvPicPr>
          <p:cNvPr id="3074" name="图片 151553" descr="pic0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82" name="标题 152581"/>
          <p:cNvSpPr>
            <a:spLocks noGrp="1"/>
          </p:cNvSpPr>
          <p:nvPr>
            <p:ph type="ctrTitle"/>
          </p:nvPr>
        </p:nvSpPr>
        <p:spPr>
          <a:xfrm>
            <a:off x="6873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umimoji="0" lang="zh-CN" altLang="en-US" sz="3000" b="1" i="0" u="none" strike="noStrike" kern="1200" cap="none" spc="0" normalizeH="0" baseline="0" noProof="1" dirty="0">
                <a:solidFill>
                  <a:srgbClr val="CF5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52930" cy="56784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6784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pic>
        <p:nvPicPr>
          <p:cNvPr id="16" name="Picture 111" descr="ibm_sb_graphic_open-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42935" r="6441" b="42935"/>
          <a:stretch>
            <a:fillRect/>
          </a:stretch>
        </p:blipFill>
        <p:spPr bwMode="auto">
          <a:xfrm>
            <a:off x="395764" y="4472940"/>
            <a:ext cx="8392954" cy="219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309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oleObject" Target="../embeddings/Presentation1.ppt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51553" descr="pic01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51557"/>
          <p:cNvSpPr>
            <a:spLocks noGrp="1"/>
          </p:cNvSpPr>
          <p:nvPr>
            <p:ph type="title"/>
          </p:nvPr>
        </p:nvSpPr>
        <p:spPr>
          <a:xfrm>
            <a:off x="609600" y="212725"/>
            <a:ext cx="82296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51558"/>
          <p:cNvSpPr>
            <a:spLocks noGrp="1"/>
          </p:cNvSpPr>
          <p:nvPr>
            <p:ph type="body"/>
          </p:nvPr>
        </p:nvSpPr>
        <p:spPr>
          <a:xfrm>
            <a:off x="684213" y="14128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51561" name="灯片编号占位符 151560"/>
          <p:cNvSpPr>
            <a:spLocks noGrp="1"/>
          </p:cNvSpPr>
          <p:nvPr>
            <p:ph type="sldNum" sz="quarter" idx="4"/>
          </p:nvPr>
        </p:nvSpPr>
        <p:spPr>
          <a:xfrm>
            <a:off x="827088" y="6381750"/>
            <a:ext cx="21336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graphicFrame>
        <p:nvGraphicFramePr>
          <p:cNvPr id="1030" name="Base" hidden="1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9" imgW="0" imgH="0" progId="PowerPoint.Show.8">
                  <p:embed/>
                </p:oleObj>
              </mc:Choice>
              <mc:Fallback>
                <p:oleObj name="" r:id="rId19" imgW="0" imgH="0" progId="PowerPoint.Show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3333CC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5121"/>
          <p:cNvSpPr>
            <a:spLocks noGrp="1"/>
          </p:cNvSpPr>
          <p:nvPr>
            <p:ph type="ctrTitle"/>
          </p:nvPr>
        </p:nvSpPr>
        <p:spPr>
          <a:xfrm>
            <a:off x="854393" y="2346484"/>
            <a:ext cx="7772400" cy="1102519"/>
          </a:xfrm>
        </p:spPr>
        <p:txBody>
          <a:bodyPr vert="horz" wrap="square" lIns="68580" tIns="34290" rIns="68580" bIns="34290" anchor="ctr"/>
          <a:p>
            <a:pPr algn="ctr" eaLnBrk="1" hangingPunct="1">
              <a:buClrTx/>
              <a:buSzTx/>
              <a:buNone/>
            </a:pPr>
            <a:r>
              <a:rPr lang="en-US" altLang="zh-CN" sz="3300" dirty="0">
                <a:latin typeface="Arial" panose="020B0604020202020204" pitchFamily="34" charset="0"/>
                <a:sym typeface="+mn-ea"/>
              </a:rPr>
              <a:t>SpringMVC</a:t>
            </a:r>
            <a:r>
              <a:rPr lang="zh-CN" altLang="en-US" sz="33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3300" dirty="0">
                <a:latin typeface="Arial" panose="020B0604020202020204" pitchFamily="34" charset="0"/>
                <a:sym typeface="+mn-ea"/>
              </a:rPr>
              <a:t>MyBatis</a:t>
            </a:r>
            <a:r>
              <a:rPr lang="zh-CN" altLang="en-US" sz="3300" dirty="0">
                <a:latin typeface="Arial" panose="020B0604020202020204" pitchFamily="34" charset="0"/>
                <a:sym typeface="+mn-ea"/>
              </a:rPr>
              <a:t>企业开发实战</a:t>
            </a:r>
            <a:endParaRPr lang="zh-CN" altLang="en-US" sz="33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699" name="副标题 1"/>
          <p:cNvSpPr>
            <a:spLocks noGrp="1"/>
          </p:cNvSpPr>
          <p:nvPr>
            <p:ph type="subTitle" idx="1"/>
          </p:nvPr>
        </p:nvSpPr>
        <p:spPr>
          <a:xfrm>
            <a:off x="1265159" y="3757613"/>
            <a:ext cx="6400800" cy="1313260"/>
          </a:xfrm>
        </p:spPr>
        <p:txBody>
          <a:bodyPr vert="horz" wrap="square" lIns="68580" tIns="34290" rIns="68580" bIns="34290" anchor="t"/>
          <a:p>
            <a:pPr marL="0" indent="0" algn="ctr" eaLnBrk="1" hangingPunct="1">
              <a:buNone/>
            </a:pP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第十一章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MyBatis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框架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高级使用</a:t>
            </a:r>
            <a:endParaRPr lang="zh-CN" altLang="en-US" kern="1200" dirty="0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4987" y="1752600"/>
            <a:ext cx="8001000" cy="38491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@Test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testFindDeparts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 {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List&lt;Depart&gt; list =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sqlSession.selectList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org.newboy.dao.DepartDao.selectAllDeparts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for (Depart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: list) {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部门名：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+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depart.getDepartName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());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("---------");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//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得到这个部门下所有的员工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List&lt;Employee&gt; employees =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depart.getEmployees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for (Employee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employee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: employees) {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(employee);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}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对多的关系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0" y="1524000"/>
            <a:ext cx="7392974" cy="262985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2532" y="4648200"/>
            <a:ext cx="6645910" cy="1169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160463"/>
            <a:ext cx="7772400" cy="38625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class Student {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id;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String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stuName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 //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姓名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Set&lt;Course&gt; courses;  //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所选课程集合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@Override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public String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toString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 {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return "Student [id=" + id + ",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stuName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 +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stuName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+ ", courses=" + courses + "]";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省略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getter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setter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981200"/>
            <a:ext cx="7924800" cy="38625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class Course {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id;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String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courseName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// 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课程名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Set&lt;Student&gt; students; // 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选择这门课程的学生集合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@Override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public String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toString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 {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return "Course [id=" + id + ",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courseName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 +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courseName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+ ", students=" + students + "]";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省略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getter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setter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学生映射文件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736" y="1066800"/>
            <a:ext cx="8532813" cy="3044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&lt;?xml version="1.0" encoding="UTF-8" ?&gt;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&lt;!DOCTYPE mapper PUBLIC "-//mybatis.org//DTD Mapper 3.0//EN"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"http://mybatis.org/dtd/mybatis-3-mapper.dtd"&gt;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&lt;mapper namespace="org.newboy.dao.StudentDao"&gt;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其它的属性都没有映射，只指定了集合的属性 --&gt;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&lt;resultMap type="student" id="studentMap"&gt;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&lt;!-- 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property:  指定关联的属性名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column:  指定student表的主键列的列名，用于给select中指定的SQL语句传递参数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ofType: 指定集合中单个元素的类型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javaType: 指定属性类型，即集合的类型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select: 指定查询语句，格式：namespace.id，参数由上面的的column指定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 --&gt;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1842974"/>
            <a:ext cx="7315200" cy="4535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&lt;collection property="courses"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column="id"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ofType="course"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javaType="java.util.Set"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select="org.newboy.dao.CourseDao.findCoursesByStudent"/&gt;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&lt;/resultMap&gt;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通过id查询指定的学生，指定查询结果为上面的映射studentMap --&gt;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&lt;select id="findStudentById" resultMap="studentMap"&gt;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select * from student where id = #{id}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&lt;/select&gt;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通过课程id，查询学习这门课程的学生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是给下面的CourseMapper.xml映射文件中的collection元素使用的 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--&gt;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&lt;select id="findStudentsByCourse" resultType="student"&gt;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select s.* from student s inner join student_course sc inner join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course c on s.id = sc.student_id and c.id = sc.course_id where c.id = #{id};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&lt;/select&gt;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&lt;/mapper&gt;</a:t>
            </a:r>
            <a:endParaRPr lang="zh-CN" altLang="en-US" sz="11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课程映射文件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160463"/>
            <a:ext cx="6553200" cy="33239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&lt;?xml version="1.0" encoding="UTF-8" ?&gt;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&lt;!DOCTYPE mapper PUBLIC "-//mybatis.org//DTD Mapper 3.0//EN"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"http://mybatis.org/dtd/mybatis-3-mapper.dtd"&gt;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&lt;mapper namespace="org.newboy.dao.CourseDao"&gt;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课程的映射，多对多的关系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&lt;resultMap type="course" id="courseMap"&gt;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&lt;!--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property:  指定关联的属性名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column:  指定course表的主键列的列名，用于给下面的select语句传递参数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ofType: 指定集合中单个元素的类型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javaType: 指定属性类型，即集合的类型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select: 指定查询语句，格式：namespace.id，参数由上面的column指定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787" y="1828800"/>
            <a:ext cx="8153400" cy="4478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&lt;collection property="students"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column="id"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ofType="student"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javaType="java.util.Set"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select="org.newboy.dao.StudentDao.findStudentsByCourse"/&gt;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&lt;/resultMap&gt;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通过指定学生的id得到他所学习的所有课程信息，这是给StudentMapper.xml中的collection元素使用的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&lt;select id="findCoursesByStudent" resultType="course"&gt;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select c.* from student s inner join student_course sc inner join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course c on s.id = sc.student_id and c.id = sc.course_id where s.id = #{id}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&lt;/select&gt;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通过id查询指定的课程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&lt;select id="findCourseById" resultMap="courseMap"&gt;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select * from course where id = #{id}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&lt;/select&gt;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&lt;/mapper&gt;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870522"/>
            <a:ext cx="8153400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/**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* 查询指定学生所学的课程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*/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@Test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public void testFindStudent()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// 得到1号学生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Student s1 = sqlSession.selectOne("org.newboy.dao.StudentDao.findStudentById", 1);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System.out.println("学生：" + s1.getStuName());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System.out.println("课程：");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// 输出1号学生所学的课程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Set&lt;Course&gt; courses1 = s1.getCourses();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for (Course course : courses1)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System.out.println(course.getCourseName());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// 得到2号学生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Student s2 = sqlSession.selectOne("org.newboy.dao.StudentDao.findStudentById", 2);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System.out.println("学生：" + s2.getStuName());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System.out.println("课程：");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// 输出2号学生所学的课程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Set&lt;Course&gt; courses2 = s2.getCourses();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for (Course course : courses2)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System.out.println(course.getCourseName());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043" y="1823406"/>
            <a:ext cx="8116888" cy="40164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/**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* 查询学习某门课程的学生有哪些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*/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@Test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public void testFindCourse()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//查询1号课程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Course course = sqlSession.selectOne("org.newboy.dao.CourseDao.findCourseById", 1);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System.out.println("课程名：" + course.getCourseName());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System.out.println("学习这门课程的学生：");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//得到学习这门课程的学生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Set&lt;Student&gt; students = course.getStudents();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for (Student student : students)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System.out.println(student.getStuName());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延迟加载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后期没有访问员工的属性，部门对象加载员工这个集合属性是没有含义的，这对数据库的查询性能来说也是不划算的。不但多出一些没用的查询语句，还会增加数据库服务器的工作量，如果通过网络传输这些数据的话也会增加网络的带宽占用。所以可以使用延迟加载，当查询部门的时候如果只查询部门的信息，没有访问员工的属性，则不会加载员工的集合。只有访问员工属性</a:t>
            </a:r>
            <a:r>
              <a:rPr lang="en-US" altLang="zh-CN" dirty="0"/>
              <a:t>employees</a:t>
            </a:r>
            <a:r>
              <a:rPr lang="zh-CN" altLang="zh-CN" dirty="0"/>
              <a:t>的时候才再次发送一条</a:t>
            </a:r>
            <a:r>
              <a:rPr lang="en-US" altLang="zh-CN" dirty="0"/>
              <a:t>SQL</a:t>
            </a:r>
            <a:r>
              <a:rPr lang="zh-CN" altLang="zh-CN" dirty="0"/>
              <a:t>语句查询出员工对象的集合——这就是延迟加载。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核心配置文件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1219200"/>
            <a:ext cx="6019800" cy="1708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配置全局的设置信息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&lt;settings&gt;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延迟加载设置为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true --&gt;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&lt;setting name="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lazyLoadingEnabled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value="true"/&gt;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及时加载设置为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false --&gt;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&lt;setting name="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aggressiveLazyLoading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value="false"/&gt;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&lt;/settings&gt;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400" y="3200400"/>
            <a:ext cx="6705600" cy="2631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@Test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testFindDepart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Depart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sqlSession.selectOne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("org.newboy.dao.DepartDao.selectDepart",1);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部门名：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+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depart.getDepartName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得到这个部门下所有的员工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List&lt;Employee&gt; employees =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depart.getEmployees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for (Employee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employee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: employees)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员工名：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+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employee.getName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zh-CN" altLang="en-US" dirty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495800"/>
          </a:xfrm>
        </p:spPr>
        <p:txBody>
          <a:bodyPr/>
          <a:lstStyle/>
          <a:p>
            <a:r>
              <a:rPr lang="zh-CN" altLang="zh-CN" dirty="0"/>
              <a:t>默认情况下，</a:t>
            </a:r>
            <a:r>
              <a:rPr lang="en-US" altLang="zh-CN" dirty="0" err="1"/>
              <a:t>mybatis</a:t>
            </a:r>
            <a:r>
              <a:rPr lang="zh-CN" altLang="zh-CN" dirty="0"/>
              <a:t>每次向数据库请求查询数据，每次都会向数据库发送</a:t>
            </a:r>
            <a:r>
              <a:rPr lang="en-US" altLang="zh-CN" dirty="0"/>
              <a:t>SQL</a:t>
            </a:r>
            <a:r>
              <a:rPr lang="zh-CN" altLang="zh-CN" dirty="0"/>
              <a:t>语句进行查询。在实际应用中有些相同的查询，即查询条件相同、查询结果相同的情况下，不需要每次都发送</a:t>
            </a:r>
            <a:r>
              <a:rPr lang="en-US" altLang="zh-CN" dirty="0"/>
              <a:t>SQL</a:t>
            </a:r>
            <a:r>
              <a:rPr lang="zh-CN" altLang="zh-CN" dirty="0"/>
              <a:t>语句给数据库，只需第</a:t>
            </a:r>
            <a:r>
              <a:rPr lang="en-US" altLang="zh-CN" dirty="0"/>
              <a:t>1</a:t>
            </a:r>
            <a:r>
              <a:rPr lang="zh-CN" altLang="zh-CN" dirty="0"/>
              <a:t>次查询的时候发送</a:t>
            </a:r>
            <a:r>
              <a:rPr lang="en-US" altLang="zh-CN" dirty="0"/>
              <a:t>SQL</a:t>
            </a:r>
            <a:r>
              <a:rPr lang="zh-CN" altLang="zh-CN" dirty="0"/>
              <a:t>语句给数据库服务器返，之后就可以将查询出来的结果缓存在数据库的服务器内存中。下次如果遇到相同的查询语句，则直接从服务器缓存中将查询结果发送给客户端，不需要每次都查询数据库。这样可以提升查询效率，尤其是多个用户访问相同</a:t>
            </a:r>
            <a:r>
              <a:rPr lang="en-US" altLang="zh-CN" dirty="0"/>
              <a:t>SQL</a:t>
            </a:r>
            <a:r>
              <a:rPr lang="zh-CN" altLang="zh-CN" dirty="0"/>
              <a:t>的时候，可以减少数据库的查询次数。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470025" y="3886200"/>
            <a:ext cx="6127750" cy="2320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未使用缓存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1504858"/>
            <a:ext cx="8153400" cy="2771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//程序入口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static void main(String[] args) throws IOException {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TestCache testCache = new TestCache();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System.out.println("--- 第1次查询 ---");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//第1次查询部门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testCache.findDepart();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System.out.println("--- 第2次查询 ---");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//第2次查询部门，与第1次查询不是同一个会话对象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testCache.findDepart();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787" y="990600"/>
            <a:ext cx="7391400" cy="5747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/**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 查询1个部门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*/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findDepart() {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//每次得到不同的会话对象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SqlSession sqlSession = getSqlSession();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//查询得到1号部门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Depart depart = sqlSession.selectOne("org.newboy.dao.DepartDao.selectDepart",1);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System.out.println("部门名：" + depart.getDepartName());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//得到这个部门下所有的员工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List&lt;Employee&gt; employees = depart.getEmployees();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(Employee employee : employees) {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//输出员工的名字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System.out.println("员工名：" + employee.getName());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//提交事务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sqlSession.commit();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//关闭会话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sqlSession.close();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</a:t>
            </a:r>
            <a:r>
              <a:rPr lang="zh-CN" altLang="en-US" dirty="0"/>
              <a:t>之间的关联映射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数据库实体间有三种对应关系：一对一，一对多，多对多。</a:t>
            </a:r>
            <a:endParaRPr lang="zh-CN" altLang="zh-CN" dirty="0"/>
          </a:p>
          <a:p>
            <a:pPr lvl="0"/>
            <a:r>
              <a:rPr lang="zh-CN" altLang="zh-CN" dirty="0"/>
              <a:t>一对一关系：一个学生对应一个学生档案。</a:t>
            </a:r>
            <a:endParaRPr lang="zh-CN" altLang="zh-CN" dirty="0"/>
          </a:p>
          <a:p>
            <a:pPr lvl="0"/>
            <a:r>
              <a:rPr lang="zh-CN" altLang="zh-CN" dirty="0"/>
              <a:t>一对多关系：一个员工只属于一个部门，但是一个部门有多名员工。</a:t>
            </a:r>
            <a:endParaRPr lang="zh-CN" altLang="zh-CN" dirty="0"/>
          </a:p>
          <a:p>
            <a:pPr lvl="0"/>
            <a:r>
              <a:rPr lang="zh-CN" altLang="zh-CN" dirty="0"/>
              <a:t>多对多关系：一个订单中可以包含多件商品，而一件商品也可以出现在多个订单中。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使用查询缓存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3687" y="1994404"/>
            <a:ext cx="5943600" cy="14388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配置全局的设置信息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&lt;settings&gt;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开启缓存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&lt;setting name="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cacheEnabled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value="true"/&gt;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&lt;/settings&gt;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41248" y="1613418"/>
            <a:ext cx="7620000" cy="3081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eviction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缓存淘汰算法有两种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: 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1. LRU(Least Recently Used)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近期最少使用算法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2. FIFO(First Input First Output)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先入先出队列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flashInterval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指缓存过期的时间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单位为毫秒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size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指缓存多少个对象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默认值为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1024)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readOnly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是否只读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--&gt;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&lt;cache eviction="LRU"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 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flushInterval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="1000"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  size="1024"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 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readOnly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="true"&gt;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&lt;/cache&gt;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953000"/>
            <a:ext cx="7580313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通过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id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查询这个部门的信息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&lt;select id="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selectDepart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resultMap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realtionMap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useCache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="true"&gt;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select * from depart where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depart_id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#{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 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&lt;/select&gt;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766175" cy="331244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&lt;?xml version="1.0" encoding="UTF-8" ?&gt;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&lt;!DOCTYPE mapper PUBLIC "-//mybatis.org//DTD Mapper 3.0//EN"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"http://mybatis.org/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dtd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/mybatis-3-mapper.dtd"&gt;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&lt;mapper namespace="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org.newboy.dao.CustomerDao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"&gt;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&lt;select id="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findByCondition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resultType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="customer"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parameterType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="condition"&gt;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select * from customer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&lt;!--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在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where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标签内部，第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个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条件前面的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会自动去掉，第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个以后前面的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不能省略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&lt;where&gt;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&lt;!--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如果名字不为空也不为空字符串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&lt;if test="name!=null and name!=''"&gt;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&lt;!--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使用模糊查询，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concat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是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mysql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中的函数，用于字符串的拼接，相当于生成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'%name%'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字符串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and name like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concat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('%', #{name}, '%')</a:t>
            </a:r>
            <a:b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&lt;/if&gt;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800" y="3048000"/>
            <a:ext cx="7315200" cy="32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&lt;if test="gender!=null and gender!=''"&gt;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and gender = #{gender}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&lt;/if&gt;    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&lt;!-- 这里的大于和小于要使用XML文件中的转义，因为大于和小于符号在XML中有特殊含义 --&gt;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&lt;if test = "min!=null"&gt;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and age &amp;gt;= #{min}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&lt;/if&gt;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&lt;if test= "max!=null"&gt;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and age &amp;lt;= #{max}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&lt;/if&gt;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&lt;/where&gt;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&lt;/select&gt;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&lt;/mapper&gt;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160463"/>
            <a:ext cx="7696200" cy="4708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/**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 根据条件查询客户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*/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@Test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testFindByCondition()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//创建封装条件的JavaBean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Condition condition = new Condition();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//没有查询条件，相当于得到所有的记录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List&lt;Customer&gt; customers = sqlSession.selectList("org.newboy.dao.CustomerDao.findByCondition", condition);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(Customer customer : customers)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System.out.println(customer);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//封装1个查询条件：性别为女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condition.setGender("女");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customers = sqlSession.selectList("org.newboy.dao.CustomerDao.findByCondition", condition);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(Customer customer : customers)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System.out.println(customer);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187" y="1303064"/>
            <a:ext cx="7848600" cy="5170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//再加多一个条件，年龄为30岁以上的(含)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condition.setMin(30);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customers = sqlSession.selectList("org.newboy.dao.CustomerDao.findByCondition", condition);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(Customer customer : customers)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System.out.println(customer);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//再加多一个条件，年龄在40以下的(含)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condition.setMax(40);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customers = sqlSession.selectList("org.newboy.dao.CustomerDao.findByCondition", condition);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(Customer customer : customers)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System.out.println(customer);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//再加多一个条件，名字包含"天"字的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condition.setName("天");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customers = sqlSession.selectList("org.newboy.dao.CustomerDao.findByCondition", condition);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(Customer customer : customers)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System.out.println(customer);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&lt;choose&gt;</a:t>
            </a:r>
            <a:r>
              <a:rPr lang="zh-CN" altLang="zh-CN" dirty="0"/>
              <a:t>标签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4087" y="1676400"/>
            <a:ext cx="7162800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choose标签的使用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&lt;select id="findByChoose" parameterType="customer" resultType="customer"&gt;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select * from customer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&lt;where&gt;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&lt;choose&gt;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&lt;when test="name != null"&gt;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and name like concat('%', #{name}, '%')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&lt;/when&gt;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&lt;when test="gender!=null"&gt;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and gender = #{gender}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&lt;/when&gt;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&lt;otherwise&gt;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&lt;!-- 如果所有上面的条件都不满足，则按id去查询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and id = #{id}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&lt;/otherwise&gt;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&lt;/choose&gt;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&lt;/where&gt;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&lt;/select&gt;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/>
              <a:t>foreach</a:t>
            </a:r>
            <a:r>
              <a:rPr lang="en-US" altLang="zh-CN" dirty="0"/>
              <a:t>&gt;</a:t>
            </a:r>
            <a:r>
              <a:rPr lang="zh-CN" altLang="en-US" dirty="0"/>
              <a:t>标签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219200"/>
            <a:ext cx="7162800" cy="33239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批量删除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&lt;delete id="deleteAll"&gt;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delete from customer where id in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使用foreach标签迭代数组或集合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collection: 指定迭代的是数组还集合， 数组使用array、集合使用list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item: 数组或集合中的每一个元素值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open: 迭代开始前加什么符号 (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separator: 每次迭代时中间加什么分隔符 ,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close: 迭代结束后最后加什么符号 )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&lt;foreach collection="array" item="id" open="(" separator="," close=")"&gt;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#{id}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&lt;/foreach&gt;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&lt;/delete&gt;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9787" y="4114800"/>
            <a:ext cx="7391400" cy="2169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批量添加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&lt;insert id="saveAll" parameterType="list"&gt;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这里没有开始和结束的符号，每个迭代的元素就是(?,?,?) 。三个元素之间使用逗号分隔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insert into customer (name,gender,age,title,phone,email) values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&lt;!-- list表示这是一个集合，其中的每个元素使用c命名，c代表一个customer对象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&lt;foreach collection="list" item="c" separator=","&gt;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(#{c.name},#{c.gender},#{c.age},#{c.title},#{c.phone},#{c.email})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&lt;/foreach&gt;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&lt;/insert&gt;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sql</a:t>
            </a:r>
            <a:r>
              <a:rPr lang="en-US" altLang="zh-CN" dirty="0"/>
              <a:t>&gt;</a:t>
            </a:r>
            <a:r>
              <a:rPr lang="zh-CN" altLang="zh-CN" dirty="0"/>
              <a:t>和</a:t>
            </a:r>
            <a:r>
              <a:rPr lang="en-US" altLang="zh-CN" dirty="0"/>
              <a:t>&lt;include&gt;</a:t>
            </a:r>
            <a:r>
              <a:rPr lang="zh-CN" altLang="zh-CN" dirty="0"/>
              <a:t>标签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487" y="1123887"/>
            <a:ext cx="7620000" cy="4708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定义sql的代码片段，可重用的部分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&lt;sql id="pageFragment"&gt;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&lt;where&gt;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&lt;!-- 因为有三个参数，而第1个参数是实体类，所在需要使用"实体类.属性"的方式来进行判断--&gt;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&lt;if test="condition.name!=null and condition.name!=''"&gt;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&lt;!-- 使用模糊查询，参数值也使用"实体类.属性"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and name like concat('%', #{condition.name}, '%')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&lt;/if&gt;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&lt;if test="condition.gender!=null and condition.gender!=''"&gt;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and gender = #{condition.gender}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&lt;/if&gt;   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&lt;!-- 这里的大于和小于要使用转义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&lt;if test = "condition.min!=null"&gt;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and age &amp;gt;= #{condition.min}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&lt;/if&gt;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&lt;if test= "condition.max!=null"&gt;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and age &amp;lt;= #{condition.max}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&lt;/if&gt;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&lt;/where&gt;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&lt;/sql&gt;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145223"/>
            <a:ext cx="7696200" cy="12464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查询符合条件的记录数，返回长整型，因为有三个参数，所有使用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map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封装三个参数传递进来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&lt;select id="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findCount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parameterType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="map"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resultType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="long"&gt;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include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导入上面的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代码片段，通过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refid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引用上面的名字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select count(id) from customer &lt;include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refid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pageFragment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"/&gt;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&lt;/select&gt;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688" y="2743200"/>
            <a:ext cx="7848600" cy="30931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查询符合条件的1页数据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需要指定三个查询参数：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condition：用于封装查询条件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pageIndex：用于指定页面起始行数，从0开始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pageSize：指定返回的行数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所以使用一个map对象封装上面的三个参数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&lt;select id="findPage" parameterType="map" resultType="customer"&gt;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使用include导入上面的sql代码片段，通过id引用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select * from customer &lt;include refid="pageFragment"/&gt; limit #{pageIndex}, #{pageSize}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&lt;/select&gt;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本章我们学习了</a:t>
            </a:r>
            <a:r>
              <a:rPr lang="en-US" altLang="zh-CN" dirty="0" err="1"/>
              <a:t>mybatis</a:t>
            </a:r>
            <a:r>
              <a:rPr lang="zh-CN" altLang="zh-CN" dirty="0"/>
              <a:t>中不少高级特性，首先学习了实体类之间的关联映射：一对多和多对多的映射。接着我们学习如何在</a:t>
            </a:r>
            <a:r>
              <a:rPr lang="en-US" altLang="zh-CN" dirty="0" err="1"/>
              <a:t>mybatis</a:t>
            </a:r>
            <a:r>
              <a:rPr lang="zh-CN" altLang="zh-CN" dirty="0"/>
              <a:t>中进行性能的优化，讲解了延迟加载和查询缓存两种技术来提升</a:t>
            </a:r>
            <a:r>
              <a:rPr lang="en-US" altLang="zh-CN" dirty="0" err="1"/>
              <a:t>mybatis</a:t>
            </a:r>
            <a:r>
              <a:rPr lang="zh-CN" altLang="zh-CN" dirty="0"/>
              <a:t>的性能。最后学习了</a:t>
            </a:r>
            <a:r>
              <a:rPr lang="en-US" altLang="zh-CN" dirty="0" err="1"/>
              <a:t>mybatis</a:t>
            </a:r>
            <a:r>
              <a:rPr lang="zh-CN" altLang="zh-CN" dirty="0"/>
              <a:t>中的动态</a:t>
            </a:r>
            <a:r>
              <a:rPr lang="en-US" altLang="zh-CN" dirty="0"/>
              <a:t>SQL</a:t>
            </a:r>
            <a:r>
              <a:rPr lang="zh-CN" altLang="zh-CN" dirty="0"/>
              <a:t>标签的用法。通过本章的学习我们已经可以比较熟练的使用</a:t>
            </a:r>
            <a:r>
              <a:rPr lang="en-US" altLang="zh-CN" dirty="0" err="1"/>
              <a:t>mybatis</a:t>
            </a:r>
            <a:r>
              <a:rPr lang="zh-CN" altLang="zh-CN" dirty="0"/>
              <a:t>，后面的章节将会进一步介绍如何整合</a:t>
            </a:r>
            <a:r>
              <a:rPr lang="en-US" altLang="zh-CN" dirty="0"/>
              <a:t>Spring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一对多的关系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24000" y="1157415"/>
            <a:ext cx="5562600" cy="196678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3429000"/>
            <a:ext cx="4685553" cy="5334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33599" y="4267200"/>
            <a:ext cx="4761297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8787" y="1295400"/>
            <a:ext cx="8153400" cy="4697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package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org.newboy.entity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java.sql.Date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员工实体类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200" b="1" kern="100" dirty="0">
                <a:solidFill>
                  <a:srgbClr val="7F9FB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@author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NewBoy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Employee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编号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String </a:t>
            </a:r>
            <a:r>
              <a:rPr lang="en-US" altLang="zh-CN" sz="1200" kern="100" dirty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姓名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gender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性别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Date </a:t>
            </a:r>
            <a:r>
              <a:rPr lang="en-US" altLang="zh-CN" sz="1200" kern="100" dirty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birthday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 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生日，使用的是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java.</a:t>
            </a:r>
            <a:r>
              <a:rPr lang="en-US" altLang="zh-CN" sz="1200" kern="100" dirty="0" err="1">
                <a:latin typeface="Courier New" panose="02070309020205020404" pitchFamily="49" charset="0"/>
                <a:ea typeface="黑体" panose="02010609060101010101" pitchFamily="49" charset="-122"/>
              </a:rPr>
              <a:t>sql.Date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Depart </a:t>
            </a:r>
            <a:r>
              <a:rPr lang="en-US" altLang="zh-CN" sz="1200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depart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 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所在部门对象，指定多对一的关联对象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@Override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String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toString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"Employee [id=" + </a:t>
            </a:r>
            <a:r>
              <a:rPr lang="en-US" altLang="zh-CN" sz="1200" kern="100" dirty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+ ", name=" + </a:t>
            </a:r>
            <a:r>
              <a:rPr lang="en-US" altLang="zh-CN" sz="1200" kern="100" dirty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+ ", gender=" + </a:t>
            </a:r>
            <a:r>
              <a:rPr lang="en-US" altLang="zh-CN" sz="1200" kern="100" dirty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gender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+ ", birthday=" + </a:t>
            </a:r>
            <a:r>
              <a:rPr lang="en-US" altLang="zh-CN" sz="1200" kern="100" dirty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birthday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+ "]";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//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省略了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getter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setter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方法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2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部门的映射配置文件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600200"/>
            <a:ext cx="7162800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&lt;?xml version="1.0" encoding="UTF-8" ?&gt;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&lt;!DOCTYPE mapper PUBLIC "-//mybatis.org//DTD Mapper 3.0//EN"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"http://mybatis.org/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dtd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/mybatis-3-mapper.dtd"&gt;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&lt;mapper namespace="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org.newboy.dao.DepartDao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</a:t>
            </a:r>
            <a:r>
              <a:rPr lang="zh-CN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将列名与属性名不同的进行映射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resultMap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type="depart" id="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departMap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&lt;!-- </a:t>
            </a:r>
            <a:r>
              <a:rPr lang="zh-CN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主键的映射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&lt;id property="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column="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depart_id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"/&gt;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&lt;!-- </a:t>
            </a:r>
            <a:r>
              <a:rPr lang="zh-CN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其它列的映射，名字相同的不映射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&lt;result property="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departName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column="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depart_name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"/&gt;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&lt;/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resultMap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</a:t>
            </a:r>
            <a:r>
              <a:rPr lang="zh-CN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通过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id</a:t>
            </a:r>
            <a:r>
              <a:rPr lang="zh-CN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查询这个部门的信息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&lt;select id="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selectDepartById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resultMap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departMap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select * from depart where 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depart_id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#{</a:t>
            </a:r>
            <a:r>
              <a:rPr lang="en-US" altLang="zh-CN" sz="1200" kern="1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 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&lt;/select&gt;</a:t>
            </a:r>
            <a:endParaRPr lang="zh-CN" altLang="zh-CN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&lt;/mapper&gt;</a:t>
            </a:r>
            <a:endParaRPr lang="zh-CN" altLang="en-US" sz="1200" kern="1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员工的实体配置文件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53149"/>
            <a:ext cx="6934200" cy="60939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&lt;?xml version="1.0" encoding="UTF-8" ?&gt;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&lt;!DOCTYPE mapper PUBLIC "-//mybatis.org//DTD Mapper 3.0//EN"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"http://mybatis.org/dtd/mybatis-3-mapper.dtd"&gt;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&lt;mapper namespace="org.newboy.dao.EmployeeDao"&gt;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 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type: 指定employee的别名 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id: 指定当前结果映射的唯一名字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其它列名与属性同名的属性，不用指定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--&gt;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&lt;resultMap type="employee" id="employeeMap"&gt;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&lt;!-- 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配置关联对象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property: 指定Employee对象中的属性名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column: 指定表中的外键列名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javaType: 指定depart属性的数据类型，使用depart的别名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select: 指定在DepartMapper中的查询语句id，同时写上命名空间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--&gt;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&lt;association property="depart" column="depart_id" javaType="depart"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select="org.newboy.dao.DepartDao.selectDepartById"  /&gt;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&lt;/resultMap&gt;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通过部门id查询这个部门所有的员工，指定映射的id --&gt;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&lt;select id="selectEmployees" resultMap="employeeMap"&gt;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select * from employee where depart_id = #{departId}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&lt;/select&gt;  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&lt;/mapper&gt;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2362200"/>
            <a:ext cx="7772400" cy="30931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/**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 查询某个部门的所有员工，同时输出部门的名字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*/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@Test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testFindEmployees()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//第1个参数：指定映射文件中的命名空间和查询id，第2个参数是部门的id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List&lt;Employee&gt; list = sqlSession.selectList("org.newboy.dao.EmployeeDao.selectEmployees", 1);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for (Employee employee : list) {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System.out.println("姓名：" + employee.getName() + "，生日：" + employee.getBirthday() + "，部门名:" + employee.getDepart().getDepartName());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一方的配置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查询所有的部门信息，并且通过关联得到这个部门下所有的员工，一个部门对象中包含一组员工的集合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7300" y="2438400"/>
            <a:ext cx="6553200" cy="35548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class Depart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String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departName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String description;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List&lt;Employee&gt; employees;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public List&lt;Employee&gt;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getEmployees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return employees;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public void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setEmployees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(List&lt;Employee&gt; employees)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this.employees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employees;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省略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getter/setter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160463"/>
            <a:ext cx="7772400" cy="5170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&lt;?xml version="1.0" encoding="UTF-8" ?&gt;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&lt;!DOCTYPE mapper PUBLIC "-//mybatis.org//DTD Mapper 3.0//EN"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"http://mybatis.org/dtd/mybatis-3-mapper.dtd"&gt;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&lt;mapper namespace="org.newboy.dao.DepartDao"&gt;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将列名与属性名不同的进行映射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&lt;resultMap type="depart" id="departMap"&gt;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&lt;!-- 主键的映射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&lt;id property="departId" column="depart_id"/&gt;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&lt;!-- 其它列的映射，名字相同的不映射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&lt;result property="departName" column="depart_name"/&gt;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&lt;/resultMap&gt;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部门结果集的关系映射，继承于上面的映射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&lt;resultMap type="depart" id="realtionMap" extends="departMap"&gt;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&lt;!-- 部门与员工之间存在一对多的关联关系 (集合)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property:  指定关联的属性名 employees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column:  指定depart表的主键列的列名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ofType: 指定集合中元素的类型employee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javaType: 指定属性类型，即集合的类型List或Set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select: 指定查询语句，格式：namespace.id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2500" y="1789113"/>
            <a:ext cx="6934200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&lt;collection property="employees"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	column="depart_id"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	ofType="employee"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	javaType="list"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	select="org.newboy.dao.EmployeeDao.selectEmployees"/&gt;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&lt;/resultMap&gt;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通过id查询这个部门的信息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&lt;select id="selectDepartById" resultMap="departMap"&gt;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select * from depart where depart_id = #{departId}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&lt;/select&gt;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查询所有的部门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&lt;select id="selectAllDeparts" resultMap="realtionMap"&gt;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select * from depart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&lt;/select&gt;	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&lt;/mapper&gt;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2mo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 Business_PPT_White Template - 130404 v1</Template>
  <TotalTime>0</TotalTime>
  <Words>14911</Words>
  <Application>WPS 演示</Application>
  <PresentationFormat>全屏显示(4:3)</PresentationFormat>
  <Paragraphs>577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Courier New</vt:lpstr>
      <vt:lpstr>黑体</vt:lpstr>
      <vt:lpstr>Arial Unicode MS</vt:lpstr>
      <vt:lpstr>Calibri</vt:lpstr>
      <vt:lpstr>1_s2mode</vt:lpstr>
      <vt:lpstr>PowerPoint.Show.8</vt:lpstr>
      <vt:lpstr>SpringMVC与MyBatis企业开发实战</vt:lpstr>
      <vt:lpstr>实体之间的关联映射</vt:lpstr>
      <vt:lpstr>一对多的关系</vt:lpstr>
      <vt:lpstr>实体类</vt:lpstr>
      <vt:lpstr>部门的映射配置文件</vt:lpstr>
      <vt:lpstr>员工的实体配置文件</vt:lpstr>
      <vt:lpstr>测试类</vt:lpstr>
      <vt:lpstr>一方的配置</vt:lpstr>
      <vt:lpstr>配置文件</vt:lpstr>
      <vt:lpstr>测试类</vt:lpstr>
      <vt:lpstr>多对多的关系</vt:lpstr>
      <vt:lpstr>实体类</vt:lpstr>
      <vt:lpstr>学生映射文件</vt:lpstr>
      <vt:lpstr>课程映射文件</vt:lpstr>
      <vt:lpstr>测试类</vt:lpstr>
      <vt:lpstr>延迟加载</vt:lpstr>
      <vt:lpstr>核心配置文件</vt:lpstr>
      <vt:lpstr>查询缓存</vt:lpstr>
      <vt:lpstr>未使用缓存</vt:lpstr>
      <vt:lpstr>使用查询缓存</vt:lpstr>
      <vt:lpstr>部门的配置文件</vt:lpstr>
      <vt:lpstr>&lt;?xml version="1.0" encoding="UTF-8" ?&gt; &lt;!DOCTYPE mapper PUBLIC "-//mybatis.org//DTD Mapper 3.0//EN" "http://mybatis.org/dtd/mybatis-3-mapper.dtd"&gt; &lt;mapper namespace="org.newboy.dao.CustomerDao"&gt;      &lt;select id="findByCondition" resultType="customer" parameterType="condition"&gt;     select * from customer     &lt;!-- 在where标签内部，第1个if条件前面的and会自动去掉，第2个以后前面的and不能省略 --&gt;     &lt;where&gt;       &lt;!-- 如果名字不为空也不为空字符串 --&gt;       &lt;if test="name!=null and name!=''"&gt;         &lt;!-- 使用模糊查询，concat是mysql中的函数，用于字符串的拼接，相当于生成'%name%'字符串 --&gt;         and name like concat('%', #{name}, '%')       &lt;/if&gt;</vt:lpstr>
      <vt:lpstr>测试类</vt:lpstr>
      <vt:lpstr>&lt;choose&gt;标签</vt:lpstr>
      <vt:lpstr>&lt;foreach&gt;标签</vt:lpstr>
      <vt:lpstr>&lt;sql&gt;和&lt;include&gt;标签</vt:lpstr>
      <vt:lpstr>include引用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J Smith</dc:creator>
  <cp:lastModifiedBy>一休叔叔</cp:lastModifiedBy>
  <cp:revision>200</cp:revision>
  <dcterms:created xsi:type="dcterms:W3CDTF">2013-03-28T03:49:00Z</dcterms:created>
  <dcterms:modified xsi:type="dcterms:W3CDTF">2019-09-29T08:15:54Z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