
<file path=[Content_Types].xml><?xml version="1.0" encoding="utf-8"?>
<Types xmlns="http://schemas.openxmlformats.org/package/2006/content-types">
  <Default Extension="vml" ContentType="application/vnd.openxmlformats-officedocument.vmlDrawing"/>
  <Default Extension="ppt" ContentType="application/vnd.ms-powerpoint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31" r:id="rId27"/>
    <p:sldId id="423" r:id="rId28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2" r:id="rId3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738" y="72"/>
      </p:cViewPr>
      <p:guideLst>
        <p:guide orient="horz" pos="2157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FigureOut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8676" name="Rectangle 4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9C8BD1-815E-4EAF-9C5F-5B43B62B4DC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r>
              <a:rPr lang="en-US" altLang="zh-CN" dirty="0"/>
              <a:t>ff</a:t>
            </a:r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过滤器对象放置在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javax.servlet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包中，其名称为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，它是一个接口。除这个接口外，与过滤器相关的对象还有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对象，这个两个对象也同样是接口对象，位于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javax.servlet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包中，分别为过滤器的配置对象与过滤器的传递工具。在实际开发中，定义过滤器对象只需要直接或间接的实现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接口就可以了，下图中的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MyFilter1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MyFilter2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对象用于对过滤器的相关操作。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9938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r>
              <a:rPr lang="zh-CN" altLang="en-US"/>
              <a:t>//导入必需的 java 库</a:t>
            </a:r>
            <a:endParaRPr lang="zh-CN" altLang="en-US"/>
          </a:p>
          <a:p>
            <a:pPr lvl="0"/>
            <a:r>
              <a:rPr lang="zh-CN" altLang="en-US"/>
              <a:t>import javax.servlet.*;</a:t>
            </a:r>
            <a:endParaRPr lang="zh-CN" altLang="en-US"/>
          </a:p>
          <a:p>
            <a:pPr lvl="0"/>
            <a:r>
              <a:rPr lang="zh-CN" altLang="en-US"/>
              <a:t>import java.util.*;</a:t>
            </a:r>
            <a:endParaRPr lang="zh-CN" altLang="en-US"/>
          </a:p>
          <a:p>
            <a:pPr lvl="0"/>
            <a:r>
              <a:rPr lang="zh-CN" altLang="en-US"/>
              <a:t> </a:t>
            </a:r>
            <a:endParaRPr lang="zh-CN" altLang="en-US"/>
          </a:p>
          <a:p>
            <a:pPr lvl="0"/>
            <a:r>
              <a:rPr lang="zh-CN" altLang="en-US"/>
              <a:t>//实现 Filter 类</a:t>
            </a:r>
            <a:endParaRPr lang="zh-CN" altLang="en-US"/>
          </a:p>
          <a:p>
            <a:pPr lvl="0"/>
            <a:r>
              <a:rPr lang="zh-CN" altLang="en-US"/>
              <a:t>public class LogFilter implements Filter  {</a:t>
            </a:r>
            <a:endParaRPr lang="zh-CN" altLang="en-US"/>
          </a:p>
          <a:p>
            <a:pPr lvl="0"/>
            <a:r>
              <a:rPr lang="zh-CN" altLang="en-US"/>
              <a:t>    public void  init(FilterConfig config) throws ServletException {</a:t>
            </a:r>
            <a:endParaRPr lang="zh-CN" altLang="en-US"/>
          </a:p>
          <a:p>
            <a:pPr lvl="0"/>
            <a:r>
              <a:rPr lang="zh-CN" altLang="en-US"/>
              <a:t>       //这里主要用于初始化资源或获取配置参数</a:t>
            </a:r>
            <a:endParaRPr lang="zh-CN" altLang="en-US"/>
          </a:p>
          <a:p>
            <a:pPr lvl="0"/>
            <a:r>
              <a:rPr lang="zh-CN" altLang="en-US"/>
              <a:t>    }</a:t>
            </a:r>
            <a:endParaRPr lang="zh-CN" altLang="en-US"/>
          </a:p>
          <a:p>
            <a:pPr lvl="0"/>
            <a:r>
              <a:rPr lang="zh-CN" altLang="en-US"/>
              <a:t>public void  doFilter(ServletRequest request, ServletResponse response,</a:t>
            </a:r>
            <a:endParaRPr lang="zh-CN" altLang="en-US"/>
          </a:p>
          <a:p>
            <a:pPr lvl="0"/>
            <a:r>
              <a:rPr lang="zh-CN" altLang="en-US"/>
              <a:t> FilterChain chain) throws java.io.IOException, ServletException {</a:t>
            </a:r>
            <a:endParaRPr lang="zh-CN" altLang="en-US"/>
          </a:p>
          <a:p>
            <a:pPr lvl="0"/>
            <a:r>
              <a:rPr lang="zh-CN" altLang="en-US"/>
              <a:t>        // 这里是过滤器核心方法</a:t>
            </a:r>
            <a:endParaRPr lang="zh-CN" altLang="en-US"/>
          </a:p>
          <a:p>
            <a:pPr lvl="0"/>
            <a:r>
              <a:rPr lang="zh-CN" altLang="en-US"/>
              <a:t> </a:t>
            </a:r>
            <a:endParaRPr lang="zh-CN" altLang="en-US"/>
          </a:p>
          <a:p>
            <a:pPr lvl="0"/>
            <a:r>
              <a:rPr lang="zh-CN" altLang="en-US"/>
              <a:t>        // 输出信息</a:t>
            </a:r>
            <a:endParaRPr lang="zh-CN" altLang="en-US"/>
          </a:p>
          <a:p>
            <a:pPr lvl="0"/>
            <a:r>
              <a:rPr lang="zh-CN" altLang="en-US"/>
              <a:t>        System.out.println("你好，这是LogFilter过滤器");</a:t>
            </a:r>
            <a:endParaRPr lang="zh-CN" altLang="en-US"/>
          </a:p>
          <a:p>
            <a:pPr lvl="0"/>
            <a:r>
              <a:rPr lang="zh-CN" altLang="en-US"/>
              <a:t>        // 把请求传回过滤链</a:t>
            </a:r>
            <a:endParaRPr lang="zh-CN" altLang="en-US"/>
          </a:p>
          <a:p>
            <a:pPr lvl="0"/>
            <a:r>
              <a:rPr lang="zh-CN" altLang="en-US"/>
              <a:t> chain.doFilter(request,response);</a:t>
            </a:r>
            <a:endParaRPr lang="zh-CN" altLang="en-US"/>
          </a:p>
          <a:p>
            <a:pPr lvl="0"/>
            <a:r>
              <a:rPr lang="zh-CN" altLang="en-US"/>
              <a:t>    }</a:t>
            </a:r>
            <a:endParaRPr lang="zh-CN" altLang="en-US"/>
          </a:p>
          <a:p>
            <a:pPr lvl="0"/>
            <a:r>
              <a:rPr lang="zh-CN" altLang="en-US"/>
              <a:t>    </a:t>
            </a:r>
            <a:endParaRPr lang="zh-CN" altLang="en-US"/>
          </a:p>
          <a:p>
            <a:pPr lvl="0"/>
            <a:r>
              <a:rPr lang="zh-CN" altLang="en-US"/>
              <a:t>public void destroy( ){</a:t>
            </a:r>
            <a:endParaRPr lang="zh-CN" altLang="en-US"/>
          </a:p>
          <a:p>
            <a:pPr lvl="0"/>
            <a:r>
              <a:rPr lang="zh-CN" altLang="en-US"/>
              <a:t>        /* 在 Filter 实例被 Web 容器从服务移除之前调用 */</a:t>
            </a:r>
            <a:endParaRPr lang="zh-CN" altLang="en-US"/>
          </a:p>
          <a:p>
            <a:pPr lvl="0"/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51553" descr="pic0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0667" y="4776788"/>
            <a:ext cx="3471333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82" name="标题 152581"/>
          <p:cNvSpPr>
            <a:spLocks noGrp="1"/>
          </p:cNvSpPr>
          <p:nvPr>
            <p:ph type="ctrTitle"/>
          </p:nvPr>
        </p:nvSpPr>
        <p:spPr>
          <a:xfrm>
            <a:off x="916517" y="2130425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umimoji="0" lang="zh-CN" altLang="en-US" sz="3000" b="1" i="0" u="none" strike="noStrike" kern="1200" cap="none" spc="0" normalizeH="0" baseline="0" noProof="1" dirty="0">
                <a:solidFill>
                  <a:srgbClr val="CF5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1884" y="260350"/>
            <a:ext cx="2743200" cy="5678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4" y="260350"/>
            <a:ext cx="8070573" cy="5678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2284" y="260350"/>
            <a:ext cx="10972800" cy="56784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pic>
        <p:nvPicPr>
          <p:cNvPr id="16" name="Picture 111" descr="ibm_sb_graphic_open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42935" r="6441" b="42935"/>
          <a:stretch>
            <a:fillRect/>
          </a:stretch>
        </p:blipFill>
        <p:spPr bwMode="auto">
          <a:xfrm>
            <a:off x="527685" y="4472940"/>
            <a:ext cx="11190605" cy="21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284" y="1412875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412" y="1412875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oleObject" Target="../embeddings/Presentation1.ppt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51553" descr="pic01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20667" y="4776788"/>
            <a:ext cx="3471333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51557"/>
          <p:cNvSpPr>
            <a:spLocks noGrp="1"/>
          </p:cNvSpPr>
          <p:nvPr>
            <p:ph type="title"/>
          </p:nvPr>
        </p:nvSpPr>
        <p:spPr>
          <a:xfrm>
            <a:off x="812800" y="212725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51558"/>
          <p:cNvSpPr>
            <a:spLocks noGrp="1"/>
          </p:cNvSpPr>
          <p:nvPr>
            <p:ph type="body"/>
          </p:nvPr>
        </p:nvSpPr>
        <p:spPr>
          <a:xfrm>
            <a:off x="912284" y="141287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51561" name="灯片编号占位符 151560"/>
          <p:cNvSpPr>
            <a:spLocks noGrp="1"/>
          </p:cNvSpPr>
          <p:nvPr>
            <p:ph type="sldNum" sz="quarter" idx="4"/>
          </p:nvPr>
        </p:nvSpPr>
        <p:spPr>
          <a:xfrm>
            <a:off x="1102784" y="6381750"/>
            <a:ext cx="28448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aphicFrame>
        <p:nvGraphicFramePr>
          <p:cNvPr id="1030" name="Base" hidden="1"/>
          <p:cNvGraphicFramePr/>
          <p:nvPr userDrawn="1"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7" imgW="0" imgH="0" progId="PowerPoint.Show.8">
                  <p:embed/>
                </p:oleObj>
              </mc:Choice>
              <mc:Fallback>
                <p:oleObj name="" r:id="rId17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3333CC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5121"/>
          <p:cNvSpPr>
            <a:spLocks noGrp="1"/>
          </p:cNvSpPr>
          <p:nvPr>
            <p:ph type="ctrTitle"/>
          </p:nvPr>
        </p:nvSpPr>
        <p:spPr>
          <a:xfrm>
            <a:off x="1062355" y="1351915"/>
            <a:ext cx="10363200" cy="1470025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None/>
            </a:pPr>
            <a:r>
              <a:rPr lang="en-US" altLang="zh-CN" sz="4400" dirty="0">
                <a:cs typeface="微软雅黑" panose="020B0503020204020204" pitchFamily="34" charset="-122"/>
                <a:sym typeface="+mn-ea"/>
              </a:rPr>
              <a:t>SpringMVC</a:t>
            </a:r>
            <a:r>
              <a:rPr lang="zh-CN" altLang="en-US" sz="4400" dirty="0"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sz="4400" dirty="0">
                <a:cs typeface="微软雅黑" panose="020B0503020204020204" pitchFamily="34" charset="-122"/>
                <a:sym typeface="+mn-ea"/>
              </a:rPr>
              <a:t>MyBatis</a:t>
            </a:r>
            <a:r>
              <a:rPr lang="zh-CN" altLang="en-US" sz="4400" dirty="0">
                <a:cs typeface="微软雅黑" panose="020B0503020204020204" pitchFamily="34" charset="-122"/>
                <a:sym typeface="+mn-ea"/>
              </a:rPr>
              <a:t>企业开发实战</a:t>
            </a:r>
            <a:br>
              <a:rPr lang="zh-CN" altLang="en-US" sz="4400" dirty="0">
                <a:cs typeface="微软雅黑" panose="020B0503020204020204" pitchFamily="34" charset="-122"/>
                <a:sym typeface="+mn-ea"/>
              </a:rPr>
            </a:br>
            <a:r>
              <a:rPr lang="zh-CN" altLang="en-US" sz="4400" dirty="0">
                <a:cs typeface="微软雅黑" panose="020B0503020204020204" pitchFamily="34" charset="-122"/>
                <a:sym typeface="+mn-ea"/>
              </a:rPr>
              <a:t>              </a:t>
            </a:r>
            <a:endParaRPr lang="en-US" altLang="zh-CN" sz="4400" b="1" kern="1200" dirty="0"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699" name="副标题 1"/>
          <p:cNvSpPr>
            <a:spLocks noGrp="1"/>
          </p:cNvSpPr>
          <p:nvPr>
            <p:ph type="subTitle" idx="1"/>
          </p:nvPr>
        </p:nvSpPr>
        <p:spPr>
          <a:xfrm>
            <a:off x="2180273" y="2728595"/>
            <a:ext cx="8534400" cy="1751013"/>
          </a:xfrm>
        </p:spPr>
        <p:txBody>
          <a:bodyPr vert="horz" wrap="square" lIns="91440" tIns="45720" rIns="91440" bIns="45720" anchor="t"/>
          <a:p>
            <a:pPr marL="0" indent="0" eaLnBrk="1" hangingPunct="1">
              <a:buClrTx/>
              <a:buSzTx/>
              <a:buNone/>
            </a:pPr>
            <a:r>
              <a:rPr lang="zh-CN" altLang="en-US" kern="1200" dirty="0">
                <a:cs typeface="微软雅黑" panose="020B0503020204020204" pitchFamily="34" charset="-122"/>
              </a:rPr>
              <a:t>第</a:t>
            </a:r>
            <a:r>
              <a:rPr lang="en-US" altLang="zh-CN" kern="1200" dirty="0">
                <a:cs typeface="微软雅黑" panose="020B0503020204020204" pitchFamily="34" charset="-122"/>
              </a:rPr>
              <a:t>4</a:t>
            </a:r>
            <a:r>
              <a:rPr lang="zh-CN" altLang="en-US" kern="1200" dirty="0">
                <a:cs typeface="微软雅黑" panose="020B0503020204020204" pitchFamily="34" charset="-122"/>
              </a:rPr>
              <a:t>章  </a:t>
            </a:r>
            <a:r>
              <a:rPr lang="en-US" altLang="zh-CN" kern="1200" dirty="0">
                <a:cs typeface="微软雅黑" panose="020B0503020204020204" pitchFamily="34" charset="-122"/>
              </a:rPr>
              <a:t>JDBC</a:t>
            </a:r>
            <a:r>
              <a:rPr lang="zh-CN" altLang="en-US" kern="1200" dirty="0">
                <a:cs typeface="微软雅黑" panose="020B0503020204020204" pitchFamily="34" charset="-122"/>
              </a:rPr>
              <a:t>与过滤 器</a:t>
            </a:r>
            <a:endParaRPr lang="zh-CN" altLang="en-US" kern="1200" dirty="0"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6385"/>
          <p:cNvSpPr>
            <a:spLocks noGrp="1"/>
          </p:cNvSpPr>
          <p:nvPr>
            <p:ph type="title"/>
          </p:nvPr>
        </p:nvSpPr>
        <p:spPr>
          <a:xfrm>
            <a:off x="1452563" y="681673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22" name="文本占位符 16386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JDBC 的操作分为 4 个步骤：</a:t>
            </a:r>
            <a:br>
              <a:rPr lang="zh-CN" altLang="en-US" sz="2800" dirty="0"/>
            </a:br>
            <a:r>
              <a:rPr lang="zh-CN" altLang="en-US" sz="2800" dirty="0"/>
              <a:t> 步骤1：</a:t>
            </a:r>
            <a:endParaRPr lang="zh-CN" altLang="en-US" sz="2800" dirty="0"/>
          </a:p>
          <a:p>
            <a:r>
              <a:rPr lang="zh-CN" altLang="en-US" sz="2800" dirty="0"/>
              <a:t>首先，加载对应的数据库的驱动，JDBC驱动程序来和Java进行交互。所以我们要下载Oracle 10g的对应的JDBC驱动类。它被厂商压缩成了java的标准压缩格式，名为OJDBC14.jar文件。</a:t>
            </a:r>
            <a:endParaRPr lang="zh-CN" altLang="en-US" sz="2800" dirty="0"/>
          </a:p>
          <a:p>
            <a:pPr lvl="1"/>
            <a:r>
              <a:rPr lang="zh-CN" altLang="en-US" dirty="0"/>
              <a:t> 通过 JDBC 获取连接对象</a:t>
            </a:r>
            <a:endParaRPr lang="zh-CN" altLang="en-US" dirty="0"/>
          </a:p>
          <a:p>
            <a:pPr lvl="2"/>
            <a:r>
              <a:rPr lang="zh-CN" altLang="en-US" sz="2500" dirty="0"/>
              <a:t>Class.forName("驱动类名"); </a:t>
            </a:r>
            <a:endParaRPr lang="zh-CN" altLang="en-US" sz="2500" dirty="0"/>
          </a:p>
          <a:p>
            <a:pPr lvl="2"/>
            <a:r>
              <a:rPr lang="zh-CN" altLang="en-US" sz="2500" dirty="0"/>
              <a:t>Connection conn = DriverManager.getConnection("连接</a:t>
            </a:r>
            <a:r>
              <a:rPr lang="en-US" altLang="zh-CN" sz="2500" dirty="0"/>
              <a:t>URL</a:t>
            </a:r>
            <a:r>
              <a:rPr lang="zh-CN" altLang="en-US" sz="2500" dirty="0"/>
              <a:t>")</a:t>
            </a:r>
            <a:endParaRPr lang="zh-CN" altLang="en-US" dirty="0"/>
          </a:p>
          <a:p>
            <a:pPr lvl="2"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1143953" y="621983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1981200" y="1299845"/>
            <a:ext cx="8229600" cy="4839970"/>
          </a:xfrm>
        </p:spPr>
        <p:txBody>
          <a:bodyPr anchor="t"/>
          <a:p>
            <a:pPr lvl="2"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不同的数据库有不同的驱动类名和</a:t>
            </a:r>
            <a:r>
              <a:rPr lang="en-US" altLang="zh-CN" sz="2400" dirty="0">
                <a:sym typeface="Arial" panose="020B0604020202020204" pitchFamily="34" charset="0"/>
              </a:rPr>
              <a:t>URL</a:t>
            </a:r>
            <a:endParaRPr lang="en-US" altLang="zh-CN" sz="2400" dirty="0"/>
          </a:p>
          <a:p>
            <a:pPr lvl="2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oracle</a:t>
            </a:r>
            <a:r>
              <a:rPr lang="zh-CN" altLang="en-US" sz="2400" dirty="0">
                <a:sym typeface="Arial" panose="020B0604020202020204" pitchFamily="34" charset="0"/>
              </a:rPr>
              <a:t>驱动类名：</a:t>
            </a:r>
            <a:endParaRPr lang="zh-CN" altLang="en-US" sz="2400" dirty="0"/>
          </a:p>
          <a:p>
            <a:pPr lvl="2">
              <a:buNone/>
            </a:pPr>
            <a:r>
              <a:rPr lang="zh-CN" altLang="en-US" sz="2400" dirty="0"/>
              <a:t>Class.forName(“oracle.jdbc.driver.OracleDriver”);</a:t>
            </a:r>
            <a:endParaRPr lang="zh-CN" altLang="en-US" sz="2400" dirty="0"/>
          </a:p>
          <a:p>
            <a:pPr lvl="2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oracle </a:t>
            </a:r>
            <a:r>
              <a:rPr lang="zh-CN" altLang="en-US" sz="2400" dirty="0">
                <a:sym typeface="Arial" panose="020B0604020202020204" pitchFamily="34" charset="0"/>
              </a:rPr>
              <a:t>连接</a:t>
            </a:r>
            <a:r>
              <a:rPr lang="en-US" altLang="zh-CN" sz="2400" dirty="0">
                <a:sym typeface="Arial" panose="020B0604020202020204" pitchFamily="34" charset="0"/>
              </a:rPr>
              <a:t>URL:</a:t>
            </a:r>
            <a:endParaRPr lang="en-US" altLang="zh-CN" sz="2400" dirty="0"/>
          </a:p>
          <a:p>
            <a:r>
              <a:rPr lang="zh-CN" altLang="en-US"/>
              <a:t>在连接</a:t>
            </a:r>
            <a:r>
              <a:rPr lang="en-US" altLang="zh-CN"/>
              <a:t>mysql</a:t>
            </a:r>
            <a:r>
              <a:rPr lang="zh-CN" altLang="en-US"/>
              <a:t>数据库的情形下，url为：</a:t>
            </a:r>
            <a:endParaRPr lang="zh-CN" altLang="en-US"/>
          </a:p>
          <a:p>
            <a:r>
              <a:rPr lang="zh-CN" altLang="en-US"/>
              <a:t>其中orcl为数据库的名字，localhost:1521分别为数据库的ip和端口号。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7409"/>
          <p:cNvSpPr>
            <a:spLocks noGrp="1"/>
          </p:cNvSpPr>
          <p:nvPr>
            <p:ph type="title"/>
          </p:nvPr>
        </p:nvSpPr>
        <p:spPr>
          <a:xfrm>
            <a:off x="1035368" y="66579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2770" name="文本占位符 17410"/>
          <p:cNvSpPr>
            <a:spLocks noGrp="1"/>
          </p:cNvSpPr>
          <p:nvPr>
            <p:ph idx="1"/>
          </p:nvPr>
        </p:nvSpPr>
        <p:spPr>
          <a:xfrm>
            <a:off x="1992313" y="1484313"/>
            <a:ext cx="7637462" cy="4751387"/>
          </a:xfrm>
        </p:spPr>
        <p:txBody>
          <a:bodyPr anchor="t"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 </a:t>
            </a:r>
            <a:r>
              <a:rPr lang="zh-CN" altLang="en-US" sz="2800" dirty="0"/>
              <a:t>使用 Statement 接口运行 SQL 语句</a:t>
            </a:r>
            <a:endParaRPr lang="zh-CN" altLang="en-US" sz="2800" dirty="0"/>
          </a:p>
          <a:p>
            <a:pPr lvl="2"/>
            <a:r>
              <a:rPr lang="zh-CN" altLang="en-US" sz="2400" dirty="0"/>
              <a:t>Statement st</a:t>
            </a:r>
            <a:r>
              <a:rPr lang="en-US" altLang="zh-CN" sz="2400" dirty="0"/>
              <a:t>m</a:t>
            </a:r>
            <a:r>
              <a:rPr lang="zh-CN" altLang="en-US" sz="2400" dirty="0"/>
              <a:t>t = conn.createStatement(); </a:t>
            </a:r>
            <a:endParaRPr lang="zh-CN" altLang="en-US" sz="2400" dirty="0"/>
          </a:p>
          <a:p>
            <a:pPr lvl="2"/>
            <a:r>
              <a:rPr lang="en-US" altLang="zh-CN" sz="2400" dirty="0">
                <a:sym typeface="+mn-ea"/>
              </a:rPr>
              <a:t>ResultSet rs</a:t>
            </a:r>
            <a:r>
              <a:rPr lang="en-US" altLang="zh-CN" sz="2400" dirty="0"/>
              <a:t>=</a:t>
            </a:r>
            <a:r>
              <a:rPr lang="zh-CN" altLang="en-US" sz="2400" dirty="0"/>
              <a:t>st</a:t>
            </a:r>
            <a:r>
              <a:rPr lang="en-US" altLang="zh-CN" sz="2400" dirty="0"/>
              <a:t>mt</a:t>
            </a:r>
            <a:r>
              <a:rPr lang="zh-CN" altLang="en-US" sz="2400" dirty="0"/>
              <a:t>.executeQuery(SQL 语句);//查询</a:t>
            </a:r>
            <a:r>
              <a:rPr lang="en-US" altLang="zh-CN" sz="2400" dirty="0"/>
              <a:t>,</a:t>
            </a:r>
            <a:r>
              <a:rPr sz="2400" dirty="0"/>
              <a:t>返回结果集</a:t>
            </a:r>
            <a:endParaRPr lang="zh-CN" altLang="en-US" sz="2400" dirty="0"/>
          </a:p>
          <a:p>
            <a:pPr lvl="2">
              <a:buNone/>
            </a:pPr>
            <a:r>
              <a:rPr lang="zh-CN" altLang="en-US" sz="2400" b="1" dirty="0"/>
              <a:t>或者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2"/>
            <a:r>
              <a:rPr lang="en-US" altLang="zh-CN" sz="2400" dirty="0">
                <a:sym typeface="+mn-ea"/>
              </a:rPr>
              <a:t>int row</a:t>
            </a:r>
            <a:r>
              <a:rPr lang="en-US" altLang="zh-CN" sz="2400" dirty="0"/>
              <a:t>=</a:t>
            </a:r>
            <a:r>
              <a:rPr lang="zh-CN" altLang="en-US" sz="2400" dirty="0"/>
              <a:t>st</a:t>
            </a:r>
            <a:r>
              <a:rPr lang="en-US" altLang="zh-CN" sz="2400" dirty="0"/>
              <a:t>mt</a:t>
            </a:r>
            <a:r>
              <a:rPr lang="zh-CN" altLang="en-US" sz="2400" dirty="0"/>
              <a:t>.executeUpdate(SQL 语句);//添加、删除或修改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8433"/>
          <p:cNvSpPr>
            <a:spLocks noGrp="1"/>
          </p:cNvSpPr>
          <p:nvPr>
            <p:ph type="title"/>
          </p:nvPr>
        </p:nvSpPr>
        <p:spPr>
          <a:xfrm>
            <a:off x="1004253" y="1283653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4" name="文本占位符 18434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sz="2800" dirty="0"/>
              <a:t> 处理 SQL 语句运行结果，这和具体的操作有关，后面详述</a:t>
            </a:r>
            <a:endParaRPr lang="zh-CN" altLang="en-US" sz="2800" dirty="0"/>
          </a:p>
          <a:p>
            <a:pPr lvl="1"/>
            <a:r>
              <a:rPr lang="zh-CN" altLang="en-US" sz="2800" dirty="0"/>
              <a:t> 关闭数据库连接：</a:t>
            </a:r>
            <a:endParaRPr lang="zh-CN" altLang="en-US" sz="2800" dirty="0"/>
          </a:p>
          <a:p>
            <a:pPr lvl="2"/>
            <a:r>
              <a:rPr lang="zh-CN" altLang="en-US" sz="2400" dirty="0"/>
              <a:t>st</a:t>
            </a:r>
            <a:r>
              <a:rPr lang="en-US" altLang="zh-CN" sz="2400" dirty="0"/>
              <a:t>mt</a:t>
            </a:r>
            <a:r>
              <a:rPr lang="zh-CN" altLang="en-US" sz="2400" dirty="0"/>
              <a:t>.close(); </a:t>
            </a:r>
            <a:endParaRPr lang="zh-CN" altLang="en-US" sz="2400" dirty="0"/>
          </a:p>
          <a:p>
            <a:pPr lvl="2"/>
            <a:r>
              <a:rPr lang="zh-CN" altLang="en-US" sz="2400" dirty="0"/>
              <a:t>conn.close(); 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9457"/>
          <p:cNvSpPr>
            <a:spLocks noGrp="1"/>
          </p:cNvSpPr>
          <p:nvPr>
            <p:ph type="title"/>
          </p:nvPr>
        </p:nvSpPr>
        <p:spPr>
          <a:xfrm>
            <a:off x="1066483" y="897573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添加数据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818" name="文本占位符 19458"/>
          <p:cNvSpPr>
            <a:spLocks noGrp="1"/>
          </p:cNvSpPr>
          <p:nvPr>
            <p:ph idx="1"/>
          </p:nvPr>
        </p:nvSpPr>
        <p:spPr>
          <a:xfrm>
            <a:off x="2495550" y="1773238"/>
            <a:ext cx="7639050" cy="4751387"/>
          </a:xfrm>
        </p:spPr>
        <p:txBody>
          <a:bodyPr anchor="t"/>
          <a:p>
            <a:r>
              <a:rPr lang="zh-CN" altLang="en-US" sz="2800" dirty="0"/>
              <a:t>具体添加案例见课本</a:t>
            </a:r>
            <a:endParaRPr lang="zh-CN" altLang="en-US" dirty="0"/>
          </a:p>
          <a:p>
            <a:r>
              <a:rPr lang="zh-CN" altLang="en-US" sz="2800" dirty="0"/>
              <a:t>在这里，重点介绍下面一句代码：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	int i = st</a:t>
            </a:r>
            <a:r>
              <a:rPr lang="en-US" altLang="zh-CN" sz="2800" dirty="0"/>
              <a:t>m</a:t>
            </a:r>
            <a:r>
              <a:rPr lang="zh-CN" altLang="en-US" sz="2800" dirty="0"/>
              <a:t>t.executeUpdate(sql);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</a:t>
            </a:r>
            <a:r>
              <a:rPr lang="zh-CN" altLang="en-US" sz="2800" b="1" dirty="0"/>
              <a:t> </a:t>
            </a:r>
            <a:r>
              <a:rPr lang="zh-CN" altLang="en-US" b="1" dirty="0"/>
              <a:t>它返回一个整型，意思为这条 sql 语句执行受影响的行数，即成功添加的条数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20481"/>
          <p:cNvSpPr>
            <a:spLocks noGrp="1"/>
          </p:cNvSpPr>
          <p:nvPr>
            <p:ph type="title"/>
          </p:nvPr>
        </p:nvSpPr>
        <p:spPr>
          <a:xfrm>
            <a:off x="1140143" y="897573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删除、修改数据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5842" name="文本占位符 20482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具体代码案例见课本</a:t>
            </a:r>
            <a:endParaRPr lang="zh-CN" altLang="en-US" sz="2800" dirty="0"/>
          </a:p>
          <a:p>
            <a:r>
              <a:rPr lang="zh-CN" altLang="en-US" sz="2800" dirty="0"/>
              <a:t>两种操作均调用st</a:t>
            </a:r>
            <a:r>
              <a:rPr lang="en-US" altLang="zh-CN" sz="2800" dirty="0"/>
              <a:t>m</a:t>
            </a:r>
            <a:r>
              <a:rPr lang="zh-CN" altLang="en-US" sz="2800" dirty="0"/>
              <a:t>t.executeUpdate(sql)，并返回一个整型量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21505"/>
          <p:cNvSpPr>
            <a:spLocks noGrp="1"/>
          </p:cNvSpPr>
          <p:nvPr>
            <p:ph type="title"/>
          </p:nvPr>
        </p:nvSpPr>
        <p:spPr>
          <a:xfrm>
            <a:off x="1140143" y="804863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6866" name="文本占位符 21506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具体代码案例见课本</a:t>
            </a:r>
            <a:endParaRPr lang="zh-CN" altLang="en-US" dirty="0"/>
          </a:p>
          <a:p>
            <a:r>
              <a:rPr lang="zh-CN" altLang="en-US" sz="2800" dirty="0"/>
              <a:t>查询格式：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ResultSet rs = stmt.executeQuery(sql);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查询到的结果放入 ResultSet 中，实际上是一个小表格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22529"/>
          <p:cNvSpPr>
            <a:spLocks noGrp="1"/>
          </p:cNvSpPr>
          <p:nvPr>
            <p:ph type="title"/>
          </p:nvPr>
        </p:nvSpPr>
        <p:spPr>
          <a:xfrm>
            <a:off x="1140143" y="897573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0" name="文本占位符 22530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游标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	    是指在ResultSet 中一个可以移动的指针，它指向一行数据。初始时指向第一行的前一行，实际上不指向任何数据。rs.next()可以将游标移到下一行，它的返回值是一个布尔类型，即如果下一行有数据则返回为 true，否则为 flase。很明显，可以使用 rs.next()配合 while 循环来对结果进行遍历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23553"/>
          <p:cNvSpPr>
            <a:spLocks noGrp="1"/>
          </p:cNvSpPr>
          <p:nvPr>
            <p:ph type="title"/>
          </p:nvPr>
        </p:nvSpPr>
        <p:spPr>
          <a:xfrm>
            <a:off x="1035368" y="882333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8914" name="文本占位符 23554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游标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	    当游标指向某一行，可以通过 ResultSet 的 getXXX("列名")方法得到这一行的某个数据，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XXX 是该列的数据类型，可以是 String，也可以是 int 等，但是所有类型的数据都可以用 getString()方法获得。除了通过列名获得数据外，还可以通过列的编号来获得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24577"/>
          <p:cNvSpPr>
            <a:spLocks noGrp="1"/>
          </p:cNvSpPr>
          <p:nvPr>
            <p:ph type="title"/>
          </p:nvPr>
        </p:nvSpPr>
        <p:spPr>
          <a:xfrm>
            <a:off x="1004253" y="735013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9938" name="文本占位符 24578"/>
          <p:cNvSpPr>
            <a:spLocks noGrp="1"/>
          </p:cNvSpPr>
          <p:nvPr>
            <p:ph idx="1"/>
          </p:nvPr>
        </p:nvSpPr>
        <p:spPr>
          <a:xfrm>
            <a:off x="1920875" y="1412875"/>
            <a:ext cx="7637463" cy="4751388"/>
          </a:xfrm>
        </p:spPr>
        <p:txBody>
          <a:bodyPr anchor="t"/>
          <a:p>
            <a:r>
              <a:rPr lang="zh-CN" altLang="en-US" sz="2800" dirty="0"/>
              <a:t>关于游标的注意</a:t>
            </a:r>
            <a:r>
              <a:rPr lang="en-US" altLang="zh-CN" sz="2800" dirty="0"/>
              <a:t>:</a:t>
            </a:r>
            <a:br>
              <a:rPr lang="zh-CN" altLang="en-US" sz="2800" dirty="0"/>
            </a:br>
            <a:r>
              <a:rPr lang="en-US" altLang="zh-CN" dirty="0"/>
              <a:t>1)</a:t>
            </a:r>
            <a:r>
              <a:rPr lang="zh-CN" altLang="en-US" dirty="0"/>
              <a:t>游标的初始值并不是指向第 1 行数据，而是指向第 1 行的前面那条数据。所以必须要运行一次 next()函数之后，才能从开始取数据，如果强行取则会找不到该列而报错 </a:t>
            </a:r>
            <a:endParaRPr lang="zh-CN" altLang="en-US" dirty="0"/>
          </a:p>
          <a:p>
            <a:pPr marL="228600" lvl="2" indent="0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2) 从某一行中通过  getXXX()方法取数据每一列只能取一次，超过一次，程序将会报错，如果需要重复使用某列数据，可以先定义一个变量，将取出的数据赋予它，再重复使用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6145"/>
          <p:cNvSpPr>
            <a:spLocks noGrp="1"/>
          </p:cNvSpPr>
          <p:nvPr>
            <p:ph type="title"/>
          </p:nvPr>
        </p:nvSpPr>
        <p:spPr>
          <a:xfrm>
            <a:off x="865823" y="1137603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4.1JDBC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2530" name="文本占位符 6146"/>
          <p:cNvSpPr>
            <a:spLocks noGrp="1"/>
          </p:cNvSpPr>
          <p:nvPr>
            <p:ph idx="1"/>
          </p:nvPr>
        </p:nvSpPr>
        <p:spPr>
          <a:xfrm>
            <a:off x="748665" y="2101850"/>
            <a:ext cx="9337040" cy="4643755"/>
          </a:xfrm>
        </p:spPr>
        <p:txBody>
          <a:bodyPr anchor="t"/>
          <a:p>
            <a:r>
              <a:rPr lang="zh-CN" altLang="en-US" sz="2800" dirty="0"/>
              <a:t>商业应用的后台数据一般存放在数据库中，很明显，可以通过 Java 代码来访问数据库。在 Java 技术系列中，访问数据库的技术叫做 JDBC，它提供了一系列的 API，让 Java 语言编写的代码连接数据库，对数据库的数据进行添加、删除、修改和查询</a:t>
            </a: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  <a:p>
            <a:pPr lvl="1"/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26625"/>
          <p:cNvSpPr>
            <a:spLocks noGrp="1"/>
          </p:cNvSpPr>
          <p:nvPr>
            <p:ph type="title"/>
          </p:nvPr>
        </p:nvSpPr>
        <p:spPr>
          <a:xfrm>
            <a:off x="1589088" y="648018"/>
            <a:ext cx="8486775" cy="685800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使用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PreparedStatement</a:t>
            </a: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62" name="文本占位符 26626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引出</a:t>
            </a:r>
            <a:endParaRPr lang="zh-CN" altLang="en-US" sz="2800" dirty="0"/>
          </a:p>
          <a:p>
            <a:pPr lvl="1"/>
            <a:r>
              <a:rPr lang="zh-CN" altLang="en-US" dirty="0"/>
              <a:t> 	以添加数据为例，在很多情况下，具体需要添加的值，是由客户自己输入的，因此，应该是一个个变量。该情况下，SQL  语句的写法就比较麻烦 ，而且依赖了变量，比较容易出错</a:t>
            </a:r>
            <a:endParaRPr lang="zh-CN" altLang="en-US" dirty="0"/>
          </a:p>
          <a:p>
            <a:r>
              <a:rPr lang="zh-CN" altLang="en-US" sz="2800" dirty="0"/>
              <a:t>PreparedStatement解决了这个问题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27649"/>
          <p:cNvSpPr>
            <a:spLocks noGrp="1"/>
          </p:cNvSpPr>
          <p:nvPr>
            <p:ph type="title"/>
          </p:nvPr>
        </p:nvSpPr>
        <p:spPr>
          <a:xfrm>
            <a:off x="2362200" y="609600"/>
            <a:ext cx="6038850" cy="685800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使用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PreparedStatement</a:t>
            </a: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1986" name="文本占位符 27650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PreparedStatement 是 Statement的子接口，功能与 Statement 类似</a:t>
            </a:r>
            <a:endParaRPr lang="zh-CN" altLang="en-US" sz="2800" dirty="0"/>
          </a:p>
          <a:p>
            <a:pPr lvl="1"/>
            <a:r>
              <a:rPr lang="zh-CN" altLang="en-US" dirty="0"/>
              <a:t> 它在 sql 语句中使用了?代替了需要插入的参数</a:t>
            </a:r>
            <a:endParaRPr lang="zh-CN" altLang="en-US" dirty="0"/>
          </a:p>
          <a:p>
            <a:pPr lvl="1"/>
            <a:r>
              <a:rPr lang="zh-CN" altLang="en-US" dirty="0"/>
              <a:t> 	用 PreperedStatement 的 setString(n,参数)方法可以将第 n 个?用传进的参数代替。这样做增加了程序的可维护性，也增加了程序的安全性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28673"/>
          <p:cNvSpPr>
            <a:spLocks noGrp="1"/>
          </p:cNvSpPr>
          <p:nvPr>
            <p:ph type="title"/>
          </p:nvPr>
        </p:nvSpPr>
        <p:spPr>
          <a:xfrm>
            <a:off x="1390333" y="619443"/>
            <a:ext cx="8936037" cy="677862"/>
          </a:xfrm>
        </p:spPr>
        <p:txBody>
          <a:bodyPr anchor="ctr"/>
          <a:p>
            <a:pPr defTabSz="914400"/>
            <a:r>
              <a:rPr lang="zh-CN" altLang="en-US" sz="3200" kern="1200" baseline="0">
                <a:cs typeface="微软雅黑" panose="020B0503020204020204" pitchFamily="34" charset="-122"/>
              </a:rPr>
              <a:t>使用</a:t>
            </a:r>
            <a:r>
              <a:rPr lang="en-US" altLang="zh-CN" sz="3200" kern="1200" baseline="0">
                <a:cs typeface="微软雅黑" panose="020B0503020204020204" pitchFamily="34" charset="-122"/>
              </a:rPr>
              <a:t>CallableStatement</a:t>
            </a:r>
            <a:r>
              <a:rPr lang="zh-CN" altLang="en-US" sz="3200" kern="1200" baseline="0">
                <a:cs typeface="微软雅黑" panose="020B0503020204020204" pitchFamily="34" charset="-122"/>
              </a:rPr>
              <a:t>调用</a:t>
            </a:r>
            <a:r>
              <a:rPr lang="zh-CN" altLang="en-US" sz="3200" b="1" kern="1200" baseline="0">
                <a:solidFill>
                  <a:schemeClr val="accent2"/>
                </a:solidFill>
                <a:cs typeface="微软雅黑" panose="020B0503020204020204" pitchFamily="34" charset="-122"/>
              </a:rPr>
              <a:t>数据库存储过程</a:t>
            </a:r>
            <a:endParaRPr lang="zh-CN" altLang="en-US" sz="3200" b="1" kern="1200" baseline="0">
              <a:solidFill>
                <a:schemeClr val="accent2"/>
              </a:solidFill>
              <a:cs typeface="微软雅黑" panose="020B0503020204020204" pitchFamily="34" charset="-122"/>
            </a:endParaRPr>
          </a:p>
        </p:txBody>
      </p:sp>
      <p:sp>
        <p:nvSpPr>
          <p:cNvPr id="43010" name="文本占位符 28674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CallableStatement  是 PreparedStatement的子接口，功能与 PreparedStatement类似</a:t>
            </a:r>
            <a:endParaRPr lang="zh-CN" altLang="en-US" dirty="0"/>
          </a:p>
          <a:p>
            <a:r>
              <a:rPr lang="zh-CN" altLang="en-US" sz="2800" dirty="0"/>
              <a:t>可以通过调用  Connection  对象的  prepareCall()方法创建  CallableStatement  对象，使用CallableStatement 对象可以同时处理 IN 参数和 OUT 参数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存储过程示例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3715" y="1081405"/>
            <a:ext cx="8497570" cy="5020945"/>
          </a:xfrm>
        </p:spPr>
        <p:txBody>
          <a:bodyPr/>
          <a:p>
            <a:pPr marL="0" indent="0" algn="l">
              <a:buNone/>
            </a:pPr>
            <a:r>
              <a:rPr lang="zh-CN" altLang="en-US" sz="1600"/>
              <a:t>   Connection conn = null;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CallableStatement stmt = null;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ResultSet rs = null;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try {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 //准备sql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      String sql = "CALL pro_findById(?)"; //可以执行预编译的sql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zh-CN" altLang="en-US" sz="1600"/>
              <a:t>   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//预编译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</a:t>
            </a:r>
            <a:r>
              <a:rPr lang="zh-CN" altLang="en-US" sz="1600" b="1"/>
              <a:t> </a:t>
            </a:r>
            <a:r>
              <a:rPr lang="zh-CN" altLang="en-US" sz="1800" b="1">
                <a:solidFill>
                  <a:srgbClr val="FF0000"/>
                </a:solidFill>
              </a:rPr>
              <a:t>     stmt = conn.prepareCall(sql);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//设置输入参数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 stmt.setInt(1, 6);      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//发送参数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 rs = stmt.executeQuery();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//注意： 所有调用存储过程的sql语句都是使用executeQuery方法执行！！！</a:t>
            </a:r>
            <a:endParaRPr lang="zh-CN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29697"/>
          <p:cNvSpPr>
            <a:spLocks noGrp="1"/>
          </p:cNvSpPr>
          <p:nvPr>
            <p:ph type="title"/>
          </p:nvPr>
        </p:nvSpPr>
        <p:spPr>
          <a:xfrm>
            <a:off x="1684338" y="109538"/>
            <a:ext cx="8936037" cy="677862"/>
          </a:xfrm>
        </p:spPr>
        <p:txBody>
          <a:bodyPr anchor="ctr"/>
          <a:p>
            <a:pPr defTabSz="914400"/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使用</a:t>
            </a:r>
            <a:r>
              <a:rPr lang="en-US" altLang="zh-CN" sz="32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CallableStatement</a:t>
            </a:r>
            <a:endParaRPr lang="en-US" altLang="zh-CN" sz="3200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4" name="文本占位符 29698"/>
          <p:cNvSpPr>
            <a:spLocks noGrp="1"/>
          </p:cNvSpPr>
          <p:nvPr>
            <p:ph idx="1"/>
          </p:nvPr>
        </p:nvSpPr>
        <p:spPr>
          <a:xfrm>
            <a:off x="1932305" y="897573"/>
            <a:ext cx="7637463" cy="4751387"/>
          </a:xfrm>
        </p:spPr>
        <p:txBody>
          <a:bodyPr anchor="t"/>
          <a:p>
            <a:r>
              <a:rPr lang="zh-CN" altLang="en-US" sz="2800" dirty="0"/>
              <a:t>具体使用方法：</a:t>
            </a:r>
            <a:endParaRPr lang="zh-CN" altLang="en-US" sz="2800" dirty="0"/>
          </a:p>
          <a:p>
            <a:pPr>
              <a:buNone/>
            </a:pPr>
            <a:r>
              <a:rPr lang="zh-CN" altLang="en-US" dirty="0"/>
              <a:t>		CallableStatement  对象是通过  setXXX  ()方法传入 IN 参数的，如果已定义的存储过程 返回   OUT  参数，则在执行   CallableStatement  对象以前必须先注册每个   OUT  参数的 JDBC  类型。注册  JDBC  类型通过  registerOutParameter()方法来实现。语句执行完后，CallableStatement  的  getXXX  ()方法将取回参数值，其中 XXX 表示各参数所注册的  JDBC 类型所对应的  Java  类型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870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defTabSz="914400"/>
            <a:r>
              <a:rPr lang="zh-CN" altLang="en-US" sz="3200" kern="1200" baseline="0" dirty="0">
                <a:solidFill>
                  <a:srgbClr val="CF5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黑体" panose="02010609060101010101" pitchFamily="2" charset="-122"/>
              </a:rPr>
              <a:t>小结 </a:t>
            </a:r>
            <a:r>
              <a:rPr lang="en-US" altLang="zh-CN" sz="3200" kern="1200" baseline="0" dirty="0">
                <a:solidFill>
                  <a:srgbClr val="CF5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黑体" panose="02010609060101010101" pitchFamily="2" charset="-122"/>
              </a:rPr>
              <a:t>JDBC</a:t>
            </a:r>
            <a:endParaRPr lang="en-US" altLang="zh-CN" sz="3200" kern="1200" baseline="0" dirty="0">
              <a:solidFill>
                <a:srgbClr val="CF50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黑体" panose="02010609060101010101" pitchFamily="2" charset="-122"/>
            </a:endParaRPr>
          </a:p>
        </p:txBody>
      </p:sp>
      <p:sp>
        <p:nvSpPr>
          <p:cNvPr id="40962" name="文本占位符 87042"/>
          <p:cNvSpPr>
            <a:spLocks noGrp="1"/>
          </p:cNvSpPr>
          <p:nvPr>
            <p:ph idx="1"/>
          </p:nvPr>
        </p:nvSpPr>
        <p:spPr>
          <a:xfrm>
            <a:off x="2135188" y="1412875"/>
            <a:ext cx="8229600" cy="4321175"/>
          </a:xfrm>
        </p:spPr>
        <p:txBody>
          <a:bodyPr anchor="t"/>
          <a:p>
            <a:r>
              <a:rPr lang="en-US" altLang="zh-CN" dirty="0"/>
              <a:t>JDBC</a:t>
            </a:r>
            <a:r>
              <a:rPr lang="zh-CN" altLang="en-US" dirty="0"/>
              <a:t>是一种使用</a:t>
            </a:r>
            <a:r>
              <a:rPr lang="en-US" altLang="zh-CN" dirty="0"/>
              <a:t>Java</a:t>
            </a:r>
            <a:r>
              <a:rPr lang="zh-CN" altLang="en-US" dirty="0"/>
              <a:t>语言操作数据库的组件</a:t>
            </a:r>
            <a:endParaRPr lang="zh-CN" altLang="en-US" dirty="0"/>
          </a:p>
          <a:p>
            <a:r>
              <a:rPr lang="zh-CN" altLang="en-US" dirty="0"/>
              <a:t>主要的</a:t>
            </a:r>
            <a:r>
              <a:rPr lang="en-US" altLang="zh-CN" dirty="0"/>
              <a:t>API</a:t>
            </a:r>
            <a:r>
              <a:rPr lang="zh-CN" altLang="en-US" dirty="0"/>
              <a:t>为</a:t>
            </a:r>
            <a:r>
              <a:rPr lang="en-US" altLang="zh-CN" dirty="0"/>
              <a:t>DriverManager,Connection ,Statement</a:t>
            </a:r>
            <a:br>
              <a:rPr lang="en-US" altLang="zh-CN" dirty="0"/>
            </a:br>
            <a:r>
              <a:rPr lang="en-US" altLang="zh-CN" dirty="0"/>
              <a:t> ResultSet</a:t>
            </a:r>
            <a:r>
              <a:rPr lang="zh-CN" altLang="en-US" dirty="0"/>
              <a:t>等</a:t>
            </a:r>
            <a:endParaRPr lang="zh-CN" altLang="en-US" dirty="0"/>
          </a:p>
          <a:p>
            <a:pPr marL="0" indent="0">
              <a:buNone/>
            </a:pPr>
            <a:endParaRPr lang="en-US" altLang="zh-CN"/>
          </a:p>
          <a:p>
            <a:endParaRPr lang="zh-CN" altLang="en-US" dirty="0"/>
          </a:p>
        </p:txBody>
      </p:sp>
      <p:sp>
        <p:nvSpPr>
          <p:cNvPr id="40963" name="灯片编号占位符 1"/>
          <p:cNvSpPr/>
          <p:nvPr>
            <p:ph type="sldNum" sz="quarter" idx="10"/>
          </p:nvPr>
        </p:nvSpPr>
        <p:spPr>
          <a:xfrm>
            <a:off x="2351088" y="6381750"/>
            <a:ext cx="2133600" cy="287338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400" b="1" dirty="0"/>
            </a:fld>
            <a:endParaRPr lang="zh-CN" altLang="en-US" sz="1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3"/>
          <p:cNvSpPr txBox="1"/>
          <p:nvPr/>
        </p:nvSpPr>
        <p:spPr>
          <a:xfrm>
            <a:off x="2670175" y="1568450"/>
            <a:ext cx="53006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本讲大纲：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Rectangle 4">
            <a:hlinkClick r:id="rId1" action="ppaction://hlinksldjump"/>
          </p:cNvPr>
          <p:cNvSpPr/>
          <p:nvPr/>
        </p:nvSpPr>
        <p:spPr>
          <a:xfrm>
            <a:off x="4086225" y="2873375"/>
            <a:ext cx="331311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、什么是过滤器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Rectangle 5">
            <a:hlinkClick r:id="rId2" action="ppaction://hlinksldjump"/>
          </p:cNvPr>
          <p:cNvSpPr/>
          <p:nvPr/>
        </p:nvSpPr>
        <p:spPr>
          <a:xfrm>
            <a:off x="4079875" y="3944938"/>
            <a:ext cx="41322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、过滤器创建与配置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Text Box 8">
            <a:hlinkClick r:id="rId3" action="ppaction://hlinksldjump"/>
          </p:cNvPr>
          <p:cNvSpPr txBox="1"/>
          <p:nvPr/>
        </p:nvSpPr>
        <p:spPr>
          <a:xfrm>
            <a:off x="4083050" y="3408363"/>
            <a:ext cx="372268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2、过滤器核心对象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Shape 5121"/>
          <p:cNvSpPr>
            <a:spLocks noGrp="1"/>
          </p:cNvSpPr>
          <p:nvPr>
            <p:ph type="title"/>
          </p:nvPr>
        </p:nvSpPr>
        <p:spPr>
          <a:xfrm>
            <a:off x="1892300" y="368300"/>
            <a:ext cx="8299450" cy="792163"/>
          </a:xfrm>
        </p:spPr>
        <p:txBody>
          <a:bodyPr vert="horz" wrap="square" lIns="91440" tIns="45720" rIns="91440" bIns="45720" anchor="ctr"/>
          <a:p>
            <a:pPr defTabSz="914400"/>
            <a:r>
              <a:rPr lang="zh-CN" altLang="en-US" sz="3200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过滤器（</a:t>
            </a:r>
            <a:r>
              <a:rPr lang="en-US" altLang="zh-CN" sz="3200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Filter)</a:t>
            </a:r>
            <a:endParaRPr lang="zh-CN" altLang="en-US" sz="3200" b="0" kern="1200" baseline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3"/>
          <p:cNvSpPr txBox="1"/>
          <p:nvPr/>
        </p:nvSpPr>
        <p:spPr>
          <a:xfrm>
            <a:off x="2595563" y="1357313"/>
            <a:ext cx="77438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过滤器的处理方式如下图所示。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0358121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23" name="标题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defTabSz="914400"/>
            <a:r>
              <a:rPr lang="zh-CN" altLang="en-US" sz="4000" b="0" kern="1200" baseline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什么是过滤器</a:t>
            </a:r>
            <a:endParaRPr lang="zh-CN" altLang="en-US" sz="4000" b="0" kern="1200" baseline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358121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graphicFrame>
        <p:nvGraphicFramePr>
          <p:cNvPr id="30725" name="Object 7"/>
          <p:cNvGraphicFramePr/>
          <p:nvPr/>
        </p:nvGraphicFramePr>
        <p:xfrm>
          <a:off x="4772025" y="2081213"/>
          <a:ext cx="31813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54500" imgH="2032000" progId="Visio.Drawing.11">
                  <p:embed/>
                </p:oleObj>
              </mc:Choice>
              <mc:Fallback>
                <p:oleObj name="" r:id="rId1" imgW="4254500" imgH="20320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72025" y="2081213"/>
                        <a:ext cx="3181350" cy="1514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0358121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graphicFrame>
        <p:nvGraphicFramePr>
          <p:cNvPr id="30727" name="Object 9"/>
          <p:cNvGraphicFramePr/>
          <p:nvPr/>
        </p:nvGraphicFramePr>
        <p:xfrm>
          <a:off x="4024313" y="4773613"/>
          <a:ext cx="43243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5778500" imgH="2032000" progId="Visio.Drawing.11">
                  <p:embed/>
                </p:oleObj>
              </mc:Choice>
              <mc:Fallback>
                <p:oleObj name="" r:id="rId3" imgW="5778500" imgH="20320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4313" y="4773613"/>
                        <a:ext cx="4324350" cy="1514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3"/>
          <p:cNvSpPr txBox="1"/>
          <p:nvPr/>
        </p:nvSpPr>
        <p:spPr>
          <a:xfrm>
            <a:off x="2609850" y="3571875"/>
            <a:ext cx="774382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容器在处理过滤器链时，将按过滤器的先后顺序对请求进行处理，如下图所示。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 Box 2"/>
          <p:cNvSpPr txBox="1"/>
          <p:nvPr/>
        </p:nvSpPr>
        <p:spPr>
          <a:xfrm>
            <a:off x="2024063" y="1128713"/>
            <a:ext cx="8104187" cy="3230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过滤器对象放置在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javax.servlet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包中，其名称为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，它是一个接口。这个两个对象也同样是接口对象，位于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javax.servlet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包中，分别为过滤器的配置对象与过滤器的传递工具。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在实际开发中，定义过滤器对象只需要直接或间接的实现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接口就可以了，下图中的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MyFilter1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MyFilter2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过滤器，而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对象用于对过滤器的相关操作。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358121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1747" name="Text Box 2"/>
          <p:cNvSpPr txBox="1"/>
          <p:nvPr/>
        </p:nvSpPr>
        <p:spPr>
          <a:xfrm>
            <a:off x="2901950" y="4752975"/>
            <a:ext cx="7027863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Lucida Sans Unicode" panose="020B0602030504020204" pitchFamily="34" charset="0"/>
                <a:ea typeface="宋体" panose="02010600030101010101" pitchFamily="2" charset="-122"/>
              </a:rPr>
              <a:t></a:t>
            </a: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hlinkClick r:id="rId1" action="ppaction://hlinksldjump"/>
              </a:rPr>
              <a:t>Filter</a:t>
            </a:r>
            <a:r>
              <a:rPr lang="zh-CN" altLang="en-US" sz="2000" dirty="0">
                <a:latin typeface="Lucida Sans Unicode" panose="020B0602030504020204" pitchFamily="34" charset="0"/>
                <a:ea typeface="宋体" panose="02010600030101010101" pitchFamily="2" charset="-122"/>
                <a:hlinkClick r:id="rId1" action="ppaction://hlinksldjump"/>
              </a:rPr>
              <a:t>接口</a:t>
            </a:r>
            <a:endParaRPr lang="en-US" altLang="zh-CN" sz="2000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Lucida Sans Unicode" panose="020B0602030504020204" pitchFamily="34" charset="0"/>
                <a:ea typeface="宋体" panose="02010600030101010101" pitchFamily="2" charset="-122"/>
              </a:rPr>
              <a:t></a:t>
            </a: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hlinkClick r:id="rId2" action="ppaction://hlinksldjump"/>
              </a:rPr>
              <a:t>FilterConfig</a:t>
            </a:r>
            <a:r>
              <a:rPr lang="zh-CN" altLang="en-US" sz="2000" dirty="0">
                <a:latin typeface="Lucida Sans Unicode" panose="020B0602030504020204" pitchFamily="34" charset="0"/>
                <a:ea typeface="宋体" panose="02010600030101010101" pitchFamily="2" charset="-122"/>
                <a:hlinkClick r:id="rId2" action="ppaction://hlinksldjump"/>
              </a:rPr>
              <a:t>接口</a:t>
            </a:r>
            <a:endParaRPr lang="en-US" altLang="zh-CN" sz="2000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Lucida Sans Unicode" panose="020B0602030504020204" pitchFamily="34" charset="0"/>
                <a:ea typeface="宋体" panose="02010600030101010101" pitchFamily="2" charset="-122"/>
              </a:rPr>
              <a:t></a:t>
            </a:r>
            <a:r>
              <a:rPr lang="en-US" altLang="zh-CN" sz="2000" dirty="0">
                <a:latin typeface="Lucida Sans Unicode" panose="020B0602030504020204" pitchFamily="34" charset="0"/>
                <a:ea typeface="宋体" panose="02010600030101010101" pitchFamily="2" charset="-122"/>
                <a:hlinkClick r:id="rId3" action="ppaction://hlinksldjump"/>
              </a:rPr>
              <a:t>FilterChain</a:t>
            </a:r>
            <a:r>
              <a:rPr lang="zh-CN" altLang="en-US" sz="2000" dirty="0">
                <a:latin typeface="Lucida Sans Unicode" panose="020B0602030504020204" pitchFamily="34" charset="0"/>
                <a:ea typeface="宋体" panose="02010600030101010101" pitchFamily="2" charset="-122"/>
                <a:hlinkClick r:id="rId3" action="ppaction://hlinksldjump"/>
              </a:rPr>
              <a:t>接口</a:t>
            </a:r>
            <a:endParaRPr lang="en-US" altLang="zh-CN" sz="2000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Gulim" pitchFamily="34" charset="-127"/>
                <a:cs typeface="+mn-cs"/>
              </a:rPr>
              <a:t>过滤器核心对象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Gulim" pitchFamily="34" charset="-127"/>
              <a:cs typeface="+mn-cs"/>
            </a:endParaRPr>
          </a:p>
        </p:txBody>
      </p:sp>
      <p:pic>
        <p:nvPicPr>
          <p:cNvPr id="31749" name="Picture 7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13" y="4527550"/>
            <a:ext cx="4560887" cy="210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2"/>
          <p:cNvSpPr txBox="1"/>
          <p:nvPr/>
        </p:nvSpPr>
        <p:spPr>
          <a:xfrm>
            <a:off x="2443163" y="1584325"/>
            <a:ext cx="797401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每一个过滤器对象都要直接或间接的实现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Filter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接口，在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Filter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接口中定义了三个方法，分别为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init()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方法、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doFilter()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方法与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destroy()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方法，其方法声明及说明如下表所示。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358121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3795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defTabSz="914400"/>
            <a:r>
              <a:rPr lang="en-US" altLang="zh-CN" b="0" kern="1200" baseline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Filter</a:t>
            </a:r>
            <a:r>
              <a:rPr lang="zh-CN" altLang="en-US" b="0" kern="1200" baseline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b="0" kern="1200" baseline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59050" y="3579813"/>
          <a:ext cx="7383780" cy="2068195"/>
        </p:xfrm>
        <a:graphic>
          <a:graphicData uri="http://schemas.openxmlformats.org/drawingml/2006/table">
            <a:tbl>
              <a:tblPr/>
              <a:tblGrid>
                <a:gridCol w="3940810"/>
                <a:gridCol w="3442970"/>
              </a:tblGrid>
              <a:tr h="45847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方 法 声 明</a:t>
                      </a:r>
                      <a:endParaRPr lang="zh-CN" sz="1200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说 明</a:t>
                      </a:r>
                      <a:endParaRPr lang="zh-CN" sz="1200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3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public void init(FilterConfig </a:t>
                      </a:r>
                      <a:r>
                        <a:rPr lang="en-US" sz="1200" kern="1000" dirty="0" err="1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filterConfig</a:t>
                      </a:r>
                      <a:r>
                        <a:rPr lang="en-US" sz="1200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) throws </a:t>
                      </a:r>
                      <a:r>
                        <a:rPr lang="en-US" sz="1200" kern="1000" dirty="0" err="1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ServletException</a:t>
                      </a:r>
                      <a:endParaRPr lang="zh-CN" sz="1200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宋体" panose="02010600030101010101" pitchFamily="2" charset="-122"/>
                          <a:ea typeface="方正书宋简体"/>
                          <a:cs typeface="Times New Roman" panose="02020603050405020304"/>
                        </a:rPr>
                        <a:t>过滤器初始化方法，此方法在过滤器初始化时调用</a:t>
                      </a:r>
                      <a:endParaRPr lang="zh-CN" sz="1200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0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public void </a:t>
                      </a:r>
                      <a:r>
                        <a:rPr lang="en-US" sz="1200" kern="1000" dirty="0" err="1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doFilter</a:t>
                      </a:r>
                      <a:r>
                        <a:rPr lang="en-US" sz="1200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 ( </a:t>
                      </a:r>
                      <a:r>
                        <a:rPr lang="en-US" sz="1200" kern="1000" dirty="0" err="1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ServletRequest</a:t>
                      </a:r>
                      <a:r>
                        <a:rPr lang="en-US" sz="1200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 request, </a:t>
                      </a:r>
                      <a:r>
                        <a:rPr lang="en-US" sz="1200" kern="1000" dirty="0" err="1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ServletResponse</a:t>
                      </a:r>
                      <a:r>
                        <a:rPr lang="en-US" sz="1200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 response, FilterChain chain ) throws </a:t>
                      </a:r>
                      <a:r>
                        <a:rPr lang="en-US" sz="1200" kern="1000" dirty="0" err="1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IOException</a:t>
                      </a:r>
                      <a:r>
                        <a:rPr lang="en-US" sz="1200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, </a:t>
                      </a:r>
                      <a:r>
                        <a:rPr lang="en-US" sz="1200" kern="1000" dirty="0" err="1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ServletException</a:t>
                      </a:r>
                      <a:endParaRPr lang="zh-CN" sz="1200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宋体" panose="02010600030101010101" pitchFamily="2" charset="-122"/>
                          <a:ea typeface="方正书宋简体"/>
                          <a:cs typeface="Times New Roman" panose="02020603050405020304"/>
                        </a:rPr>
                        <a:t>对请求进行过滤处理</a:t>
                      </a:r>
                      <a:endParaRPr lang="zh-CN" sz="1200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7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public void destroy()</a:t>
                      </a:r>
                      <a:endParaRPr lang="zh-CN" sz="1200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 dirty="0">
                          <a:latin typeface="宋体" panose="02010600030101010101" pitchFamily="2" charset="-122"/>
                          <a:ea typeface="方正书宋简体"/>
                          <a:cs typeface="Times New Roman" panose="02020603050405020304"/>
                        </a:rPr>
                        <a:t>销毁方法，以便释放资源</a:t>
                      </a:r>
                      <a:endParaRPr lang="zh-CN" sz="1200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618173" y="69627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.2软件安装配置</a:t>
            </a:r>
            <a:endParaRPr lang="zh-CN" altLang="en-US" kern="1200" baseline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IDE:MyEclipse8或以上</a:t>
            </a:r>
            <a:endParaRPr lang="zh-CN" altLang="en-US"/>
          </a:p>
          <a:p>
            <a:r>
              <a:rPr lang="zh-CN" altLang="en-US"/>
              <a:t>数据库服务器：</a:t>
            </a:r>
            <a:r>
              <a:rPr lang="en-US" altLang="zh-CN"/>
              <a:t>mySQL5.5</a:t>
            </a:r>
            <a:r>
              <a:rPr lang="zh-CN" altLang="en-US"/>
              <a:t>以上</a:t>
            </a:r>
            <a:endParaRPr lang="zh-CN" altLang="en-US"/>
          </a:p>
          <a:p>
            <a:r>
              <a:rPr lang="zh-CN" altLang="en-US"/>
              <a:t> Web服务器：Tomcat6.0以上</a:t>
            </a:r>
            <a:endParaRPr lang="zh-CN" altLang="en-US"/>
          </a:p>
          <a:p>
            <a:r>
              <a:rPr lang="zh-CN" altLang="en-US"/>
              <a:t> JDK :JDK7以上</a:t>
            </a:r>
            <a:endParaRPr lang="zh-CN" altLang="en-US"/>
          </a:p>
          <a:p>
            <a:r>
              <a:rPr lang="en-US" altLang="zh-CN"/>
              <a:t>MYSQL jdbc</a:t>
            </a:r>
            <a:r>
              <a:rPr lang="zh-CN" altLang="en-US"/>
              <a:t>驱动类 </a:t>
            </a:r>
            <a:r>
              <a:rPr lang="en-US" altLang="zh-CN"/>
              <a:t>mysql5.1.xx</a:t>
            </a:r>
            <a:r>
              <a:rPr lang="zh-CN" altLang="en-US"/>
              <a:t>以上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2"/>
          <p:cNvSpPr txBox="1"/>
          <p:nvPr/>
        </p:nvSpPr>
        <p:spPr>
          <a:xfrm>
            <a:off x="2443163" y="1584325"/>
            <a:ext cx="7974012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FilterConfig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接口由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Servlet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容器进行实现，主要用于获取过滤器中的配置信息，其方法声明及说明如下表所示。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358121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4819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defTabSz="914400"/>
            <a:r>
              <a:rPr lang="en-US" altLang="zh-CN" b="0" kern="1200" baseline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FilterConfig</a:t>
            </a:r>
            <a:r>
              <a:rPr lang="zh-CN" altLang="en-US" b="0" kern="1200" baseline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b="0" kern="1200" baseline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46388" y="3155950"/>
          <a:ext cx="7035800" cy="2442210"/>
        </p:xfrm>
        <a:graphic>
          <a:graphicData uri="http://schemas.openxmlformats.org/drawingml/2006/table">
            <a:tbl>
              <a:tblPr/>
              <a:tblGrid>
                <a:gridCol w="3754755"/>
                <a:gridCol w="3281045"/>
              </a:tblGrid>
              <a:tr h="398145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方 法 声 明</a:t>
                      </a:r>
                      <a:endParaRPr lang="zh-CN" sz="1800" kern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 明</a:t>
                      </a:r>
                      <a:endParaRPr lang="zh-CN" sz="1800" kern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public String getFilterName()</a:t>
                      </a:r>
                      <a:endParaRPr lang="en-US" sz="1800" kern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用于获取过滤器的名字</a:t>
                      </a:r>
                      <a:endParaRPr lang="zh-CN" sz="1800" kern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public ServletContext getServletContext()</a:t>
                      </a:r>
                      <a:endParaRPr lang="en-US" sz="1800" kern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获取</a:t>
                      </a:r>
                      <a:r>
                        <a:rPr lang="en-US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Servlet</a:t>
                      </a:r>
                      <a:r>
                        <a:rPr lang="zh-CN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上下文</a:t>
                      </a:r>
                      <a:endParaRPr lang="zh-CN" sz="1800" kern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public String getInitParameter(String name)</a:t>
                      </a:r>
                      <a:endParaRPr lang="en-US" sz="1800" kern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获取过滤器的初始化参数值</a:t>
                      </a:r>
                      <a:endParaRPr lang="zh-CN" sz="1800" kern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public Enumeration getInitParameterNames()</a:t>
                      </a:r>
                      <a:endParaRPr lang="en-US" sz="1800" kern="1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获取过滤器的所有初始化参数</a:t>
                      </a:r>
                      <a:endParaRPr lang="zh-CN" sz="1800" kern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2"/>
          <p:cNvSpPr txBox="1"/>
          <p:nvPr/>
        </p:nvSpPr>
        <p:spPr>
          <a:xfrm>
            <a:off x="2443163" y="1584325"/>
            <a:ext cx="7974012" cy="2891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接口接口仍然由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容器进行实现，在这个接口中只有一个方法，其方法声明如下：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doFilter ( ServletRequest request, ServletResponse response ) throws IOException, ServletException</a:t>
            </a:r>
            <a:endParaRPr lang="en-US" altLang="zh-CN" sz="28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AutoShap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5791200" y="5849938"/>
            <a:ext cx="533400" cy="695324"/>
          </a:xfrm>
          <a:prstGeom prst="leftArrow">
            <a:avLst>
              <a:gd name="adj1" fmla="val 50000"/>
              <a:gd name="adj2" fmla="val 32813"/>
            </a:avLst>
          </a:prstGeom>
          <a:noFill/>
          <a:ln w="3175" cmpd="sng">
            <a:solidFill>
              <a:schemeClr val="tx1"/>
            </a:solidFill>
            <a:miter lim="800000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358121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5844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defTabSz="914400"/>
            <a:r>
              <a:rPr lang="en-US" altLang="zh-CN" b="0" kern="1200" baseline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FilterChain</a:t>
            </a:r>
            <a:r>
              <a:rPr lang="zh-CN" altLang="en-US" b="0" kern="1200" baseline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</a:t>
            </a:r>
            <a:endParaRPr lang="zh-CN" altLang="en-US" b="0" kern="1200" baseline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"/>
          <p:cNvSpPr txBox="1"/>
          <p:nvPr/>
        </p:nvSpPr>
        <p:spPr>
          <a:xfrm>
            <a:off x="2711450" y="1571625"/>
            <a:ext cx="741680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  <a:buClr>
                <a:schemeClr val="accent2"/>
              </a:buClr>
            </a:pPr>
            <a:r>
              <a:rPr lang="zh-CN" altLang="en-US" dirty="0">
                <a:latin typeface="Lucida Sans Unicode" panose="020B0602030504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创建一个过滤器对象需要实现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javax.servlet.Filter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接口，同时实现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doFilter()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三个方法。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358121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7" name="AutoShape 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5881688" y="5807076"/>
            <a:ext cx="533400" cy="695324"/>
          </a:xfrm>
          <a:prstGeom prst="leftArrow">
            <a:avLst>
              <a:gd name="adj1" fmla="val 50000"/>
              <a:gd name="adj2" fmla="val 32813"/>
            </a:avLst>
          </a:prstGeom>
          <a:noFill/>
          <a:ln w="3175" cmpd="sng">
            <a:solidFill>
              <a:schemeClr val="tx1"/>
            </a:solidFill>
            <a:miter lim="800000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Sans Unicode" panose="020B0602030504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8" name="标题 1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Gulim" pitchFamily="34" charset="-127"/>
                <a:cs typeface="+mn-cs"/>
              </a:rPr>
              <a:t>过滤器创建与配置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defTabSz="914400"/>
            <a:r>
              <a:rPr lang="zh-CN" altLang="en-US" kern="1200" baseline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过滤器代码</a:t>
            </a:r>
            <a:endParaRPr lang="zh-CN" altLang="en-US" kern="1200" baseline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891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8900" y="736600"/>
            <a:ext cx="6743700" cy="5973763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880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defTabSz="914400"/>
            <a:r>
              <a:rPr lang="zh-CN" altLang="en-US" sz="3200" kern="1200" baseline="0" dirty="0">
                <a:solidFill>
                  <a:srgbClr val="CF5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黑体" panose="02010609060101010101" pitchFamily="2" charset="-122"/>
              </a:rPr>
              <a:t>总结 </a:t>
            </a:r>
            <a:r>
              <a:rPr lang="zh-CN" altLang="en-US" sz="3200" kern="1200" baseline="0">
                <a:solidFill>
                  <a:srgbClr val="CF50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黑体" panose="02010609060101010101" pitchFamily="2" charset="-122"/>
              </a:rPr>
              <a:t>过滤器</a:t>
            </a:r>
            <a:endParaRPr lang="zh-CN" altLang="en-US" sz="3200" kern="1200" baseline="0">
              <a:solidFill>
                <a:srgbClr val="CF50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黑体" panose="02010609060101010101" pitchFamily="2" charset="-122"/>
            </a:endParaRPr>
          </a:p>
        </p:txBody>
      </p:sp>
      <p:sp>
        <p:nvSpPr>
          <p:cNvPr id="41986" name="文本占位符 88066"/>
          <p:cNvSpPr>
            <a:spLocks noGrp="1"/>
          </p:cNvSpPr>
          <p:nvPr>
            <p:ph idx="1"/>
          </p:nvPr>
        </p:nvSpPr>
        <p:spPr>
          <a:xfrm>
            <a:off x="2135188" y="1412875"/>
            <a:ext cx="8229600" cy="4321175"/>
          </a:xfrm>
        </p:spPr>
        <p:txBody>
          <a:bodyPr anchor="t"/>
          <a:p>
            <a:r>
              <a:rPr lang="zh-CN" err="1"/>
              <a:t>过滤器</a:t>
            </a:r>
            <a:r>
              <a:rPr lang="en-US" altLang="zh-CN" err="1"/>
              <a:t>Filter</a:t>
            </a:r>
            <a:r>
              <a:rPr lang="zh-CN" err="1"/>
              <a:t>用于和</a:t>
            </a:r>
            <a:r>
              <a:rPr lang="en-US" altLang="zh-CN" err="1"/>
              <a:t>JSP</a:t>
            </a:r>
            <a:r>
              <a:rPr lang="zh-CN" altLang="en-US" err="1"/>
              <a:t>或</a:t>
            </a:r>
            <a:r>
              <a:rPr lang="en-US" altLang="zh-CN" err="1"/>
              <a:t>Servlet</a:t>
            </a:r>
            <a:r>
              <a:rPr lang="zh-CN" altLang="en-US" err="1"/>
              <a:t>结合使用</a:t>
            </a:r>
            <a:r>
              <a:rPr lang="en-US" altLang="zh-CN" dirty="0"/>
              <a:t> </a:t>
            </a:r>
            <a:br>
              <a:rPr lang="zh-CN" altLang="en-US" dirty="0"/>
            </a:br>
            <a:endParaRPr lang="zh-CN" altLang="en-US" dirty="0"/>
          </a:p>
          <a:p>
            <a:r>
              <a:t>过滤器可以动态地拦截请求和响应，以变换或使用包含在请求或响应中的信息</a:t>
            </a:r>
          </a:p>
          <a:p>
            <a:endParaRPr lang="en-US" altLang="zh-CN" err="1"/>
          </a:p>
          <a:p>
            <a:r>
              <a:rPr lang="en-US" altLang="zh-CN"/>
              <a:t>在客户端的请求访问后端资源之前，拦截这些请求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在服务器的响应发送回客户端之前，处理这些响应。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987" name="灯片编号占位符 1"/>
          <p:cNvSpPr/>
          <p:nvPr>
            <p:ph type="sldNum" sz="quarter" idx="10"/>
          </p:nvPr>
        </p:nvSpPr>
        <p:spPr>
          <a:xfrm>
            <a:off x="2351088" y="6381750"/>
            <a:ext cx="2133600" cy="287338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400" b="1" dirty="0"/>
            </a:fld>
            <a:endParaRPr lang="zh-CN" alt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jdbc</a:t>
            </a:r>
            <a:r>
              <a:rPr lang="zh-CN" altLang="en-US"/>
              <a:t>的准备工作：</a:t>
            </a:r>
            <a:endParaRPr lang="zh-CN" altLang="en-US"/>
          </a:p>
          <a:p>
            <a:r>
              <a:rPr lang="en-US" altLang="zh-CN"/>
              <a:t>1)</a:t>
            </a:r>
            <a:r>
              <a:rPr lang="zh-CN" altLang="en-US"/>
              <a:t>安装好</a:t>
            </a:r>
            <a:r>
              <a:rPr lang="en-US" altLang="zh-CN"/>
              <a:t>MYSQL5.5</a:t>
            </a:r>
            <a:r>
              <a:rPr lang="zh-CN" altLang="en-US"/>
              <a:t>以上</a:t>
            </a:r>
            <a:r>
              <a:rPr lang="zh-CN" altLang="en-US"/>
              <a:t>数据库 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不要用最新的</a:t>
            </a:r>
            <a:r>
              <a:rPr lang="en-US" altLang="zh-CN"/>
              <a:t>mysql8.</a:t>
            </a:r>
            <a:r>
              <a:rPr lang="zh-CN" altLang="en-US"/>
              <a:t>加密方式等不同，繁琐一些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）准备好数据库的表：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4578" name="标题 6145"/>
          <p:cNvSpPr>
            <a:spLocks noGrp="1"/>
          </p:cNvSpPr>
          <p:nvPr/>
        </p:nvSpPr>
        <p:spPr>
          <a:xfrm>
            <a:off x="359093" y="730568"/>
            <a:ext cx="8936037" cy="6778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4.1 JDBC 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简介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4478" y="1832610"/>
            <a:ext cx="8253413" cy="5446713"/>
          </a:xfrm>
          <a:ln>
            <a:miter/>
          </a:ln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数据库的示例数据库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第一张表名为Dept。脚本见随书附件资料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第二张表名为EMP。</a:t>
            </a:r>
            <a:r>
              <a:rPr lang="zh-CN" altLang="en-US" sz="2800" kern="1200">
                <a:cs typeface="+mn-cs"/>
                <a:sym typeface="+mn-ea"/>
              </a:rPr>
              <a:t>脚本见随书附件资料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02" name="标题 6145"/>
          <p:cNvSpPr>
            <a:spLocks noGrp="1"/>
          </p:cNvSpPr>
          <p:nvPr/>
        </p:nvSpPr>
        <p:spPr>
          <a:xfrm>
            <a:off x="1627823" y="838518"/>
            <a:ext cx="8936037" cy="6778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JDBC 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简介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7169"/>
          <p:cNvSpPr>
            <a:spLocks noGrp="1"/>
          </p:cNvSpPr>
          <p:nvPr>
            <p:ph type="title"/>
          </p:nvPr>
        </p:nvSpPr>
        <p:spPr>
          <a:xfrm>
            <a:off x="1140143" y="696913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cs typeface="微软雅黑" panose="020B0503020204020204" pitchFamily="34" charset="-122"/>
              </a:rPr>
              <a:t>JDBC </a:t>
            </a:r>
            <a:r>
              <a:rPr lang="zh-CN" altLang="en-US" kern="1200" baseline="0">
                <a:cs typeface="微软雅黑" panose="020B0503020204020204" pitchFamily="34" charset="-122"/>
              </a:rPr>
              <a:t>简介</a:t>
            </a:r>
            <a:endParaRPr lang="zh-CN" altLang="en-US" kern="1200" baseline="0">
              <a:cs typeface="微软雅黑" panose="020B0503020204020204" pitchFamily="34" charset="-122"/>
            </a:endParaRPr>
          </a:p>
        </p:txBody>
      </p:sp>
      <p:sp>
        <p:nvSpPr>
          <p:cNvPr id="26626" name="文本占位符 7170"/>
          <p:cNvSpPr>
            <a:spLocks noGrp="1"/>
          </p:cNvSpPr>
          <p:nvPr>
            <p:ph idx="1"/>
          </p:nvPr>
        </p:nvSpPr>
        <p:spPr>
          <a:xfrm>
            <a:off x="1789430" y="1522095"/>
            <a:ext cx="8425815" cy="4597400"/>
          </a:xfrm>
        </p:spPr>
        <p:txBody>
          <a:bodyPr anchor="t"/>
          <a:p>
            <a:r>
              <a:rPr lang="zh-CN" altLang="en-US" sz="2800" dirty="0"/>
              <a:t>JDBC中以下类或接口</a:t>
            </a:r>
            <a:endParaRPr lang="zh-CN" altLang="en-US" sz="2800" dirty="0"/>
          </a:p>
          <a:p>
            <a:pPr lvl="1"/>
            <a:r>
              <a:rPr lang="zh-CN" altLang="en-US" dirty="0"/>
              <a:t>  java.sql.Connection：负责连接数据库 </a:t>
            </a:r>
            <a:endParaRPr lang="zh-CN" altLang="en-US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dirty="0"/>
              <a:t>java.sql.Statement：负责执行数据库 SQL 语句</a:t>
            </a:r>
            <a:endParaRPr lang="zh-CN" altLang="en-US" dirty="0"/>
          </a:p>
          <a:p>
            <a:pPr lvl="1"/>
            <a:r>
              <a:rPr lang="zh-CN" altLang="en-US" dirty="0"/>
              <a:t> java.sql.ResultSet：负责存放查询结果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JDBC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27650" name="文本占位符 8194"/>
          <p:cNvSpPr>
            <a:spLocks noGrp="1"/>
          </p:cNvSpPr>
          <p:nvPr>
            <p:ph type="body" sz="half" idx="1"/>
          </p:nvPr>
        </p:nvSpPr>
        <p:spPr>
          <a:xfrm>
            <a:off x="1905000" y="1447800"/>
            <a:ext cx="8583613" cy="4419600"/>
          </a:xfrm>
        </p:spPr>
        <p:txBody>
          <a:bodyPr anchor="t"/>
          <a:p>
            <a:pPr>
              <a:buClrTx/>
              <a:buSzTx/>
              <a:buFontTx/>
            </a:pPr>
            <a:r>
              <a:rPr lang="zh-CN" altLang="en-US" dirty="0"/>
              <a:t>针对不同类型的数据库，JDBC 机制中提供了"驱动程序"的的概念。对于不同的数据库，程序只需要使用不同的驱动</a:t>
            </a:r>
            <a:endParaRPr lang="zh-CN" altLang="en-US" dirty="0"/>
          </a:p>
        </p:txBody>
      </p:sp>
      <p:pic>
        <p:nvPicPr>
          <p:cNvPr id="27651" name="内容占位符 8195" descr="12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33303" y="3028315"/>
            <a:ext cx="4897437" cy="3024188"/>
          </a:xfr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9217"/>
          <p:cNvSpPr>
            <a:spLocks noGrp="1"/>
          </p:cNvSpPr>
          <p:nvPr>
            <p:ph type="title"/>
          </p:nvPr>
        </p:nvSpPr>
        <p:spPr>
          <a:xfrm>
            <a:off x="1283018" y="804863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4" name="文本占位符 9218"/>
          <p:cNvSpPr>
            <a:spLocks noGrp="1"/>
          </p:cNvSpPr>
          <p:nvPr>
            <p:ph idx="1"/>
          </p:nvPr>
        </p:nvSpPr>
        <p:spPr>
          <a:xfrm>
            <a:off x="2438400" y="1676400"/>
            <a:ext cx="7637463" cy="4751388"/>
          </a:xfrm>
        </p:spPr>
        <p:txBody>
          <a:bodyPr anchor="t"/>
          <a:p>
            <a:r>
              <a:rPr lang="zh-CN" altLang="en-US" dirty="0"/>
              <a:t>安装数据库厂商驱动，需要去各自的数据库厂商网站下载驱动包，用户也许觉得很麻烦。此时，微软公司提供了一个解决的方案。在微软公司的  Windows  中，预先设计了一个ODBC(Open Database Connectivity，开放数据库互连)功能，由于 ODBC 是微软公司的产品，因此它几乎可以连接到所有在 Windows 平台下运行的数据库，由它连接到特定的数据库，不需要具体的驱动。而 JDBC 就只需要连接到 ODBC 就可以了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0241"/>
          <p:cNvSpPr>
            <a:spLocks noGrp="1"/>
          </p:cNvSpPr>
          <p:nvPr>
            <p:ph type="title"/>
          </p:nvPr>
        </p:nvSpPr>
        <p:spPr>
          <a:xfrm>
            <a:off x="1627823" y="712153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29698" name="内容占位符 10242" descr="1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613" y="1484313"/>
            <a:ext cx="5761037" cy="3455987"/>
          </a:xfrm>
        </p:spPr>
      </p:pic>
      <p:sp>
        <p:nvSpPr>
          <p:cNvPr id="29699" name="文本框 10243"/>
          <p:cNvSpPr txBox="1"/>
          <p:nvPr/>
        </p:nvSpPr>
        <p:spPr>
          <a:xfrm>
            <a:off x="4656138" y="5157788"/>
            <a:ext cx="386556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ODBC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驱动连接数据库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s2mo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4937</Words>
  <Application>WPS 演示</Application>
  <PresentationFormat>宽屏</PresentationFormat>
  <Paragraphs>267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Lucida Sans Unicode</vt:lpstr>
      <vt:lpstr>Gulim</vt:lpstr>
      <vt:lpstr>Malgun Gothic</vt:lpstr>
      <vt:lpstr>Times New Roman</vt:lpstr>
      <vt:lpstr>方正书宋简体</vt:lpstr>
      <vt:lpstr>黑体</vt:lpstr>
      <vt:lpstr>1_s2mode</vt:lpstr>
      <vt:lpstr>PowerPoint.Show.8</vt:lpstr>
      <vt:lpstr>Visio.Drawing.11</vt:lpstr>
      <vt:lpstr>Visio.Drawing.11</vt:lpstr>
      <vt:lpstr>SpringMVC与MyBatis企业开发实战               </vt:lpstr>
      <vt:lpstr>4.1JDBC 简介</vt:lpstr>
      <vt:lpstr>4.2软件安装配置</vt:lpstr>
      <vt:lpstr>PowerPoint 演示文稿</vt:lpstr>
      <vt:lpstr>PowerPoint 演示文稿</vt:lpstr>
      <vt:lpstr>JDBC 简介</vt:lpstr>
      <vt:lpstr>JDBC 简介</vt:lpstr>
      <vt:lpstr>JDBC 简介</vt:lpstr>
      <vt:lpstr>JDBC 简介</vt:lpstr>
      <vt:lpstr>JDBC 操作</vt:lpstr>
      <vt:lpstr>JDBC操作</vt:lpstr>
      <vt:lpstr>JDBC 操作</vt:lpstr>
      <vt:lpstr>JDBC 操作</vt:lpstr>
      <vt:lpstr>添加数据 </vt:lpstr>
      <vt:lpstr>删除、修改数据</vt:lpstr>
      <vt:lpstr>查询数据</vt:lpstr>
      <vt:lpstr>查询数据</vt:lpstr>
      <vt:lpstr>查询数据</vt:lpstr>
      <vt:lpstr>查询数据</vt:lpstr>
      <vt:lpstr>使用 PreparedStatement</vt:lpstr>
      <vt:lpstr>使用 PreparedStatement</vt:lpstr>
      <vt:lpstr>使用CallableStatement调用数据库存储过程</vt:lpstr>
      <vt:lpstr>存储过程示例</vt:lpstr>
      <vt:lpstr>使用CallableStatement</vt:lpstr>
      <vt:lpstr>总结 2-1</vt:lpstr>
      <vt:lpstr>过滤器（Filter)</vt:lpstr>
      <vt:lpstr>什么是过滤器</vt:lpstr>
      <vt:lpstr>过滤器核心对象</vt:lpstr>
      <vt:lpstr>Filter接口</vt:lpstr>
      <vt:lpstr>FilterConfig接口</vt:lpstr>
      <vt:lpstr>FilterChain接口</vt:lpstr>
      <vt:lpstr>过滤器创建与配置</vt:lpstr>
      <vt:lpstr>过滤器代码</vt:lpstr>
      <vt:lpstr>总结 2-2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</dc:creator>
  <cp:lastModifiedBy>一休叔叔</cp:lastModifiedBy>
  <cp:revision>83</cp:revision>
  <dcterms:created xsi:type="dcterms:W3CDTF">2013-01-25T01:44:00Z</dcterms:created>
  <dcterms:modified xsi:type="dcterms:W3CDTF">2019-09-29T08:03:37Z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