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ppt" ContentType="application/vnd.ms-powerpoint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mita" initials="A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869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606C57F-77BF-4667-93CB-669A7AADFC84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76E14A9-2A6B-46A5-98FC-9D90CDC967B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51553" descr="pic01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40500" y="4776788"/>
            <a:ext cx="2603500" cy="2081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2582" name="标题 152581"/>
          <p:cNvSpPr>
            <a:spLocks noGrp="1"/>
          </p:cNvSpPr>
          <p:nvPr>
            <p:ph type="ctrTitle"/>
          </p:nvPr>
        </p:nvSpPr>
        <p:spPr>
          <a:xfrm>
            <a:off x="687388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kumimoji="0" lang="zh-CN" altLang="en-US" sz="3000" b="1" i="0" u="none" strike="noStrike" kern="1200" cap="none" spc="0" normalizeH="0" baseline="0" noProof="1" dirty="0">
                <a:solidFill>
                  <a:srgbClr val="CF50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6413" y="260350"/>
            <a:ext cx="2057400" cy="567848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260350"/>
            <a:ext cx="6052930" cy="567848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4213" y="260350"/>
            <a:ext cx="8229600" cy="56784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  <p:pic>
        <p:nvPicPr>
          <p:cNvPr id="16" name="Picture 111" descr="ibm_sb_graphic_open-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8" t="42935" r="6441" b="42935"/>
          <a:stretch>
            <a:fillRect/>
          </a:stretch>
        </p:blipFill>
        <p:spPr bwMode="auto">
          <a:xfrm>
            <a:off x="395764" y="4472940"/>
            <a:ext cx="8392954" cy="219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81309" y="1412875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9" Type="http://schemas.openxmlformats.org/officeDocument/2006/relationships/oleObject" Target="../embeddings/Presentation1.ppt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51553" descr="pic01d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40500" y="4776788"/>
            <a:ext cx="2603500" cy="2081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51557"/>
          <p:cNvSpPr>
            <a:spLocks noGrp="1"/>
          </p:cNvSpPr>
          <p:nvPr>
            <p:ph type="title"/>
          </p:nvPr>
        </p:nvSpPr>
        <p:spPr>
          <a:xfrm>
            <a:off x="609600" y="212725"/>
            <a:ext cx="82296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文本占位符 151558"/>
          <p:cNvSpPr>
            <a:spLocks noGrp="1"/>
          </p:cNvSpPr>
          <p:nvPr>
            <p:ph type="body"/>
          </p:nvPr>
        </p:nvSpPr>
        <p:spPr>
          <a:xfrm>
            <a:off x="684213" y="1412875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151561" name="灯片编号占位符 151560"/>
          <p:cNvSpPr>
            <a:spLocks noGrp="1"/>
          </p:cNvSpPr>
          <p:nvPr>
            <p:ph type="sldNum" sz="quarter" idx="4"/>
          </p:nvPr>
        </p:nvSpPr>
        <p:spPr>
          <a:xfrm>
            <a:off x="827088" y="6381750"/>
            <a:ext cx="2133600" cy="2873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1"/>
            </a:lvl1pPr>
          </a:lstStyle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  <p:graphicFrame>
        <p:nvGraphicFramePr>
          <p:cNvPr id="1030" name="Base" hidden="1"/>
          <p:cNvGraphicFramePr/>
          <p:nvPr userDrawn="1"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9" imgW="0" imgH="0" progId="PowerPoint.Show.8">
                  <p:embed/>
                </p:oleObj>
              </mc:Choice>
              <mc:Fallback>
                <p:oleObj name="" r:id="rId19" imgW="0" imgH="0" progId="PowerPoint.Show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1" i="0" u="none" kern="1200" baseline="0">
          <a:solidFill>
            <a:srgbClr val="3333CC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00CC"/>
        </a:buClr>
        <a:buFont typeface="Wingdings" panose="05000000000000000000" pitchFamily="2" charset="2"/>
        <a:buChar char="q"/>
        <a:defRPr sz="2400" b="0" i="0" u="none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00CC"/>
        </a:buClr>
        <a:buFont typeface="Wingdings" panose="05000000000000000000" pitchFamily="2" charset="2"/>
        <a:buChar char="q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00CC"/>
        </a:buClr>
        <a:buFont typeface="Wingdings" panose="05000000000000000000" pitchFamily="2" charset="2"/>
        <a:buChar char="q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/>
          <p:cNvSpPr>
            <a:spLocks noGrp="1"/>
          </p:cNvSpPr>
          <p:nvPr>
            <p:ph type="ctrTitle"/>
          </p:nvPr>
        </p:nvSpPr>
        <p:spPr>
          <a:xfrm>
            <a:off x="510540" y="3924935"/>
            <a:ext cx="8229600" cy="792163"/>
          </a:xfrm>
        </p:spPr>
        <p:txBody>
          <a:bodyPr/>
          <a:lstStyle/>
          <a:p>
            <a:pPr algn="ctr" eaLnBrk="1" hangingPunct="1"/>
            <a:r>
              <a:rPr lang="zh-CN" altLang="en-US" sz="2400" dirty="0" smtClean="0">
                <a:ea typeface="宋体" panose="02010600030101010101" pitchFamily="2" charset="-122"/>
              </a:rPr>
              <a:t>第五章 </a:t>
            </a:r>
            <a:r>
              <a:rPr lang="en-US" altLang="zh-CN" sz="2400" dirty="0">
                <a:ea typeface="宋体" panose="02010600030101010101" pitchFamily="2" charset="-122"/>
              </a:rPr>
              <a:t>Spring</a:t>
            </a:r>
            <a:r>
              <a:rPr lang="zh-CN" altLang="en-US" sz="2400" dirty="0">
                <a:ea typeface="宋体" panose="02010600030101010101" pitchFamily="2" charset="-122"/>
              </a:rPr>
              <a:t>框架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</a:rPr>
              <a:t>IoC</a:t>
            </a:r>
            <a:r>
              <a:rPr lang="zh-CN" altLang="en-US" sz="2400" dirty="0"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ea typeface="宋体" panose="02010600030101010101" pitchFamily="2" charset="-122"/>
              </a:rPr>
              <a:t>AOP)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9698" name="标题 5121"/>
          <p:cNvSpPr>
            <a:spLocks noGrp="1"/>
          </p:cNvSpPr>
          <p:nvPr/>
        </p:nvSpPr>
        <p:spPr>
          <a:xfrm>
            <a:off x="250825" y="1999615"/>
            <a:ext cx="8489315" cy="14700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marL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1" i="0" u="none" kern="1200" baseline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 eaLnBrk="1" hangingPunct="1">
              <a:buClrTx/>
              <a:buSzTx/>
              <a:buNone/>
            </a:pPr>
            <a:r>
              <a:rPr lang="en-US" altLang="zh-CN" sz="3600" dirty="0">
                <a:latin typeface="Arial" panose="020B0604020202020204" pitchFamily="34" charset="0"/>
                <a:sym typeface="+mn-ea"/>
              </a:rPr>
              <a:t>SpringMVC</a:t>
            </a:r>
            <a:r>
              <a:rPr lang="zh-CN" altLang="en-US" sz="3600" dirty="0">
                <a:latin typeface="Arial" panose="020B0604020202020204" pitchFamily="34" charset="0"/>
                <a:sym typeface="+mn-ea"/>
              </a:rPr>
              <a:t>与</a:t>
            </a:r>
            <a:r>
              <a:rPr lang="en-US" altLang="zh-CN" sz="3600" dirty="0">
                <a:latin typeface="Arial" panose="020B0604020202020204" pitchFamily="34" charset="0"/>
                <a:sym typeface="+mn-ea"/>
              </a:rPr>
              <a:t>MyBatis</a:t>
            </a:r>
            <a:r>
              <a:rPr lang="zh-CN" altLang="en-US" sz="3600" dirty="0">
                <a:latin typeface="Arial" panose="020B0604020202020204" pitchFamily="34" charset="0"/>
                <a:sym typeface="+mn-ea"/>
              </a:rPr>
              <a:t>企业开发实战</a:t>
            </a:r>
            <a:endParaRPr lang="zh-CN" altLang="en-US" sz="3600" b="1" kern="1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自动注入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通过上面的</a:t>
            </a:r>
            <a:r>
              <a:rPr lang="en-US" altLang="zh-CN" dirty="0"/>
              <a:t>applicationContext.xml</a:t>
            </a:r>
            <a:r>
              <a:rPr lang="zh-CN" altLang="zh-CN" dirty="0"/>
              <a:t>配置文件会发现一个问题，当一个类需要注入的属性特别多的时候，就需要写大量的注入代码。如果一个项目中的类比较多，尤其是大量项目，有大量的类需要配置和属性需要注入的时候，就会导致</a:t>
            </a:r>
            <a:r>
              <a:rPr lang="en-US" altLang="zh-CN" dirty="0"/>
              <a:t>applicationContext.xml</a:t>
            </a:r>
            <a:r>
              <a:rPr lang="zh-CN" altLang="zh-CN" dirty="0"/>
              <a:t>配置文件臃肿。所以</a:t>
            </a:r>
            <a:r>
              <a:rPr lang="en-US" altLang="zh-CN" dirty="0"/>
              <a:t>Spring</a:t>
            </a:r>
            <a:r>
              <a:rPr lang="zh-CN" altLang="zh-CN" dirty="0"/>
              <a:t>提供了自动注入的方式减少</a:t>
            </a:r>
            <a:r>
              <a:rPr lang="en-US" altLang="zh-CN" dirty="0"/>
              <a:t>XML</a:t>
            </a:r>
            <a:r>
              <a:rPr lang="zh-CN" altLang="zh-CN" dirty="0"/>
              <a:t>配置文件的工作量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6800" y="3505200"/>
            <a:ext cx="71628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&lt;bean </a:t>
            </a:r>
            <a:r>
              <a:rPr lang="en-US" altLang="zh-CN" b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id="autoEngine"</a:t>
            </a:r>
            <a:r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class="org.newboy.bean.impl.AutoEngineImpl" /&gt;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71600" y="4336954"/>
            <a:ext cx="624840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&lt;bean </a:t>
            </a:r>
            <a:r>
              <a:rPr lang="en-US" altLang="zh-CN" sz="1600" b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id="engine"</a:t>
            </a:r>
            <a:r>
              <a:rPr lang="en-US" altLang="zh-CN" sz="16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class="org.newboy.bean.impl.AutoEngineImpl" /&gt;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057400" y="5027222"/>
            <a:ext cx="502920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&lt;bean id="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autoCar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 class="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org.newboy.bean.Car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 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autowire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byName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600" y="1371600"/>
            <a:ext cx="8077200" cy="42473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&lt;?xml version="1.0" encoding="UTF-8"?&gt;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&lt;beans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xmlns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="http://www.springframework.org/schema/beans"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xmlns:xsi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="http://www.w3.org/2001/XMLSchema-instance"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xmlns:p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="http://www.springframework.org/schema/p"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xsi:schemaLocation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="http://www.springframework.org/schema/beans 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http://www.springframework.org/schema/beans/spring-beans-4.2.xsd"&gt;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自动档发动机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&lt;bean id="</a:t>
            </a:r>
            <a:r>
              <a:rPr lang="en-US" altLang="zh-CN" sz="1400" b="1" kern="100" dirty="0">
                <a:latin typeface="Courier New" panose="02070309020205020404" pitchFamily="49" charset="0"/>
                <a:ea typeface="宋体" panose="02010600030101010101" pitchFamily="2" charset="-122"/>
              </a:rPr>
              <a:t>engine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class="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org.newboy.bean.impl.AutoEngineImpl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"/&gt;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动态注入轮胎的半径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&lt;bean id="</a:t>
            </a:r>
            <a:r>
              <a:rPr lang="en-US" altLang="zh-CN" sz="1400" b="1" kern="100" dirty="0">
                <a:latin typeface="Courier New" panose="02070309020205020404" pitchFamily="49" charset="0"/>
                <a:ea typeface="宋体" panose="02010600030101010101" pitchFamily="2" charset="-122"/>
              </a:rPr>
              <a:t>tire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class="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org.newboy.bean.impl.TireImpl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p:radius="20"/&gt;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自动档汽车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&lt;bean id="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autoCar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class="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org.newboy.bean.Car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</a:t>
            </a:r>
            <a:r>
              <a:rPr lang="en-US" altLang="zh-CN" sz="1400" b="1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autowire</a:t>
            </a:r>
            <a:r>
              <a:rPr lang="en-US" altLang="zh-CN" sz="1400" b="1" kern="100" dirty="0">
                <a:latin typeface="Courier New" panose="02070309020205020404" pitchFamily="49" charset="0"/>
                <a:ea typeface="宋体" panose="02010600030101010101" pitchFamily="2" charset="-122"/>
              </a:rPr>
              <a:t>="</a:t>
            </a:r>
            <a:r>
              <a:rPr lang="en-US" altLang="zh-CN" sz="1400" b="1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byName</a:t>
            </a:r>
            <a:r>
              <a:rPr lang="en-US" altLang="zh-CN" sz="1400" b="1" kern="100" dirty="0"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/&gt;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&lt;/beans&gt;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构造器注入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599" y="1371600"/>
            <a:ext cx="8613775" cy="38472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&lt;?xml version="1.0" encoding="UTF-8"?&gt;</a:t>
            </a:r>
            <a:endParaRPr lang="zh-CN" altLang="zh-CN" sz="14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&lt;beans xmlns="http://www.springframework.org/schema/beans"</a:t>
            </a:r>
            <a:endParaRPr lang="zh-CN" altLang="zh-CN" sz="14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xmlns:xsi="http://www.w3.org/2001/XMLSchema-instance" xmlns:p="http://www.springframework.org/schema/p"</a:t>
            </a:r>
            <a:endParaRPr lang="zh-CN" altLang="zh-CN" sz="14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xsi:schemaLocation="http://www.springframework.org/schema/beans </a:t>
            </a:r>
            <a:endParaRPr lang="zh-CN" altLang="zh-CN" sz="14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http://www.springframework.org/schema/beans/spring-beans-4.2.xsd"&gt;</a:t>
            </a:r>
            <a:endParaRPr lang="zh-CN" altLang="zh-CN" sz="14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zh-CN" sz="14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自动档发动机</a:t>
            </a:r>
            <a:r>
              <a:rPr lang="en-US" altLang="zh-CN" sz="14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sz="14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&lt;bean id="engine" class="org.newboy.bean.impl.AutoEngineImpl" /&gt;</a:t>
            </a:r>
            <a:endParaRPr lang="zh-CN" altLang="zh-CN" sz="14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zh-CN" sz="14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动态注入轮胎的半径</a:t>
            </a:r>
            <a:r>
              <a:rPr lang="en-US" altLang="zh-CN" sz="14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sz="14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&lt;bean id="tire" class="org.newboy.bean.impl.TireImpl" p:radius="20" /&gt;</a:t>
            </a:r>
            <a:endParaRPr lang="zh-CN" altLang="zh-CN" sz="14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zh-CN" sz="14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自动档汽车</a:t>
            </a:r>
            <a:r>
              <a:rPr lang="en-US" altLang="zh-CN" sz="14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sz="14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b="1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&lt;bean id="autoCar" class="org.newboy.bean.Car"&gt;</a:t>
            </a:r>
            <a:endParaRPr lang="zh-CN" altLang="zh-CN" sz="14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b="1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	&lt;!-- </a:t>
            </a:r>
            <a:r>
              <a:rPr lang="zh-CN" altLang="zh-CN" sz="1400" b="1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采用构造方法参数注入</a:t>
            </a:r>
            <a:r>
              <a:rPr lang="en-US" altLang="zh-CN" sz="1400" b="1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sz="14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b="1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	&lt;constructor-arg ref="engine" /&gt;</a:t>
            </a:r>
            <a:endParaRPr lang="zh-CN" altLang="zh-CN" sz="14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b="1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	&lt;constructor-arg ref="tire" /&gt;</a:t>
            </a:r>
            <a:endParaRPr lang="zh-CN" altLang="zh-CN" sz="14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b="1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&lt;/bean&gt;</a:t>
            </a:r>
            <a:endParaRPr lang="zh-CN" altLang="zh-CN" sz="14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&lt;/beans&gt;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325686" y="3301471"/>
            <a:ext cx="4419600" cy="26161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/>
              <a:t>// 默认构造方法</a:t>
            </a:r>
            <a:endParaRPr lang="zh-CN" altLang="en-US" sz="1600" dirty="0"/>
          </a:p>
          <a:p>
            <a:r>
              <a:rPr lang="zh-CN" altLang="en-US" sz="1600" dirty="0"/>
              <a:t>public Car() {</a:t>
            </a:r>
            <a:endParaRPr lang="zh-CN" altLang="en-US" sz="1600" dirty="0"/>
          </a:p>
          <a:p>
            <a:r>
              <a:rPr lang="zh-CN" altLang="en-US" sz="1600" dirty="0"/>
              <a:t>	super();</a:t>
            </a:r>
            <a:endParaRPr lang="zh-CN" altLang="en-US" sz="1600" dirty="0"/>
          </a:p>
          <a:p>
            <a:r>
              <a:rPr lang="zh-CN" altLang="en-US" sz="1600" dirty="0"/>
              <a:t>}</a:t>
            </a:r>
            <a:endParaRPr lang="zh-CN" altLang="en-US" sz="1600" dirty="0"/>
          </a:p>
          <a:p>
            <a:r>
              <a:rPr lang="zh-CN" altLang="en-US" sz="1600" dirty="0"/>
              <a:t>// 带全部参数的构造方法</a:t>
            </a:r>
            <a:endParaRPr lang="zh-CN" altLang="en-US" sz="1600" dirty="0"/>
          </a:p>
          <a:p>
            <a:r>
              <a:rPr lang="zh-CN" altLang="en-US" sz="1600" dirty="0"/>
              <a:t>public Car(Engine engine, Tire tire) {</a:t>
            </a:r>
            <a:endParaRPr lang="zh-CN" altLang="en-US" sz="1600" dirty="0"/>
          </a:p>
          <a:p>
            <a:r>
              <a:rPr lang="zh-CN" altLang="en-US" sz="1600" dirty="0"/>
              <a:t>	this();</a:t>
            </a:r>
            <a:endParaRPr lang="zh-CN" altLang="en-US" sz="1600" dirty="0"/>
          </a:p>
          <a:p>
            <a:r>
              <a:rPr lang="zh-CN" altLang="en-US" sz="1600" dirty="0"/>
              <a:t>	this.engine = engine;</a:t>
            </a:r>
            <a:endParaRPr lang="zh-CN" altLang="en-US" sz="1600" dirty="0"/>
          </a:p>
          <a:p>
            <a:r>
              <a:rPr lang="zh-CN" altLang="en-US" sz="1600" dirty="0"/>
              <a:t>	this.tire = tire;</a:t>
            </a:r>
            <a:endParaRPr lang="zh-CN" altLang="en-US" sz="1600" dirty="0"/>
          </a:p>
          <a:p>
            <a:r>
              <a:rPr lang="zh-CN" altLang="en-US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Bean</a:t>
            </a:r>
            <a:r>
              <a:rPr lang="zh-CN" altLang="en-US" dirty="0" smtClean="0"/>
              <a:t>的作用域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34987" y="1676400"/>
          <a:ext cx="8001000" cy="3949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2013"/>
                <a:gridCol w="5868987"/>
              </a:tblGrid>
              <a:tr h="4789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Bean</a:t>
                      </a:r>
                      <a:r>
                        <a:rPr lang="zh-CN" sz="1800" kern="100">
                          <a:effectLst/>
                        </a:rPr>
                        <a:t>的作用域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含义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3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singleton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默认的作用域，仅为每个</a:t>
                      </a:r>
                      <a:r>
                        <a:rPr lang="en-US" sz="1800" kern="100">
                          <a:effectLst/>
                        </a:rPr>
                        <a:t>Bean</a:t>
                      </a:r>
                      <a:r>
                        <a:rPr lang="zh-CN" sz="1800" kern="100">
                          <a:effectLst/>
                        </a:rPr>
                        <a:t>对象创建一个实例。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3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prototype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可以根据需要为每个</a:t>
                      </a:r>
                      <a:r>
                        <a:rPr lang="en-US" sz="1800" kern="100">
                          <a:effectLst/>
                        </a:rPr>
                        <a:t>Bean</a:t>
                      </a:r>
                      <a:r>
                        <a:rPr lang="zh-CN" sz="1800" kern="100">
                          <a:effectLst/>
                        </a:rPr>
                        <a:t>对象创建多个实例。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89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request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为每个</a:t>
                      </a:r>
                      <a:r>
                        <a:rPr lang="en-US" sz="1800" kern="100">
                          <a:effectLst/>
                        </a:rPr>
                        <a:t>HTTP</a:t>
                      </a:r>
                      <a:r>
                        <a:rPr lang="zh-CN" sz="1800" kern="100">
                          <a:effectLst/>
                        </a:rPr>
                        <a:t>请求创建它自有的一个</a:t>
                      </a:r>
                      <a:r>
                        <a:rPr lang="en-US" sz="1800" kern="100">
                          <a:effectLst/>
                        </a:rPr>
                        <a:t>Bean</a:t>
                      </a:r>
                      <a:r>
                        <a:rPr lang="zh-CN" sz="1800" kern="100">
                          <a:effectLst/>
                        </a:rPr>
                        <a:t>实例，仅在</a:t>
                      </a:r>
                      <a:r>
                        <a:rPr lang="en-US" sz="1800" kern="100">
                          <a:effectLst/>
                        </a:rPr>
                        <a:t>Web</a:t>
                      </a:r>
                      <a:r>
                        <a:rPr lang="zh-CN" sz="1800" kern="100">
                          <a:effectLst/>
                        </a:rPr>
                        <a:t>相关的</a:t>
                      </a:r>
                      <a:r>
                        <a:rPr lang="en-US" sz="1800" kern="100">
                          <a:effectLst/>
                        </a:rPr>
                        <a:t>ApplicationContext</a:t>
                      </a:r>
                      <a:r>
                        <a:rPr lang="zh-CN" sz="1800" kern="100">
                          <a:effectLst/>
                        </a:rPr>
                        <a:t>中生效。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3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session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为每个</a:t>
                      </a:r>
                      <a:r>
                        <a:rPr lang="en-US" sz="1800" kern="100">
                          <a:effectLst/>
                        </a:rPr>
                        <a:t>HTTP</a:t>
                      </a:r>
                      <a:r>
                        <a:rPr lang="zh-CN" sz="1800" kern="100">
                          <a:effectLst/>
                        </a:rPr>
                        <a:t>会话创建一个实例，仅在</a:t>
                      </a:r>
                      <a:r>
                        <a:rPr lang="en-US" sz="1800" kern="100">
                          <a:effectLst/>
                        </a:rPr>
                        <a:t>Web</a:t>
                      </a:r>
                      <a:r>
                        <a:rPr lang="zh-CN" sz="1800" kern="100">
                          <a:effectLst/>
                        </a:rPr>
                        <a:t>相关的</a:t>
                      </a:r>
                      <a:r>
                        <a:rPr lang="en-US" sz="1800" kern="100">
                          <a:effectLst/>
                        </a:rPr>
                        <a:t>ApplicationContext</a:t>
                      </a:r>
                      <a:r>
                        <a:rPr lang="zh-CN" sz="1800" kern="100">
                          <a:effectLst/>
                        </a:rPr>
                        <a:t>中生效。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8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global session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为每个全局的</a:t>
                      </a:r>
                      <a:r>
                        <a:rPr lang="en-US" sz="1800" kern="100">
                          <a:effectLst/>
                        </a:rPr>
                        <a:t>HTTP</a:t>
                      </a:r>
                      <a:r>
                        <a:rPr lang="zh-CN" sz="1800" kern="100">
                          <a:effectLst/>
                        </a:rPr>
                        <a:t>会话创建一个实例。一般仅在</a:t>
                      </a:r>
                      <a:r>
                        <a:rPr lang="en-US" sz="1800" kern="100">
                          <a:effectLst/>
                        </a:rPr>
                        <a:t>porlet</a:t>
                      </a:r>
                      <a:r>
                        <a:rPr lang="zh-CN" sz="1800" kern="100">
                          <a:effectLst/>
                        </a:rPr>
                        <a:t>上下文中使用生效，同时仅在</a:t>
                      </a:r>
                      <a:r>
                        <a:rPr lang="en-US" sz="1800" kern="100">
                          <a:effectLst/>
                        </a:rPr>
                        <a:t>Web</a:t>
                      </a:r>
                      <a:r>
                        <a:rPr lang="zh-CN" sz="1800" kern="100">
                          <a:effectLst/>
                        </a:rPr>
                        <a:t>相关的</a:t>
                      </a:r>
                      <a:r>
                        <a:rPr lang="en-US" sz="1800" kern="100">
                          <a:effectLst/>
                        </a:rPr>
                        <a:t>ApplicationContext</a:t>
                      </a:r>
                      <a:r>
                        <a:rPr lang="zh-CN" sz="1800" kern="100">
                          <a:effectLst/>
                        </a:rPr>
                        <a:t>中生效。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3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application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为每个</a:t>
                      </a:r>
                      <a:r>
                        <a:rPr lang="en-US" sz="1800" kern="100" dirty="0" err="1">
                          <a:effectLst/>
                        </a:rPr>
                        <a:t>ServletContext</a:t>
                      </a:r>
                      <a:r>
                        <a:rPr lang="zh-CN" sz="1800" kern="100" dirty="0">
                          <a:effectLst/>
                        </a:rPr>
                        <a:t>创建一个实例。仅在</a:t>
                      </a:r>
                      <a:r>
                        <a:rPr lang="en-US" sz="1800" kern="100" dirty="0">
                          <a:effectLst/>
                        </a:rPr>
                        <a:t>Web</a:t>
                      </a:r>
                      <a:r>
                        <a:rPr lang="zh-CN" sz="1800" kern="100" dirty="0">
                          <a:effectLst/>
                        </a:rPr>
                        <a:t>相关的</a:t>
                      </a:r>
                      <a:r>
                        <a:rPr lang="en-US" sz="1800" kern="100" dirty="0" err="1">
                          <a:effectLst/>
                        </a:rPr>
                        <a:t>ApplicationContext</a:t>
                      </a:r>
                      <a:r>
                        <a:rPr lang="zh-CN" sz="1800" kern="100" dirty="0">
                          <a:effectLst/>
                        </a:rPr>
                        <a:t>中生效。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AOP(Aspect Oriented Programming</a:t>
            </a:r>
            <a:r>
              <a:rPr lang="zh-CN" altLang="zh-CN" dirty="0"/>
              <a:t>面向切面编程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AOP </a:t>
            </a:r>
            <a:r>
              <a:rPr lang="zh-CN" altLang="zh-CN" dirty="0"/>
              <a:t>的实现原理其实就是使用代理模式，由</a:t>
            </a:r>
            <a:r>
              <a:rPr lang="en-US" altLang="zh-CN" dirty="0"/>
              <a:t> AOP </a:t>
            </a:r>
            <a:r>
              <a:rPr lang="zh-CN" altLang="zh-CN" dirty="0"/>
              <a:t>框架动态生成的一个代理对象，该对象可作为代替目标对象使用。</a:t>
            </a:r>
            <a:r>
              <a:rPr lang="en-US" altLang="zh-CN" dirty="0"/>
              <a:t>AOP </a:t>
            </a:r>
            <a:r>
              <a:rPr lang="zh-CN" altLang="zh-CN" dirty="0"/>
              <a:t>代理包含了目标对象的全部方法，但</a:t>
            </a:r>
            <a:r>
              <a:rPr lang="en-US" altLang="zh-CN" dirty="0"/>
              <a:t> AOP </a:t>
            </a:r>
            <a:r>
              <a:rPr lang="zh-CN" altLang="zh-CN" dirty="0"/>
              <a:t>代理中的方法与目标对象的方法存在差异，</a:t>
            </a:r>
            <a:r>
              <a:rPr lang="en-US" altLang="zh-CN" dirty="0"/>
              <a:t>AOP </a:t>
            </a:r>
            <a:r>
              <a:rPr lang="zh-CN" altLang="zh-CN" dirty="0"/>
              <a:t>方法在特定切入点添加了增强处理，并回调了目标对象的方法。</a:t>
            </a:r>
            <a:endParaRPr lang="zh-CN" altLang="zh-CN" dirty="0"/>
          </a:p>
          <a:p>
            <a:r>
              <a:rPr lang="en-US" altLang="zh-CN" dirty="0"/>
              <a:t>Spring </a:t>
            </a:r>
            <a:r>
              <a:rPr lang="zh-CN" altLang="zh-CN" dirty="0"/>
              <a:t>中</a:t>
            </a:r>
            <a:r>
              <a:rPr lang="en-US" altLang="zh-CN" dirty="0"/>
              <a:t> AOP </a:t>
            </a:r>
            <a:r>
              <a:rPr lang="zh-CN" altLang="zh-CN" dirty="0"/>
              <a:t>代理由</a:t>
            </a:r>
            <a:r>
              <a:rPr lang="en-US" altLang="zh-CN" dirty="0"/>
              <a:t> Spring </a:t>
            </a:r>
            <a:r>
              <a:rPr lang="zh-CN" altLang="zh-CN" dirty="0"/>
              <a:t>的</a:t>
            </a:r>
            <a:r>
              <a:rPr lang="en-US" altLang="zh-CN" dirty="0"/>
              <a:t> </a:t>
            </a:r>
            <a:r>
              <a:rPr lang="en-US" altLang="zh-CN" dirty="0" err="1"/>
              <a:t>IoC</a:t>
            </a:r>
            <a:r>
              <a:rPr lang="en-US" altLang="zh-CN" dirty="0"/>
              <a:t> </a:t>
            </a:r>
            <a:r>
              <a:rPr lang="zh-CN" altLang="zh-CN" dirty="0"/>
              <a:t>容器负责生成、管理，其依赖关系也由</a:t>
            </a:r>
            <a:r>
              <a:rPr lang="en-US" altLang="zh-CN" dirty="0"/>
              <a:t> </a:t>
            </a:r>
            <a:r>
              <a:rPr lang="en-US" altLang="zh-CN" dirty="0" err="1"/>
              <a:t>IoC</a:t>
            </a:r>
            <a:r>
              <a:rPr lang="en-US" altLang="zh-CN" dirty="0"/>
              <a:t> </a:t>
            </a:r>
            <a:r>
              <a:rPr lang="zh-CN" altLang="zh-CN" dirty="0"/>
              <a:t>容器负责管理。因此，</a:t>
            </a:r>
            <a:r>
              <a:rPr lang="en-US" altLang="zh-CN" dirty="0"/>
              <a:t>AOP </a:t>
            </a:r>
            <a:r>
              <a:rPr lang="zh-CN" altLang="zh-CN" dirty="0"/>
              <a:t>代理可以直接使用容器中的其他</a:t>
            </a:r>
            <a:r>
              <a:rPr lang="en-US" altLang="zh-CN" dirty="0"/>
              <a:t> Bean </a:t>
            </a:r>
            <a:r>
              <a:rPr lang="zh-CN" altLang="zh-CN" dirty="0"/>
              <a:t>实例作为目标，这种关系可由</a:t>
            </a:r>
            <a:r>
              <a:rPr lang="en-US" altLang="zh-CN" dirty="0"/>
              <a:t> </a:t>
            </a:r>
            <a:r>
              <a:rPr lang="en-US" altLang="zh-CN" dirty="0" err="1"/>
              <a:t>IoC</a:t>
            </a:r>
            <a:r>
              <a:rPr lang="en-US" altLang="zh-CN" dirty="0"/>
              <a:t> </a:t>
            </a:r>
            <a:r>
              <a:rPr lang="zh-CN" altLang="zh-CN" dirty="0"/>
              <a:t>容器的依赖注入提供。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使用注解实现</a:t>
            </a:r>
            <a:r>
              <a:rPr lang="en-US" altLang="zh-CN" dirty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AspectJ</a:t>
            </a:r>
            <a:r>
              <a:rPr lang="zh-CN" altLang="zh-CN" dirty="0"/>
              <a:t>是一个面向切面的框架，它扩展了</a:t>
            </a:r>
            <a:r>
              <a:rPr lang="en-US" altLang="zh-CN" dirty="0"/>
              <a:t>Java</a:t>
            </a:r>
            <a:r>
              <a:rPr lang="zh-CN" altLang="zh-CN" dirty="0"/>
              <a:t>语言，定义了</a:t>
            </a:r>
            <a:r>
              <a:rPr lang="en-US" altLang="zh-CN" dirty="0"/>
              <a:t>AOP </a:t>
            </a:r>
            <a:r>
              <a:rPr lang="zh-CN" altLang="zh-CN" dirty="0"/>
              <a:t>语法，能够在编译期提供代码的织入。</a:t>
            </a:r>
            <a:r>
              <a:rPr lang="en-US" altLang="zh-CN" dirty="0"/>
              <a:t>Spring</a:t>
            </a:r>
            <a:r>
              <a:rPr lang="zh-CN" altLang="zh-CN" dirty="0"/>
              <a:t>通过集成</a:t>
            </a:r>
            <a:r>
              <a:rPr lang="en-US" altLang="zh-CN" dirty="0" err="1"/>
              <a:t>AspectJ</a:t>
            </a:r>
            <a:r>
              <a:rPr lang="zh-CN" altLang="zh-CN" dirty="0"/>
              <a:t>实现了以注解的方式定义增强类，大大减少了配置文件中的工作量。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399" y="611061"/>
            <a:ext cx="8766175" cy="628650"/>
          </a:xfrm>
        </p:spPr>
        <p:txBody>
          <a:bodyPr/>
          <a:lstStyle/>
          <a:p>
            <a:r>
              <a:rPr lang="zh-CN" altLang="en-US" dirty="0" smtClean="0"/>
              <a:t>案例代码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4487" y="1295400"/>
            <a:ext cx="8382000" cy="3970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package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org.newboy.entity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/**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 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用户实体类对象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*/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public class User {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private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id; // 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主键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private String name; // 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用户名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private String password; // 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密码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public User(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id, String name, String password) {	//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带全参的构造方法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super();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this.id = id;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this.name = name;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this.password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password;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public User() {		//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默认无参构造方法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super();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//getter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和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setter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方法省略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6800" y="1752600"/>
            <a:ext cx="6705600" cy="2514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package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org.newboy.dao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import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org.newboy.entity.User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/**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 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用户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DAO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的接口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*/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public interface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UserDao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{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/**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 * 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通过名字和密码查询用户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 */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public User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findUser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(String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name,String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password);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1066800" y="2819400"/>
            <a:ext cx="7010400" cy="3263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package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org.newboy.dao.impl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import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org.newboy.dao.UserDao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import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org.newboy.entity.User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/**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用户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DAO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的实现类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*/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public class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UserDaoImpl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implements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UserDao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{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@Override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public User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findUser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(String name, String password) {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if ("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张三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".equals(name) &amp;&amp; "123".equals(password)) {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//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假设从数据库中查出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return new User(1000, "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张三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", "123");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} else {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return null;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}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938784" y="2306511"/>
            <a:ext cx="7162800" cy="32008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package org.newboy.biz;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import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org.newboy.entity.User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/**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 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用户的业务接口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*/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public interface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UserBiz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{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/**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 * 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登录的方法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 * @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param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name 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用户名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 * @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param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password 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密码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 * @return 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登录成功返回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User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对象，登录失败返回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null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 */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public User login(String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name,String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password);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647700" y="1429347"/>
            <a:ext cx="7543800" cy="4955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package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org.newboy.biz.impl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import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java.util.Random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import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org.newboy.biz.UserBiz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import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org.newboy.dao.UserDao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import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org.newboy.entity.User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/**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用户业务类的实现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*/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public class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UserBizImpl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implements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UserBiz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{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private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UserDao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userDao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	//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依赖于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userDao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对象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//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通过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set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方法注入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public void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setUserDao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UserDao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userDao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 {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this.userDao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userDao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@Override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public User login(String name, String password) {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try {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//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这里随机产生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个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秒以内的暂停，模拟现实中的登录操作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Thread.sleep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(new Random().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nextInt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(4000));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System.out.println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("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业务方法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login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运行，正在登录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...");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} catch (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InterruptedException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e) {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e.printStackTrace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}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return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userDao.findUser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(name, password);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8016" y="1133031"/>
            <a:ext cx="8747760" cy="54168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需要织入的日志切面类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*/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@Aspect  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public class 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LoggerAdvice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{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//log4j</a:t>
            </a:r>
            <a:r>
              <a:rPr lang="zh-CN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日志类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Logger 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logger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Logger.getLogger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LoggerAdvice.class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// </a:t>
            </a:r>
            <a:r>
              <a:rPr lang="zh-CN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后置增强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@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AfterReturning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pointcut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"execution(* org.newboy.biz..*.*(..))", returning = "ret")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public void 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afterReturning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JoinPoint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join, Object ret) {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String method = 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join.getSignature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().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getName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();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Object[] 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join.getArgs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();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if ("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login".equals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(method)) {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if (ret != null) {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logger.info(new Timestamp(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System.currentTimeMillis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()) + " " + 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[0] + "</a:t>
            </a:r>
            <a:r>
              <a:rPr lang="zh-CN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登录成功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");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} else {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logger.info(new Timestamp(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System.currentTimeMillis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()) + " " + 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[0] + "</a:t>
            </a:r>
            <a:r>
              <a:rPr lang="zh-CN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登录失败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");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}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}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// </a:t>
            </a:r>
            <a:r>
              <a:rPr lang="zh-CN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前置增强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@Before(value="execution(* org.newboy.biz..*.*(..))")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public void 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methodBefore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JoinPoint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join) {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String method = 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join.getSignature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().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getName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();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Object[] 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join.getArgs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();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if ("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login".equals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(method)) {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logger.info(new Timestamp(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System.currentTimeMillis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()) + " " + </a:t>
            </a:r>
            <a:r>
              <a:rPr lang="en-US" altLang="zh-CN" sz="11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[0] + "</a:t>
            </a:r>
            <a:r>
              <a:rPr lang="zh-CN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开始登录</a:t>
            </a: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");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}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1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zh-CN" altLang="zh-CN" sz="11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1100" dirty="0"/>
          </a:p>
        </p:txBody>
      </p:sp>
      <p:sp>
        <p:nvSpPr>
          <p:cNvPr id="5" name="矩形 4"/>
          <p:cNvSpPr/>
          <p:nvPr/>
        </p:nvSpPr>
        <p:spPr>
          <a:xfrm>
            <a:off x="1447800" y="2895600"/>
            <a:ext cx="5791200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&lt;!-- 日志记录类(需要织入的方法：水果和蔬菜) --&gt;</a:t>
            </a:r>
            <a:endParaRPr lang="zh-CN" altLang="en-US" sz="1400" dirty="0"/>
          </a:p>
          <a:p>
            <a:r>
              <a:rPr lang="zh-CN" altLang="en-US" sz="1400" dirty="0"/>
              <a:t>&lt;bean id="loggerAdvice" class="org.newboy.aop.LoggerAdvice" /&gt;</a:t>
            </a:r>
            <a:endParaRPr lang="zh-CN" altLang="en-US" sz="1400" dirty="0"/>
          </a:p>
          <a:p>
            <a:r>
              <a:rPr lang="zh-CN" altLang="en-US" sz="1400" dirty="0"/>
              <a:t>&lt;!-- 业务类(鸡肉) ，通过p注入DAO类 --&gt;</a:t>
            </a:r>
            <a:endParaRPr lang="zh-CN" altLang="en-US" sz="1400" dirty="0"/>
          </a:p>
          <a:p>
            <a:r>
              <a:rPr lang="zh-CN" altLang="en-US" sz="1400" dirty="0"/>
              <a:t>&lt;bean id="userBiz" class="org.newboy.biz.impl.UserBizImpl"</a:t>
            </a:r>
            <a:endParaRPr lang="zh-CN" altLang="en-US" sz="1400" dirty="0"/>
          </a:p>
          <a:p>
            <a:r>
              <a:rPr lang="zh-CN" altLang="en-US" sz="1400" dirty="0"/>
              <a:t>	p:userDao-ref="userDao" /&gt;</a:t>
            </a:r>
            <a:endParaRPr lang="zh-CN" altLang="en-US" sz="1400" dirty="0"/>
          </a:p>
          <a:p>
            <a:r>
              <a:rPr lang="zh-CN" altLang="en-US" sz="1400" dirty="0"/>
              <a:t>&lt;!-- 数据访问类 --&gt;</a:t>
            </a:r>
            <a:endParaRPr lang="zh-CN" altLang="en-US" sz="1400" dirty="0"/>
          </a:p>
          <a:p>
            <a:r>
              <a:rPr lang="zh-CN" altLang="en-US" sz="1400" dirty="0"/>
              <a:t>&lt;bean id="userDao" class="org.newboy.dao.impl.UserDaoImpl" /&gt;</a:t>
            </a:r>
            <a:endParaRPr lang="zh-CN" altLang="en-US" sz="1400" dirty="0"/>
          </a:p>
          <a:p>
            <a:r>
              <a:rPr lang="zh-CN" altLang="en-US" sz="1400" dirty="0"/>
              <a:t>&lt;!-- 织入使用注解定义的增强，需要引入aop命名空间 --&gt;</a:t>
            </a:r>
            <a:endParaRPr lang="zh-CN" altLang="en-US" sz="1400" dirty="0"/>
          </a:p>
          <a:p>
            <a:r>
              <a:rPr lang="zh-CN" altLang="en-US" sz="1400" dirty="0"/>
              <a:t>&lt;aop:aspectj-autoproxy /&gt;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553212" y="3281374"/>
            <a:ext cx="7580376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public class Test {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public static void main(String[]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 {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ApplicationContext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ctx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new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ClassPathXmlApplicationContext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("applicationContext.xml");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//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得到业务类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UserBiz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userBiz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(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UserBiz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ctx.getBean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("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userBiz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");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//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运行业务登录方法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userBiz.login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("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张三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", "123");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/>
              <a:t>注解管理</a:t>
            </a:r>
            <a:r>
              <a:rPr lang="en-US" altLang="zh-CN" dirty="0" err="1"/>
              <a:t>IoC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@Component</a:t>
            </a:r>
            <a:r>
              <a:rPr lang="zh-CN" altLang="zh-CN" sz="2000" dirty="0"/>
              <a:t>：通用注解，可以用在任何一个类上，表示该类定义为</a:t>
            </a:r>
            <a:r>
              <a:rPr lang="en-US" altLang="zh-CN" sz="2000" dirty="0"/>
              <a:t>Spring</a:t>
            </a:r>
            <a:r>
              <a:rPr lang="zh-CN" altLang="zh-CN" sz="2000" dirty="0"/>
              <a:t>管理</a:t>
            </a:r>
            <a:r>
              <a:rPr lang="en-US" altLang="zh-CN" sz="2000" dirty="0"/>
              <a:t>Bean</a:t>
            </a:r>
            <a:r>
              <a:rPr lang="zh-CN" altLang="zh-CN" sz="2000" dirty="0"/>
              <a:t>，使用默认</a:t>
            </a:r>
            <a:r>
              <a:rPr lang="en-US" altLang="zh-CN" sz="2000" dirty="0"/>
              <a:t>value</a:t>
            </a:r>
            <a:r>
              <a:rPr lang="zh-CN" altLang="zh-CN" sz="2000" dirty="0"/>
              <a:t>（可选）属性表示</a:t>
            </a:r>
            <a:r>
              <a:rPr lang="en-US" altLang="zh-CN" sz="2000" dirty="0"/>
              <a:t>Bean</a:t>
            </a:r>
            <a:r>
              <a:rPr lang="zh-CN" altLang="zh-CN" sz="2000" dirty="0"/>
              <a:t>标识符。</a:t>
            </a:r>
            <a:endParaRPr lang="zh-CN" altLang="zh-CN" sz="2000" dirty="0"/>
          </a:p>
          <a:p>
            <a:r>
              <a:rPr lang="en-US" altLang="zh-CN" sz="2000" dirty="0"/>
              <a:t>@Repository</a:t>
            </a:r>
            <a:r>
              <a:rPr lang="zh-CN" altLang="zh-CN" sz="2000" dirty="0"/>
              <a:t>：用于标注</a:t>
            </a:r>
            <a:r>
              <a:rPr lang="en-US" altLang="zh-CN" sz="2000" dirty="0"/>
              <a:t>DAO</a:t>
            </a:r>
            <a:r>
              <a:rPr lang="zh-CN" altLang="zh-CN" sz="2000" dirty="0"/>
              <a:t>类，使用方法与</a:t>
            </a:r>
            <a:r>
              <a:rPr lang="en-US" altLang="zh-CN" sz="2000" dirty="0"/>
              <a:t>@Component</a:t>
            </a:r>
            <a:r>
              <a:rPr lang="zh-CN" altLang="zh-CN" sz="2000" dirty="0"/>
              <a:t>相同。</a:t>
            </a:r>
            <a:endParaRPr lang="zh-CN" altLang="zh-CN" sz="2000" dirty="0"/>
          </a:p>
          <a:p>
            <a:r>
              <a:rPr lang="en-US" altLang="zh-CN" sz="2000" dirty="0"/>
              <a:t>@Service	</a:t>
            </a:r>
            <a:r>
              <a:rPr lang="zh-CN" altLang="zh-CN" sz="2000" dirty="0"/>
              <a:t>：用于标注业务类，使用方法与</a:t>
            </a:r>
            <a:r>
              <a:rPr lang="en-US" altLang="zh-CN" sz="2000" dirty="0"/>
              <a:t>@Component</a:t>
            </a:r>
            <a:r>
              <a:rPr lang="zh-CN" altLang="zh-CN" sz="2000" dirty="0"/>
              <a:t>相同。</a:t>
            </a:r>
            <a:endParaRPr lang="zh-CN" altLang="zh-CN" sz="2000" dirty="0"/>
          </a:p>
          <a:p>
            <a:r>
              <a:rPr lang="en-US" altLang="zh-CN" sz="2000" dirty="0"/>
              <a:t>@Controller</a:t>
            </a:r>
            <a:r>
              <a:rPr lang="zh-CN" altLang="zh-CN" sz="2000" dirty="0"/>
              <a:t>：用于标注控制器类，使用方法与</a:t>
            </a:r>
            <a:r>
              <a:rPr lang="en-US" altLang="zh-CN" sz="2000" dirty="0"/>
              <a:t>@Component</a:t>
            </a:r>
            <a:r>
              <a:rPr lang="zh-CN" altLang="zh-CN" sz="2000" dirty="0"/>
              <a:t>相同。</a:t>
            </a:r>
            <a:endParaRPr lang="zh-CN" altLang="zh-CN" sz="2000" dirty="0"/>
          </a:p>
          <a:p>
            <a:r>
              <a:rPr lang="en-US" altLang="zh-CN" sz="2000" dirty="0"/>
              <a:t>@</a:t>
            </a:r>
            <a:r>
              <a:rPr lang="en-US" altLang="zh-CN" sz="2000" dirty="0" err="1"/>
              <a:t>Autowired</a:t>
            </a:r>
            <a:r>
              <a:rPr lang="zh-CN" altLang="zh-CN" sz="2000" dirty="0"/>
              <a:t>：注解实现</a:t>
            </a:r>
            <a:r>
              <a:rPr lang="en-US" altLang="zh-CN" sz="2000" dirty="0"/>
              <a:t>Bean</a:t>
            </a:r>
            <a:r>
              <a:rPr lang="zh-CN" altLang="zh-CN" sz="2000" dirty="0"/>
              <a:t>的自动注入，默认按类型进行匹配。这个注解是</a:t>
            </a:r>
            <a:r>
              <a:rPr lang="en-US" altLang="zh-CN" sz="2000" dirty="0"/>
              <a:t>Spring</a:t>
            </a:r>
            <a:r>
              <a:rPr lang="zh-CN" altLang="zh-CN" sz="2000" dirty="0"/>
              <a:t>提供的。</a:t>
            </a:r>
            <a:endParaRPr lang="zh-CN" altLang="zh-CN" sz="2000" dirty="0"/>
          </a:p>
          <a:p>
            <a:r>
              <a:rPr lang="en-US" altLang="zh-CN" sz="2000" dirty="0"/>
              <a:t>@Resource</a:t>
            </a:r>
            <a:r>
              <a:rPr lang="zh-CN" altLang="zh-CN" sz="2000" dirty="0"/>
              <a:t>的作用相当于</a:t>
            </a:r>
            <a:r>
              <a:rPr lang="en-US" altLang="zh-CN" sz="2000" dirty="0"/>
              <a:t>@</a:t>
            </a:r>
            <a:r>
              <a:rPr lang="en-US" altLang="zh-CN" sz="2000" dirty="0" err="1"/>
              <a:t>Autowired</a:t>
            </a:r>
            <a:r>
              <a:rPr lang="zh-CN" altLang="zh-CN" sz="2000" dirty="0"/>
              <a:t>，只不过</a:t>
            </a:r>
            <a:r>
              <a:rPr lang="en-US" altLang="zh-CN" sz="2000" dirty="0"/>
              <a:t>@</a:t>
            </a:r>
            <a:r>
              <a:rPr lang="en-US" altLang="zh-CN" sz="2000" dirty="0" err="1"/>
              <a:t>Autowired</a:t>
            </a:r>
            <a:r>
              <a:rPr lang="zh-CN" altLang="zh-CN" sz="2000" dirty="0"/>
              <a:t>按</a:t>
            </a:r>
            <a:r>
              <a:rPr lang="en-US" altLang="zh-CN" sz="2000" dirty="0" err="1"/>
              <a:t>byType</a:t>
            </a:r>
            <a:r>
              <a:rPr lang="zh-CN" altLang="zh-CN" sz="2000" dirty="0"/>
              <a:t>自动注入，而</a:t>
            </a:r>
            <a:r>
              <a:rPr lang="en-US" altLang="zh-CN" sz="2000" dirty="0"/>
              <a:t>@Resource</a:t>
            </a:r>
            <a:r>
              <a:rPr lang="zh-CN" altLang="zh-CN" sz="2000" dirty="0"/>
              <a:t>默认按</a:t>
            </a:r>
            <a:r>
              <a:rPr lang="en-US" altLang="zh-CN" sz="2000" dirty="0" err="1"/>
              <a:t>byName</a:t>
            </a:r>
            <a:r>
              <a:rPr lang="zh-CN" altLang="zh-CN" sz="2000" dirty="0"/>
              <a:t>自动注入，这个注解是由</a:t>
            </a:r>
            <a:r>
              <a:rPr lang="en-US" altLang="zh-CN" sz="2000" dirty="0"/>
              <a:t>Java JDK</a:t>
            </a:r>
            <a:r>
              <a:rPr lang="zh-CN" altLang="zh-CN" sz="2000" dirty="0"/>
              <a:t>自带的。</a:t>
            </a:r>
            <a:endParaRPr lang="zh-CN" altLang="zh-CN" sz="2000" dirty="0"/>
          </a:p>
          <a:p>
            <a:r>
              <a:rPr lang="en-US" altLang="zh-CN" sz="2000" dirty="0"/>
              <a:t>@Qualifier</a:t>
            </a:r>
            <a:r>
              <a:rPr lang="zh-CN" altLang="zh-CN" sz="2000" dirty="0"/>
              <a:t>：按指定名称匹配进行注入。</a:t>
            </a:r>
            <a:endParaRPr lang="zh-CN" altLang="zh-CN" sz="2000" dirty="0"/>
          </a:p>
          <a:p>
            <a:r>
              <a:rPr lang="en-US" altLang="zh-CN" sz="2000" dirty="0"/>
              <a:t>@Scope</a:t>
            </a:r>
            <a:r>
              <a:rPr lang="zh-CN" altLang="zh-CN" sz="2000" dirty="0"/>
              <a:t>注解指定</a:t>
            </a:r>
            <a:r>
              <a:rPr lang="en-US" altLang="zh-CN" sz="2000" dirty="0"/>
              <a:t>Bean</a:t>
            </a:r>
            <a:r>
              <a:rPr lang="zh-CN" altLang="zh-CN" sz="2000" dirty="0"/>
              <a:t>的作用域。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3400" y="1295400"/>
            <a:ext cx="7696200" cy="38779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/**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用户业务类的实现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*/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rgbClr val="646464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@Service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userBiz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UserBizImpl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implements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UserBiz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{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@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Autowired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UserDao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100" dirty="0" err="1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userDao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这次连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set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方法都没有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@Override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User login(String </a:t>
            </a:r>
            <a:r>
              <a:rPr lang="en-US" altLang="zh-CN" sz="1200" kern="100" dirty="0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name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, String </a:t>
            </a:r>
            <a:r>
              <a:rPr lang="en-US" altLang="zh-CN" sz="1200" kern="100" dirty="0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password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 {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try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{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这里随机产生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个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秒以内的暂停，模拟现实中的登录操作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Thread.</a:t>
            </a:r>
            <a:r>
              <a:rPr lang="en-US" altLang="zh-CN" sz="1200" i="1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sleep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Random().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nextInt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(4000));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200" b="1" i="1" kern="100" dirty="0" err="1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2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2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业务方法</a:t>
            </a:r>
            <a:r>
              <a:rPr lang="en-US" altLang="zh-CN" sz="12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login</a:t>
            </a:r>
            <a:r>
              <a:rPr lang="zh-CN" altLang="zh-CN" sz="12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运行，正在登录</a:t>
            </a:r>
            <a:r>
              <a:rPr lang="en-US" altLang="zh-CN" sz="12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..."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} </a:t>
            </a: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catch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InterruptedException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100" dirty="0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 {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200" kern="100" dirty="0" err="1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.printStackTrace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}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100" dirty="0" err="1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userDao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.findUser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200" kern="100" dirty="0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name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200" kern="100" dirty="0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password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934243" y="2667000"/>
            <a:ext cx="6894513" cy="2369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@Repository("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userDao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")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public class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UserDaoImpl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implements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UserDao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{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@Override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public User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findUser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(String name, String password) {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if ("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张三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".equals(name) &amp;&amp; "123".equals(password)) {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//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假设从数据库中查出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return new User(1000, "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张三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", "123");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} else {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return null;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}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155575" y="685800"/>
            <a:ext cx="8772271" cy="58785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@Aspect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rgbClr val="646464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@Component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loggerAdvice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放在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Spring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容器，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id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名为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loggerAdvice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LoggerAdvice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{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// log4j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日志类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Logger </a:t>
            </a:r>
            <a:r>
              <a:rPr lang="en-US" altLang="zh-CN" sz="1200" kern="100" dirty="0" err="1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logger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Logger.</a:t>
            </a:r>
            <a:r>
              <a:rPr lang="en-US" altLang="zh-CN" sz="1200" i="1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getLogger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LoggerAdvice.</a:t>
            </a:r>
            <a:r>
              <a:rPr lang="en-US" altLang="zh-CN" sz="1200" b="1" kern="100" dirty="0" err="1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这次试一下环绕通知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切点函数中的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..*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换成了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.*)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200" kern="100" dirty="0">
                <a:solidFill>
                  <a:srgbClr val="646464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@Around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"execution(* org.newboy.biz.*.*(..))"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 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Object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aroundLogger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ProceedingJoinPoint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100" dirty="0" err="1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joinPoint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throws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Throwable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{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String </a:t>
            </a:r>
            <a:r>
              <a:rPr lang="en-US" altLang="zh-CN" sz="1200" kern="100" dirty="0" err="1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methodName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200" kern="100" dirty="0" err="1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joinPoint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.getSignature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().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getName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Object[] </a:t>
            </a:r>
            <a:r>
              <a:rPr lang="en-US" altLang="zh-CN" sz="1200" kern="100" dirty="0" err="1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200" kern="100" dirty="0" err="1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joinPoint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.getArgs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方法运行前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2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200" kern="100" dirty="0" err="1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login"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.equals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200" kern="100" dirty="0" err="1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methodName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)) {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200" kern="100" dirty="0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logger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.info(</a:t>
            </a: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Timestamp(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200" i="1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currentTimeMillis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()) + </a:t>
            </a:r>
            <a:r>
              <a:rPr lang="en-US" altLang="zh-CN" sz="12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 "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200" kern="100" dirty="0" err="1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[0] + </a:t>
            </a:r>
            <a:r>
              <a:rPr lang="en-US" altLang="zh-CN" sz="12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2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开始登录</a:t>
            </a:r>
            <a:r>
              <a:rPr lang="en-US" altLang="zh-CN" sz="12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}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运行方法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Object </a:t>
            </a:r>
            <a:r>
              <a:rPr lang="en-US" altLang="zh-CN" sz="1200" kern="100" dirty="0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result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200" kern="100" dirty="0" err="1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joinPoint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.proceed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方法运行后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2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200" kern="100" dirty="0" err="1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login"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.equals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200" kern="100" dirty="0" err="1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methodName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)) {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200" kern="100" dirty="0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result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!= </a:t>
            </a: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null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 {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200" kern="100" dirty="0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logger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.info(</a:t>
            </a: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Timestamp(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200" i="1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currentTimeMillis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()) + </a:t>
            </a:r>
            <a:r>
              <a:rPr lang="en-US" altLang="zh-CN" sz="12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 "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200" kern="100" dirty="0" err="1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[0] + </a:t>
            </a:r>
            <a:r>
              <a:rPr lang="en-US" altLang="zh-CN" sz="12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2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登录成功</a:t>
            </a:r>
            <a:r>
              <a:rPr lang="en-US" altLang="zh-CN" sz="12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} </a:t>
            </a: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{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200" kern="100" dirty="0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logger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.info(</a:t>
            </a:r>
            <a:r>
              <a:rPr lang="en-US" altLang="zh-CN" sz="1200" b="1" kern="100" dirty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Timestamp(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200" i="1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currentTimeMillis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()) + </a:t>
            </a:r>
            <a:r>
              <a:rPr lang="en-US" altLang="zh-CN" sz="12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 "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200" kern="100" dirty="0" err="1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[0] + </a:t>
            </a:r>
            <a:r>
              <a:rPr lang="en-US" altLang="zh-CN" sz="12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2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登录失败</a:t>
            </a:r>
            <a:r>
              <a:rPr lang="en-US" altLang="zh-CN" sz="1200" kern="100" dirty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	}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}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200" b="1" kern="100" dirty="0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kern="100" dirty="0">
                <a:solidFill>
                  <a:srgbClr val="6A3E3E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result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674813" y="3234392"/>
            <a:ext cx="7932612" cy="1077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dirty="0"/>
              <a:t>&lt;!-- 织入使用注解定义的增强，需要引入aop命名空间 --&gt;</a:t>
            </a:r>
            <a:endParaRPr lang="zh-CN" altLang="en-US" sz="1600" dirty="0"/>
          </a:p>
          <a:p>
            <a:r>
              <a:rPr lang="zh-CN" altLang="en-US" sz="1600" dirty="0"/>
              <a:t>&lt;aop:aspectj-autoproxy /&gt;</a:t>
            </a:r>
            <a:endParaRPr lang="zh-CN" altLang="en-US" sz="1600" dirty="0"/>
          </a:p>
          <a:p>
            <a:r>
              <a:rPr lang="zh-CN" altLang="en-US" sz="1600" dirty="0"/>
              <a:t>&lt;!-- 所有基包是org.newboy下面所有的类将由Spring容器扫描是否添加到容器中 --&gt;</a:t>
            </a:r>
            <a:endParaRPr lang="zh-CN" altLang="en-US" sz="1600" dirty="0"/>
          </a:p>
          <a:p>
            <a:r>
              <a:rPr lang="zh-CN" altLang="en-US" sz="1600" dirty="0"/>
              <a:t>&lt;context:component-scan base-package="org.newboy"/&gt;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框架的组成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7342188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Spring </a:t>
            </a:r>
            <a:r>
              <a:rPr lang="zh-CN" altLang="zh-CN" dirty="0"/>
              <a:t>的优点是什么？为什么要使用</a:t>
            </a:r>
            <a:r>
              <a:rPr lang="en-US" altLang="zh-CN" dirty="0"/>
              <a:t>Spring</a:t>
            </a:r>
            <a:r>
              <a:rPr lang="zh-CN" altLang="zh-CN" dirty="0"/>
              <a:t>框架？</a:t>
            </a:r>
            <a:endParaRPr lang="zh-CN" altLang="zh-CN" dirty="0"/>
          </a:p>
          <a:p>
            <a:pPr lvl="0"/>
            <a:r>
              <a:rPr lang="zh-CN" altLang="zh-CN" dirty="0"/>
              <a:t>什么是</a:t>
            </a:r>
            <a:r>
              <a:rPr lang="en-US" altLang="zh-CN" dirty="0"/>
              <a:t>DI</a:t>
            </a:r>
            <a:r>
              <a:rPr lang="zh-CN" altLang="zh-CN" dirty="0"/>
              <a:t>机制？</a:t>
            </a:r>
            <a:endParaRPr lang="zh-CN" altLang="zh-CN" dirty="0"/>
          </a:p>
          <a:p>
            <a:pPr lvl="0"/>
            <a:r>
              <a:rPr lang="zh-CN" altLang="zh-CN" dirty="0"/>
              <a:t>什么是</a:t>
            </a:r>
            <a:r>
              <a:rPr lang="en-US" altLang="zh-CN" dirty="0"/>
              <a:t>AOP</a:t>
            </a:r>
            <a:r>
              <a:rPr lang="zh-CN" altLang="zh-CN" dirty="0"/>
              <a:t>？</a:t>
            </a:r>
            <a:endParaRPr lang="zh-CN" altLang="zh-CN" dirty="0"/>
          </a:p>
          <a:p>
            <a:pPr lvl="0"/>
            <a:r>
              <a:rPr lang="en-US" altLang="zh-CN" dirty="0"/>
              <a:t>AOP</a:t>
            </a:r>
            <a:r>
              <a:rPr lang="zh-CN" altLang="zh-CN" dirty="0"/>
              <a:t>的实现原理什么？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IoC</a:t>
            </a:r>
            <a:r>
              <a:rPr lang="en-US" altLang="zh-CN" dirty="0" smtClean="0"/>
              <a:t> </a:t>
            </a:r>
            <a:r>
              <a:rPr lang="en-US" altLang="zh-CN" dirty="0"/>
              <a:t>(Inversion of Control</a:t>
            </a:r>
            <a:r>
              <a:rPr lang="zh-CN" altLang="en-US" dirty="0"/>
              <a:t>控制反转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代码中就需要用到</a:t>
            </a:r>
            <a:r>
              <a:rPr lang="en-US" altLang="zh-CN" dirty="0"/>
              <a:t>Spring</a:t>
            </a:r>
            <a:r>
              <a:rPr lang="zh-CN" altLang="en-US" dirty="0"/>
              <a:t>的容器来管理所有的</a:t>
            </a:r>
            <a:r>
              <a:rPr lang="en-US" altLang="zh-CN" dirty="0"/>
              <a:t>JavaBean</a:t>
            </a:r>
            <a:r>
              <a:rPr lang="zh-CN" altLang="en-US" dirty="0"/>
              <a:t>类，把这种主动的依赖关系变成被动的依赖注入。也就是我们不主动实例化对象，你将看不到类似于</a:t>
            </a:r>
            <a:r>
              <a:rPr lang="en-US" altLang="zh-CN" dirty="0"/>
              <a:t>new Engine()</a:t>
            </a:r>
            <a:r>
              <a:rPr lang="zh-CN" altLang="en-US" dirty="0"/>
              <a:t>这样的代码，而是通过</a:t>
            </a:r>
            <a:r>
              <a:rPr lang="en-US" altLang="zh-CN" dirty="0"/>
              <a:t>Spring</a:t>
            </a:r>
            <a:r>
              <a:rPr lang="zh-CN" altLang="en-US" dirty="0"/>
              <a:t>容器来管理类的实例化以及类与类之间的关系。当我们需要某个对象</a:t>
            </a:r>
            <a:r>
              <a:rPr lang="en-US" altLang="zh-CN" dirty="0"/>
              <a:t>(Engine</a:t>
            </a:r>
            <a:r>
              <a:rPr lang="zh-CN" altLang="en-US" dirty="0"/>
              <a:t>或</a:t>
            </a:r>
            <a:r>
              <a:rPr lang="en-US" altLang="zh-CN" dirty="0"/>
              <a:t>Tire)</a:t>
            </a:r>
            <a:r>
              <a:rPr lang="zh-CN" altLang="en-US" dirty="0"/>
              <a:t>的时候，由</a:t>
            </a:r>
            <a:r>
              <a:rPr lang="en-US" altLang="zh-CN" dirty="0"/>
              <a:t>Spring</a:t>
            </a:r>
            <a:r>
              <a:rPr lang="zh-CN" altLang="en-US" dirty="0"/>
              <a:t>容器来实例化需要的对象。所有的这些实例化好的对象共同存在</a:t>
            </a:r>
            <a:r>
              <a:rPr lang="en-US" altLang="zh-CN" dirty="0"/>
              <a:t>Spring</a:t>
            </a:r>
            <a:r>
              <a:rPr lang="zh-CN" altLang="en-US" dirty="0"/>
              <a:t>容器中，当我们的主动请求方</a:t>
            </a:r>
            <a:r>
              <a:rPr lang="en-US" altLang="zh-CN" dirty="0"/>
              <a:t>(Car)</a:t>
            </a:r>
            <a:r>
              <a:rPr lang="zh-CN" altLang="en-US" dirty="0"/>
              <a:t>需要</a:t>
            </a:r>
            <a:r>
              <a:rPr lang="en-US" altLang="zh-CN" dirty="0"/>
              <a:t>Engine</a:t>
            </a:r>
            <a:r>
              <a:rPr lang="zh-CN" altLang="en-US" dirty="0"/>
              <a:t>或</a:t>
            </a:r>
            <a:r>
              <a:rPr lang="en-US" altLang="zh-CN" dirty="0"/>
              <a:t>Tire</a:t>
            </a:r>
            <a:r>
              <a:rPr lang="zh-CN" altLang="en-US" dirty="0"/>
              <a:t>对象的时候，由</a:t>
            </a:r>
            <a:r>
              <a:rPr lang="en-US" altLang="zh-CN" dirty="0"/>
              <a:t>Spring</a:t>
            </a:r>
            <a:r>
              <a:rPr lang="zh-CN" altLang="en-US" dirty="0"/>
              <a:t>容器把实例化好的</a:t>
            </a:r>
            <a:r>
              <a:rPr lang="en-US" altLang="zh-CN" dirty="0"/>
              <a:t>Engine</a:t>
            </a:r>
            <a:r>
              <a:rPr lang="zh-CN" altLang="en-US" dirty="0"/>
              <a:t>和</a:t>
            </a:r>
            <a:r>
              <a:rPr lang="en-US" altLang="zh-CN" dirty="0"/>
              <a:t>Tire</a:t>
            </a:r>
            <a:r>
              <a:rPr lang="zh-CN" altLang="en-US" dirty="0"/>
              <a:t>对象注入到</a:t>
            </a:r>
            <a:r>
              <a:rPr lang="en-US" altLang="zh-CN" dirty="0"/>
              <a:t>Car</a:t>
            </a:r>
            <a:r>
              <a:rPr lang="zh-CN" altLang="en-US" dirty="0"/>
              <a:t>中，这个就叫依赖注入。而原来主动创建对象的方式则变成了被动注入对象的方式，原来的主从关系也就发生了反转，我们称之为控制反转（</a:t>
            </a:r>
            <a:r>
              <a:rPr lang="en-US" altLang="zh-CN" dirty="0"/>
              <a:t>Inversion of Control</a:t>
            </a:r>
            <a:r>
              <a:rPr lang="zh-CN" altLang="en-US" dirty="0"/>
              <a:t>，英文缩写为</a:t>
            </a:r>
            <a:r>
              <a:rPr lang="en-US" altLang="zh-CN" dirty="0" err="1"/>
              <a:t>IoC</a:t>
            </a:r>
            <a:r>
              <a:rPr lang="zh-CN" altLang="en-US" dirty="0"/>
              <a:t>），所以</a:t>
            </a:r>
            <a:r>
              <a:rPr lang="en-US" altLang="zh-CN" dirty="0"/>
              <a:t>Spring</a:t>
            </a:r>
            <a:r>
              <a:rPr lang="zh-CN" altLang="en-US" dirty="0"/>
              <a:t>容器也是一个</a:t>
            </a:r>
            <a:r>
              <a:rPr lang="en-US" altLang="zh-CN" dirty="0" err="1"/>
              <a:t>IoC</a:t>
            </a:r>
            <a:r>
              <a:rPr lang="zh-CN" altLang="en-US" dirty="0"/>
              <a:t>容器。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案例讲解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963" y="1828800"/>
            <a:ext cx="5419048" cy="377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278892" y="724156"/>
            <a:ext cx="87661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kern="0" dirty="0" smtClean="0"/>
              <a:t>案例代码</a:t>
            </a:r>
            <a:endParaRPr lang="zh-CN" altLang="en-US" kern="0" dirty="0"/>
          </a:p>
        </p:txBody>
      </p:sp>
      <p:sp>
        <p:nvSpPr>
          <p:cNvPr id="5" name="矩形 4"/>
          <p:cNvSpPr/>
          <p:nvPr/>
        </p:nvSpPr>
        <p:spPr>
          <a:xfrm>
            <a:off x="266700" y="2002185"/>
            <a:ext cx="8382000" cy="35394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&lt;?xml version="1.0" encoding="UTF-8"?&gt;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&lt;beans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xmlns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="http://www.springframework.org/schema/beans"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xmlns:xsi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="http://www.w3.org/2001/XMLSchema-instance"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xsi:schemaLocation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="http://www.springframework.org/schema/beans 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http://www.springframework.org/schema/beans/spring-beans-4.2.xsd"&gt;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发动机类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&lt;bean id="engine" class="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org.newboy.bean.Engine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/&gt;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轮胎类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&lt;bean id="tire" class="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org.newboy.bean.Tire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/&gt;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汽车类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&lt;bean id="car" class="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org.newboy.bean.Car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"&gt;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&lt;description&gt;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通过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set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方法注入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engine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和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tire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对象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&lt;/description&gt;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&lt;property name="engine" ref="engine" /&gt;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&lt;property name="tire" ref="tire" /&gt;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&lt;/bean&gt;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&lt;/beans&gt;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1679019"/>
            <a:ext cx="8001000" cy="41857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/**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汽车类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*/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public class Car {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private Engine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engine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		// 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发动机类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private Tire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tire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			//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轮胎类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//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添加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set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方法用于注入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public void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setEngine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(Engine engine) {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this.engine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engine;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public void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setTire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(Tire tire) {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this.tire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tire;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/*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汽车发动的方法 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*/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public void run() {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engine.fire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();  	// 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调用发动机类的点火方法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tire.roll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();		// 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调用轮胎的滚动方法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System.out.println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("3.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汽车开动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");		// 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汽车开动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2400" y="1940629"/>
            <a:ext cx="8610600" cy="36009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package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org.newboy.test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import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org.newboy.bean.Car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import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org.springframework.context.ApplicationContext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import org.springframework.context.support.ClassPathXmlApplicationContext;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/*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汽车的测试类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*/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public class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TestCar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{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public static void main(String[]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 {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/*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创建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Spring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的上下文，相当于得到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Spring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的容器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 *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ApplicationContext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是个接口，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ClassPathXmlApplicationContext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是实现类，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 *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所带的参数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applicationContext.xml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是配置文件名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*/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ApplicationContext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context = new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ClassPathXmlApplicationContext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("applicationContext.xml");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/*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getBean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("car")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相当于从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Spring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容器中取出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id=car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的对象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 *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这个方法返回的是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Object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对象，所以强转成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Car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对象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*/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b="1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Car </a:t>
            </a:r>
            <a:r>
              <a:rPr lang="en-US" altLang="zh-CN" sz="1200" b="1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car</a:t>
            </a:r>
            <a:r>
              <a:rPr lang="en-US" altLang="zh-CN" sz="1200" b="1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(Car) </a:t>
            </a:r>
            <a:r>
              <a:rPr lang="en-US" altLang="zh-CN" sz="1200" b="1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context.getBean</a:t>
            </a:r>
            <a:r>
              <a:rPr lang="en-US" altLang="zh-CN" sz="1200" b="1" kern="100" dirty="0">
                <a:latin typeface="Courier New" panose="02070309020205020404" pitchFamily="49" charset="0"/>
                <a:ea typeface="宋体" panose="02010600030101010101" pitchFamily="2" charset="-122"/>
              </a:rPr>
              <a:t>("car");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// 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调用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car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的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run()</a:t>
            </a:r>
            <a:r>
              <a:rPr lang="zh-CN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方法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car.run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();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zh-CN" altLang="zh-CN" sz="12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zh-CN" sz="1200" kern="1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86000" y="2048351"/>
            <a:ext cx="4010025" cy="33855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package </a:t>
            </a:r>
            <a:r>
              <a:rPr lang="en-US" altLang="zh-CN" sz="16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org.newboy.bean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发动机的接口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*/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public interface Engine {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/** </a:t>
            </a:r>
            <a:r>
              <a:rPr lang="zh-CN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发动机点火的方法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*/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public void fire();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package </a:t>
            </a:r>
            <a:r>
              <a:rPr lang="en-US" altLang="zh-CN" sz="16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org.newboy.bean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轮胎类 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*/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public interface Tire {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/** </a:t>
            </a:r>
            <a:r>
              <a:rPr lang="zh-CN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轮胎转动的方法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*/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public void roll();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zh-CN" sz="1600" kern="1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90600" y="2590800"/>
            <a:ext cx="7095744" cy="21236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package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org.newboy.bean.impl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import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org.newboy.bean.Engine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/**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自动发动机的实现类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*/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public class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AutoEngineImpl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implements Engine {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/** 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实现发动机点火的方法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*/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public void fire() {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System.out.println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("1.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自动档发动点火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");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2000" y="1371600"/>
            <a:ext cx="7086600" cy="21236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package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org.newboy.bean.impl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import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org.newboy.bean.Engine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/**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手动发动机类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*/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public class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ManualEngineImpl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implements Engine {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/** 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手动发动机点火的方法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*/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public void fire() {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System.out.println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("1.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手动档发动点火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");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609600" y="2590800"/>
            <a:ext cx="7620000" cy="20313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package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org.newboy.bean.impl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import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org.newboy.bean.Tire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/** 15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寸轮胎实现类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*/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public class TireR15Impl implements Tire {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/** 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轮胎转动的方法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*/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public void roll() {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System.out.println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("2.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半径为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15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的轮胎滚动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");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5280" y="1163511"/>
            <a:ext cx="8168640" cy="5016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/**</a:t>
            </a:r>
            <a:r>
              <a:rPr lang="zh-CN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汽车类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*/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public class Car {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private Engine </a:t>
            </a:r>
            <a:r>
              <a:rPr lang="en-US" altLang="zh-CN" sz="16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engine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		// </a:t>
            </a:r>
            <a:r>
              <a:rPr lang="zh-CN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发动机接口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private Tire </a:t>
            </a:r>
            <a:r>
              <a:rPr lang="en-US" altLang="zh-CN" sz="16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tire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			//</a:t>
            </a:r>
            <a:r>
              <a:rPr lang="zh-CN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轮胎接口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public void </a:t>
            </a:r>
            <a:r>
              <a:rPr lang="en-US" altLang="zh-CN" sz="16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setEngine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(Engine engine) {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6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this.engine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engine;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public void </a:t>
            </a:r>
            <a:r>
              <a:rPr lang="en-US" altLang="zh-CN" sz="16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setTire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(Tire tire) {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6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this.tire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tire;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/*</a:t>
            </a:r>
            <a:r>
              <a:rPr lang="zh-CN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汽车发动的方法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*/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public void run() {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6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engine.fire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();  	// </a:t>
            </a:r>
            <a:r>
              <a:rPr lang="zh-CN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调用发动机类的点火方法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6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tire.roll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();		// </a:t>
            </a:r>
            <a:r>
              <a:rPr lang="zh-CN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调用轮胎的滚动方法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6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System.out.println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("3.</a:t>
            </a:r>
            <a:r>
              <a:rPr lang="zh-CN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汽车开动</a:t>
            </a: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");		// </a:t>
            </a:r>
            <a:r>
              <a:rPr lang="zh-CN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汽车开动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5487" y="1295400"/>
            <a:ext cx="7620000" cy="48013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&lt;?xml version="1.0" encoding="UTF-8"?&gt;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&lt;beans xmlns="http://www.springframework.org/schema/beans"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xmlns:xsi="http://www.w3.org/2001/XMLSchema-instance"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xsi:schemaLocation="http://www.springframework.org/schema/beans 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http://www.springframework.org/schema/beans/spring-beans-4.2.xsd"&gt;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自动档发动机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&lt;bean id="autoEngine" class="org.newboy.bean.impl.AutoEngineImpl"/&gt;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手动档发动机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&lt;bean id="manualEngine" class="org.newboy.bean.impl.ManualEngineImpl"/&gt;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半径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18</a:t>
            </a:r>
            <a: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的轮胎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&lt;bean id="tire18" class="org.newboy.bean.impl.TireR18Impl"/&gt;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半径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15</a:t>
            </a:r>
            <a: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的轮胎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&lt;bean id="tire15" class="org.newboy.bean.impl.TireR15Impl"/&gt;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自动档，轮胎为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18</a:t>
            </a:r>
            <a: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寸的汽车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&lt;bean id="autoCar" class="org.newboy.bean.Car"&gt;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	&lt;property name="engine" ref="autoEngine"/&gt;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	&lt;property name="tire" ref="tire18"/&gt;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&lt;/bean&gt;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手动档，轮胎为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15</a:t>
            </a:r>
            <a:r>
              <a:rPr lang="zh-CN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寸的汽车</a:t>
            </a: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&lt;bean id="manualCar" class="org.newboy.bean.Car"&gt;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	&lt;property name="engine" ref="manualEngine"/&gt;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	&lt;property name="tire" ref="tire15"/&gt;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&lt;/bean&gt;</a:t>
            </a:r>
            <a:endParaRPr lang="zh-CN" altLang="zh-CN" sz="1200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&lt;/beans&gt;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687387" y="1723682"/>
            <a:ext cx="7696200" cy="39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import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org.newboy.bean.Car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import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org.springframework.context.ApplicationContext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import org.springframework.context.support.ClassPathXmlApplicationContext;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/* 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汽车的测试类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*/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public class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TestCar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{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public static void main(String[]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 {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ApplicationContext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context = new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ClassPathXmlApplicationContext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("applicationContext.xml");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//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分别得到自动和手动汽车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Car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autoCar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(Car)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context.getBean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("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autoCar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");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Car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manualCar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= (Car)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context.getBean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("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manualCar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");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// 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调用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car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的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run()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方法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autoCar.run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System.out.println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manualCar.run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();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4830" y="2362200"/>
            <a:ext cx="7961313" cy="2862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&lt;!-- 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</a:rPr>
              <a:t>自动档，轮胎为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</a:rPr>
              <a:t>15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</a:rPr>
              <a:t>寸的汽车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&lt;bean id="</a:t>
            </a:r>
            <a:r>
              <a:rPr lang="en-US" altLang="zh-CN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autoCar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class="</a:t>
            </a:r>
            <a:r>
              <a:rPr lang="en-US" altLang="zh-CN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org.newboy.bean.Car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</a:rPr>
              <a:t>"&gt;</a:t>
            </a:r>
            <a:endParaRPr lang="zh-CN" altLang="zh-CN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&lt;property name="engine" ref="</a:t>
            </a:r>
            <a:r>
              <a:rPr lang="en-US" altLang="zh-CN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autoEngine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</a:rPr>
              <a:t>"/&gt;</a:t>
            </a:r>
            <a:endParaRPr lang="zh-CN" altLang="zh-CN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b="1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&lt;property name="tire" ref="tire15"/&gt;</a:t>
            </a:r>
            <a:endParaRPr lang="zh-CN" altLang="zh-CN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&lt;/bean&gt;</a:t>
            </a:r>
            <a:endParaRPr lang="zh-CN" altLang="zh-CN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&lt;!-- 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</a:rPr>
              <a:t>手动档，轮胎为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</a:rPr>
              <a:t>18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</a:rPr>
              <a:t>寸的汽车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&lt;bean id="</a:t>
            </a:r>
            <a:r>
              <a:rPr lang="en-US" altLang="zh-CN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manualCar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class="</a:t>
            </a:r>
            <a:r>
              <a:rPr lang="en-US" altLang="zh-CN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org.newboy.bean.Car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</a:rPr>
              <a:t>"&gt;</a:t>
            </a:r>
            <a:endParaRPr lang="zh-CN" altLang="zh-CN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&lt;property name="engine" ref="</a:t>
            </a:r>
            <a:r>
              <a:rPr lang="en-US" altLang="zh-CN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manualEngine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</a:rPr>
              <a:t>"/&gt;</a:t>
            </a:r>
            <a:endParaRPr lang="zh-CN" altLang="zh-CN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b="1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&lt;property name="tire" ref="tire18"/&gt;</a:t>
            </a:r>
            <a:endParaRPr lang="zh-CN" altLang="zh-CN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&lt;/bean&gt;</a:t>
            </a:r>
            <a:endParaRPr lang="zh-CN" altLang="zh-CN" kern="1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使用</a:t>
            </a:r>
            <a:r>
              <a:rPr lang="en-US" altLang="zh-CN" dirty="0" smtClean="0"/>
              <a:t>p</a:t>
            </a:r>
            <a:r>
              <a:rPr lang="zh-CN" altLang="zh-CN" dirty="0" smtClean="0"/>
              <a:t>命名空间注入属性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2187" y="2057400"/>
            <a:ext cx="7086600" cy="1244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&lt;bean id="autoCar" class="org.newboy.bean.Car"&gt;</a:t>
            </a:r>
            <a:endParaRPr lang="zh-CN" altLang="zh-CN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&lt;property name="engine" ref="autoEngine"/&gt;</a:t>
            </a:r>
            <a:endParaRPr lang="zh-CN" altLang="zh-CN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	&lt;property name="tire" ref="tire"/&gt;</a:t>
            </a:r>
            <a:endParaRPr lang="zh-CN" altLang="zh-CN" kern="10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kern="100" smtClean="0">
                <a:latin typeface="Courier New" panose="02070309020205020404" pitchFamily="49" charset="0"/>
                <a:ea typeface="宋体" panose="02010600030101010101" pitchFamily="2" charset="-122"/>
              </a:rPr>
              <a:t>&lt;/bean&gt;</a:t>
            </a:r>
            <a:endParaRPr lang="zh-CN" altLang="zh-CN" kern="1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0580" y="4572000"/>
            <a:ext cx="7389813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&lt;bean id="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autoCar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 class="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org.newboy.bean.Car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p:engine-ref="autoEngine" p:tire-ref="tire"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/&gt;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4114800" y="3429000"/>
            <a:ext cx="420687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4487" y="1447800"/>
            <a:ext cx="8382000" cy="4678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&lt;?xml version="1.0" encoding="UTF-8"?&gt;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&lt;beans 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xmlns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="http://www.springframework.org/schema/beans"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xmlns:xsi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="http://www.w3.org/2001/XMLSchema-instance"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b="1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400" b="1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xmlns:p</a:t>
            </a:r>
            <a:r>
              <a:rPr lang="en-US" altLang="zh-CN" sz="1400" b="1" kern="100" dirty="0">
                <a:latin typeface="Courier New" panose="02070309020205020404" pitchFamily="49" charset="0"/>
                <a:ea typeface="宋体" panose="02010600030101010101" pitchFamily="2" charset="-122"/>
              </a:rPr>
              <a:t>="http://www.springframework.org/schema/p"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xsi:schemaLocation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="http://www.springframework.org/schema/beans 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http://www.springframework.org/schema/beans/spring-beans-4.2.xsd"&gt;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自动档发动机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&lt;bean id="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autoEngine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class="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org.newboy.bean.impl.AutoEngineImpl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"/&gt;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手动档发动机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&lt;bean id="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manualEngine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class="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org.newboy.bean.impl.ManualEngineImpl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"/&gt;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动态注入轮胎的半径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&lt;bean id="tire" class="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org.newboy.bean.impl.TireImpl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p:radius="20"/&gt;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自动档汽车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&lt;bean id="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autoCar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class="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org.newboy.bean.Car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 p:engine-ref="autoEngine" p:tire-ref="tire"/&gt;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&lt;!-- </a:t>
            </a:r>
            <a:r>
              <a:rPr lang="zh-CN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手动档汽车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--&gt;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	&lt;bean id="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manualCar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class="</a:t>
            </a:r>
            <a:r>
              <a:rPr lang="en-US" altLang="zh-CN" sz="14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org.newboy.bean.Car</a:t>
            </a:r>
            <a:r>
              <a:rPr lang="en-US" altLang="zh-CN" sz="14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" p:engine-ref="manualEngine" p:tire-ref="tire"/&gt;</a:t>
            </a:r>
            <a:endParaRPr lang="zh-CN" altLang="zh-CN" sz="1400" kern="1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&lt;/beans&gt;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2mo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Social Business_PPT_White Template - 130404 v1</Template>
  <TotalTime>0</TotalTime>
  <Words>13909</Words>
  <Application>WPS 演示</Application>
  <PresentationFormat>全屏显示(4:3)</PresentationFormat>
  <Paragraphs>550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Courier New</vt:lpstr>
      <vt:lpstr>Calibri</vt:lpstr>
      <vt:lpstr>Times New Roman</vt:lpstr>
      <vt:lpstr>Arial Unicode MS</vt:lpstr>
      <vt:lpstr>黑体</vt:lpstr>
      <vt:lpstr>1_s2mode</vt:lpstr>
      <vt:lpstr>PowerPoint.Show.8</vt:lpstr>
      <vt:lpstr>SpringMVC与MyBatis企业开发实战</vt:lpstr>
      <vt:lpstr>Spring框架的组成</vt:lpstr>
      <vt:lpstr>IoC (Inversion of Control控制反转)</vt:lpstr>
      <vt:lpstr>案例讲解</vt:lpstr>
      <vt:lpstr>PowerPoint 演示文稿</vt:lpstr>
      <vt:lpstr>案例代码</vt:lpstr>
      <vt:lpstr>代码</vt:lpstr>
      <vt:lpstr>使用p命名空间注入属性</vt:lpstr>
      <vt:lpstr>代码</vt:lpstr>
      <vt:lpstr>自动注入</vt:lpstr>
      <vt:lpstr>代码</vt:lpstr>
      <vt:lpstr>构造器注入</vt:lpstr>
      <vt:lpstr>Bean的作用域</vt:lpstr>
      <vt:lpstr>AOP(Aspect Oriented Programming面向切面编程)</vt:lpstr>
      <vt:lpstr>使用注解实现AOP</vt:lpstr>
      <vt:lpstr>案例代码</vt:lpstr>
      <vt:lpstr>代码</vt:lpstr>
      <vt:lpstr>Spring注解管理IoC</vt:lpstr>
      <vt:lpstr>案例代码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J Smith</dc:creator>
  <cp:lastModifiedBy>一休叔叔</cp:lastModifiedBy>
  <cp:revision>179</cp:revision>
  <dcterms:created xsi:type="dcterms:W3CDTF">2013-03-28T03:49:00Z</dcterms:created>
  <dcterms:modified xsi:type="dcterms:W3CDTF">2019-09-29T08:07:23Z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