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" initials="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909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51553" descr="pic01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20667" y="4776788"/>
            <a:ext cx="3471333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82" name="标题 152581"/>
          <p:cNvSpPr>
            <a:spLocks noGrp="1"/>
          </p:cNvSpPr>
          <p:nvPr>
            <p:ph type="ctrTitle"/>
          </p:nvPr>
        </p:nvSpPr>
        <p:spPr>
          <a:xfrm>
            <a:off x="916517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umimoji="0" lang="zh-CN" altLang="en-US" sz="3000" b="1" i="0" u="none" strike="noStrike" kern="1200" cap="none" spc="0" normalizeH="0" baseline="0" noProof="1" dirty="0">
                <a:solidFill>
                  <a:srgbClr val="CF505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884" y="260350"/>
            <a:ext cx="2743200" cy="5678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260350"/>
            <a:ext cx="8070573" cy="5678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2284" y="260350"/>
            <a:ext cx="10972800" cy="56784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pic>
        <p:nvPicPr>
          <p:cNvPr id="16" name="Picture 111" descr="ibm_sb_graphic_open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t="42935" r="6441" b="42935"/>
          <a:stretch>
            <a:fillRect/>
          </a:stretch>
        </p:blipFill>
        <p:spPr bwMode="auto">
          <a:xfrm>
            <a:off x="527685" y="4472940"/>
            <a:ext cx="11190605" cy="21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36576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548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1412875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412" y="1412875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oleObject" Target="../embeddings/Presentation1.ppt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51553" descr="pic01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20667" y="4776788"/>
            <a:ext cx="3471333" cy="2081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51557"/>
          <p:cNvSpPr>
            <a:spLocks noGrp="1"/>
          </p:cNvSpPr>
          <p:nvPr>
            <p:ph type="title"/>
          </p:nvPr>
        </p:nvSpPr>
        <p:spPr>
          <a:xfrm>
            <a:off x="812800" y="212725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文本占位符 151558"/>
          <p:cNvSpPr>
            <a:spLocks noGrp="1"/>
          </p:cNvSpPr>
          <p:nvPr>
            <p:ph type="body"/>
          </p:nvPr>
        </p:nvSpPr>
        <p:spPr>
          <a:xfrm>
            <a:off x="912284" y="141287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51561" name="灯片编号占位符 151560"/>
          <p:cNvSpPr>
            <a:spLocks noGrp="1"/>
          </p:cNvSpPr>
          <p:nvPr>
            <p:ph type="sldNum" sz="quarter" idx="4"/>
          </p:nvPr>
        </p:nvSpPr>
        <p:spPr>
          <a:xfrm>
            <a:off x="1102784" y="6381750"/>
            <a:ext cx="2844800" cy="2873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1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  <p:graphicFrame>
        <p:nvGraphicFramePr>
          <p:cNvPr id="1030" name="Base" hidden="1"/>
          <p:cNvGraphicFramePr/>
          <p:nvPr userDrawn="1"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0" imgH="0" progId="PowerPoint.Show.8">
                  <p:embed/>
                </p:oleObj>
              </mc:Choice>
              <mc:Fallback>
                <p:oleObj name="" r:id="rId19" imgW="0" imgH="0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3333CC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6600CC"/>
        </a:buClr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/>
          </p:cNvSpPr>
          <p:nvPr>
            <p:ph type="ctrTitle"/>
          </p:nvPr>
        </p:nvSpPr>
        <p:spPr>
          <a:xfrm>
            <a:off x="2034540" y="3924935"/>
            <a:ext cx="8229600" cy="792163"/>
          </a:xfrm>
        </p:spPr>
        <p:txBody>
          <a:bodyPr/>
          <a:lstStyle/>
          <a:p>
            <a:pPr algn="ctr" eaLnBrk="1" hangingPunct="1"/>
            <a:r>
              <a:rPr lang="zh-CN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第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6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章</a:t>
            </a:r>
            <a:r>
              <a:rPr lang="en-US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Spring MVC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入门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698" name="标题 5121"/>
          <p:cNvSpPr>
            <a:spLocks noGrp="1"/>
          </p:cNvSpPr>
          <p:nvPr/>
        </p:nvSpPr>
        <p:spPr>
          <a:xfrm>
            <a:off x="1774825" y="1999615"/>
            <a:ext cx="8489315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1" i="0" u="none" kern="1200" baseline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 eaLnBrk="1" hangingPunct="1">
              <a:buClrTx/>
              <a:buSzTx/>
              <a:buNone/>
            </a:pP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SpringMVC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3600" dirty="0">
                <a:latin typeface="Arial" panose="020B0604020202020204" pitchFamily="34" charset="0"/>
                <a:sym typeface="+mn-ea"/>
              </a:rPr>
              <a:t>MyBatis</a:t>
            </a:r>
            <a:r>
              <a:rPr lang="zh-CN" altLang="en-US" sz="3600" dirty="0">
                <a:latin typeface="Arial" panose="020B0604020202020204" pitchFamily="34" charset="0"/>
                <a:sym typeface="+mn-ea"/>
              </a:rPr>
              <a:t>企业开发实战</a:t>
            </a:r>
            <a:endParaRPr lang="zh-CN" altLang="en-US" sz="3600" b="1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AutoShape 7"/>
          <p:cNvSpPr>
            <a:spLocks noChangeAspect="1" noTextEdit="1"/>
          </p:cNvSpPr>
          <p:nvPr/>
        </p:nvSpPr>
        <p:spPr>
          <a:xfrm flipH="1">
            <a:off x="6392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标题 6"/>
          <p:cNvSpPr>
            <a:spLocks noGrp="1"/>
          </p:cNvSpPr>
          <p:nvPr>
            <p:ph type="title"/>
          </p:nvPr>
        </p:nvSpPr>
        <p:spPr>
          <a:xfrm>
            <a:off x="1524000" y="0"/>
            <a:ext cx="8830310" cy="117030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一个</a:t>
            </a:r>
            <a:r>
              <a:rPr lang="en-US" altLang="zh-CN" dirty="0"/>
              <a:t>Model 2</a:t>
            </a:r>
            <a:r>
              <a:rPr lang="zh-CN" altLang="en-US" dirty="0"/>
              <a:t>规范实现的</a:t>
            </a:r>
            <a:r>
              <a:rPr lang="en-US" altLang="zh-CN" dirty="0"/>
              <a:t>Web</a:t>
            </a:r>
            <a:r>
              <a:rPr lang="zh-CN" altLang="en-US" dirty="0"/>
              <a:t>框架 </a:t>
            </a:r>
            <a:endParaRPr lang="zh-CN" altLang="en-US" dirty="0"/>
          </a:p>
        </p:txBody>
      </p:sp>
      <p:sp>
        <p:nvSpPr>
          <p:cNvPr id="18436" name="Rectangle 4"/>
          <p:cNvSpPr/>
          <p:nvPr/>
        </p:nvSpPr>
        <p:spPr>
          <a:xfrm>
            <a:off x="2590800" y="4291330"/>
            <a:ext cx="8077200" cy="1107440"/>
          </a:xfrm>
          <a:prstGeom prst="rect">
            <a:avLst/>
          </a:prstGeom>
          <a:noFill/>
          <a:ln w="9525">
            <a:noFill/>
          </a:ln>
        </p:spPr>
        <p:txBody>
          <a:bodyPr lIns="71415" tIns="0" rIns="36501" bIns="0" anchor="ctr">
            <a:spAutoFit/>
          </a:bodyPr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8437" name="Picture 5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7" descr="image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560830"/>
            <a:ext cx="7086600" cy="426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5"/>
          <p:cNvSpPr>
            <a:spLocks noGrp="1"/>
          </p:cNvSpPr>
          <p:nvPr>
            <p:ph type="title"/>
          </p:nvPr>
        </p:nvSpPr>
        <p:spPr>
          <a:xfrm>
            <a:off x="2667000" y="0"/>
            <a:ext cx="80010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Model 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规范实现的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框架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9459" name="Rectangle 6"/>
          <p:cNvSpPr/>
          <p:nvPr/>
        </p:nvSpPr>
        <p:spPr>
          <a:xfrm>
            <a:off x="1981200" y="1403668"/>
            <a:ext cx="8382000" cy="439991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5400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视图层采用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实现；控制层采用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实现，整个框架采用同一个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，以实现请求的中转；模型层采用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Java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实现，主要决定用来做什么；在模型层后添加了一个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DAO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，目的是将决定做什么和具体怎么做分开。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254000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整个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框架大致的流程是：首先客户端发送请求，提交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页面给中转器（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）；中转器根据客户的请求，选择相应的模型层，即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Logic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Logic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进行相应的逻辑处理；如果需要使用数据库，则通过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DAO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进行相应的数据库操作。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4"/>
          <p:cNvSpPr>
            <a:spLocks noGrp="1"/>
          </p:cNvSpPr>
          <p:nvPr>
            <p:ph type="title"/>
          </p:nvPr>
        </p:nvSpPr>
        <p:spPr>
          <a:xfrm>
            <a:off x="2133600" y="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ea typeface="隶书" panose="02010509060101010101" pitchFamily="49" charset="-122"/>
              </a:rPr>
              <a:t>Spring MVC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0483" name="Picture 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581400"/>
            <a:ext cx="7772400" cy="2681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7"/>
          <p:cNvSpPr/>
          <p:nvPr/>
        </p:nvSpPr>
        <p:spPr>
          <a:xfrm>
            <a:off x="1781175" y="990600"/>
            <a:ext cx="865822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Spring 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是结构最清晰的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 Model 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实现。它的处理用户请求的组件称做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接收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request, response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参数，然后返回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ModelAndView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（其中的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Object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类型，而是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类型）。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5" name="TextBox 1"/>
          <p:cNvSpPr txBox="1"/>
          <p:nvPr/>
        </p:nvSpPr>
        <p:spPr>
          <a:xfrm>
            <a:off x="2252663" y="3271838"/>
            <a:ext cx="77295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latin typeface="Arial" panose="020B0604020202020204" pitchFamily="34" charset="0"/>
              </a:rPr>
              <a:t>Controller </a:t>
            </a:r>
            <a:r>
              <a:rPr lang="zh-CN" altLang="en-US" sz="3200" dirty="0">
                <a:latin typeface="Arial" panose="020B0604020202020204" pitchFamily="34" charset="0"/>
              </a:rPr>
              <a:t>作用类似于 </a:t>
            </a:r>
            <a:r>
              <a:rPr lang="en-US" altLang="zh-CN" sz="3200" dirty="0">
                <a:latin typeface="Arial" panose="020B0604020202020204" pitchFamily="34" charset="0"/>
              </a:rPr>
              <a:t>Struts2</a:t>
            </a:r>
            <a:r>
              <a:rPr lang="zh-CN" altLang="en-US" sz="3200" dirty="0">
                <a:latin typeface="Arial" panose="020B0604020202020204" pitchFamily="34" charset="0"/>
              </a:rPr>
              <a:t>中的</a:t>
            </a:r>
            <a:r>
              <a:rPr lang="en-US" altLang="zh-CN" sz="3200" dirty="0">
                <a:latin typeface="Arial" panose="020B0604020202020204" pitchFamily="34" charset="0"/>
              </a:rPr>
              <a:t>Action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4"/>
          <p:cNvSpPr>
            <a:spLocks noGrp="1"/>
          </p:cNvSpPr>
          <p:nvPr>
            <p:ph type="title"/>
          </p:nvPr>
        </p:nvSpPr>
        <p:spPr>
          <a:xfrm>
            <a:off x="2423478" y="109855"/>
            <a:ext cx="7343775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Web MVC</a:t>
            </a:r>
            <a:r>
              <a:rPr lang="zh-CN" altLang="en-US" dirty="0"/>
              <a:t>请求处理流程</a:t>
            </a:r>
            <a:endParaRPr lang="zh-CN" altLang="en-US" dirty="0"/>
          </a:p>
        </p:txBody>
      </p:sp>
      <p:pic>
        <p:nvPicPr>
          <p:cNvPr id="21507" name="Picture 4" descr="mv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819785"/>
            <a:ext cx="9411970" cy="6035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4"/>
          <p:cNvSpPr>
            <a:spLocks noGrp="1"/>
          </p:cNvSpPr>
          <p:nvPr>
            <p:ph type="title"/>
          </p:nvPr>
        </p:nvSpPr>
        <p:spPr>
          <a:xfrm>
            <a:off x="30861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2531" name="Rectangle 5"/>
          <p:cNvSpPr/>
          <p:nvPr/>
        </p:nvSpPr>
        <p:spPr>
          <a:xfrm>
            <a:off x="2209800" y="1604963"/>
            <a:ext cx="8001000" cy="302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清晰的角色划分：控制器（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controller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）、验证器（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validator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命令对象（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command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）、表单对象（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form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）、模型对象（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model object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分发器（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DispatcherServlet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 处理器映射（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handler mapping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）、视图解析器（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view resolver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）等。 每一个角色都可以由一个专门的对象来实现。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强大而直接的配置方式：将框架类和应用程序类都能作为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JavaBean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配置，支持跨多个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context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的引用，例如，在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控制器中对业务对象和验证器（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validator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）的引用。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可适配、非侵入：可以根据不同的应用场景，选择合适的控制器子类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simple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command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form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wizard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multi-action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型或者自定义），而不是从单一控制器 （比如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Action/ActionForm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）继承。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4"/>
          <p:cNvSpPr>
            <a:spLocks noGrp="1"/>
          </p:cNvSpPr>
          <p:nvPr>
            <p:ph type="title"/>
          </p:nvPr>
        </p:nvSpPr>
        <p:spPr>
          <a:xfrm>
            <a:off x="2886075" y="61913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3555" name="Rectangle 3"/>
          <p:cNvSpPr/>
          <p:nvPr/>
        </p:nvSpPr>
        <p:spPr>
          <a:xfrm>
            <a:off x="2209800" y="990600"/>
            <a:ext cx="8001000" cy="544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可重用的业务代码：可以使用现有的业务对象作为命令或表单对象，而不需要去扩展某个特定框架的基类。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可定制的绑定（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binding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 和验证（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validation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）：比如将类型不匹配作为应用级的验证错误， 这可以保存错误的值。再比如本地化的日期和数字绑定等等。在其他某些框架中，你只能使用字符串表单对象， 需要手动解析它并转换到业务对象。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可定制的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handler mapping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view resolution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提供从最简单的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映射， 到复杂的、专用的定制策略。与某些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 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框架强制开发人员使用单一特定技术相比，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显得更加灵活。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灵活的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转换：在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Springweb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框架中，使用基于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 键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值对来达到轻易地与各种视图技术的集成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4"/>
          <p:cNvSpPr>
            <a:spLocks noGrp="1"/>
          </p:cNvSpPr>
          <p:nvPr>
            <p:ph type="title"/>
          </p:nvPr>
        </p:nvSpPr>
        <p:spPr>
          <a:xfrm>
            <a:off x="2709863" y="-14287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/>
              <a:t>Spring MVC </a:t>
            </a:r>
            <a:r>
              <a:rPr lang="zh-CN" altLang="en-US" dirty="0"/>
              <a:t>特点 </a:t>
            </a:r>
            <a:endParaRPr lang="zh-CN" altLang="en-US" dirty="0"/>
          </a:p>
        </p:txBody>
      </p:sp>
      <p:sp>
        <p:nvSpPr>
          <p:cNvPr id="24579" name="Rectangle 3"/>
          <p:cNvSpPr/>
          <p:nvPr/>
        </p:nvSpPr>
        <p:spPr>
          <a:xfrm>
            <a:off x="2209800" y="990600"/>
            <a:ext cx="8001000" cy="2331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可定制的本地化和主题（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theme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）解析：支持在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中可选择地使用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标签库、支持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JSTL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、支持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Velocity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（不需要额外的中间层）等等。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简单而强大的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标签库（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 Tag Library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）：支持包括诸如数据绑定和主题（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theme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） 之类的许多功能。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表单标签库：在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Spring2.0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中引入的表单标签库，使得在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中编写 表单更加容易。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>
                <a:srgbClr val="000099"/>
              </a:buClr>
              <a:buSzPct val="120000"/>
              <a:buFontTx/>
              <a:buBlip>
                <a:blip r:embed="rId1"/>
              </a:buBlip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Spring Bean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的生命周期可以被限制在当前的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 Request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或者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 Session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6"/>
          <p:cNvSpPr>
            <a:spLocks noGrp="1"/>
          </p:cNvSpPr>
          <p:nvPr>
            <p:ph type="title"/>
          </p:nvPr>
        </p:nvSpPr>
        <p:spPr>
          <a:xfrm>
            <a:off x="1524000" y="-76200"/>
            <a:ext cx="8915400" cy="9667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25603" name="Rectangle 30"/>
          <p:cNvSpPr/>
          <p:nvPr/>
        </p:nvSpPr>
        <p:spPr>
          <a:xfrm>
            <a:off x="2209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           </a:t>
            </a: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604" name="Group 31"/>
          <p:cNvGrpSpPr/>
          <p:nvPr/>
        </p:nvGrpSpPr>
        <p:grpSpPr>
          <a:xfrm>
            <a:off x="3276600" y="1219200"/>
            <a:ext cx="5867400" cy="1301750"/>
            <a:chOff x="912" y="1008"/>
            <a:chExt cx="3984" cy="912"/>
          </a:xfrm>
        </p:grpSpPr>
        <p:sp>
          <p:nvSpPr>
            <p:cNvPr id="25619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20" name="Group 33"/>
            <p:cNvGrpSpPr/>
            <p:nvPr/>
          </p:nvGrpSpPr>
          <p:grpSpPr>
            <a:xfrm>
              <a:off x="999" y="1097"/>
              <a:ext cx="761" cy="741"/>
              <a:chOff x="999" y="1097"/>
              <a:chExt cx="761" cy="741"/>
            </a:xfrm>
          </p:grpSpPr>
          <p:sp>
            <p:nvSpPr>
              <p:cNvPr id="3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gray">
              <a:xfrm>
                <a:off x="1245" y="1295"/>
                <a:ext cx="258" cy="3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21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入门简介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5605" name="Group 38"/>
          <p:cNvGrpSpPr/>
          <p:nvPr/>
        </p:nvGrpSpPr>
        <p:grpSpPr>
          <a:xfrm>
            <a:off x="3276600" y="2743200"/>
            <a:ext cx="5867400" cy="1301750"/>
            <a:chOff x="912" y="2016"/>
            <a:chExt cx="3984" cy="912"/>
          </a:xfrm>
        </p:grpSpPr>
        <p:sp>
          <p:nvSpPr>
            <p:cNvPr id="25613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14" name="Group 40"/>
            <p:cNvGrpSpPr/>
            <p:nvPr/>
          </p:nvGrpSpPr>
          <p:grpSpPr>
            <a:xfrm>
              <a:off x="999" y="2105"/>
              <a:ext cx="761" cy="741"/>
              <a:chOff x="999" y="2105"/>
              <a:chExt cx="761" cy="741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5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5" y="2304"/>
                <a:ext cx="258" cy="3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15" name="Text Box 44"/>
            <p:cNvSpPr txBox="1"/>
            <p:nvPr/>
          </p:nvSpPr>
          <p:spPr>
            <a:xfrm>
              <a:off x="1872" y="2141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核心组件</a:t>
              </a:r>
              <a:endParaRPr lang="zh-CN" altLang="en-US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25606" name="Group 31"/>
          <p:cNvGrpSpPr/>
          <p:nvPr/>
        </p:nvGrpSpPr>
        <p:grpSpPr>
          <a:xfrm>
            <a:off x="3276600" y="4343400"/>
            <a:ext cx="5867400" cy="1301750"/>
            <a:chOff x="912" y="1008"/>
            <a:chExt cx="3984" cy="912"/>
          </a:xfrm>
        </p:grpSpPr>
        <p:sp>
          <p:nvSpPr>
            <p:cNvPr id="25607" name="AutoShape 32"/>
            <p:cNvSpPr/>
            <p:nvPr/>
          </p:nvSpPr>
          <p:spPr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3F3F3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5608" name="Group 33"/>
            <p:cNvGrpSpPr/>
            <p:nvPr/>
          </p:nvGrpSpPr>
          <p:grpSpPr>
            <a:xfrm>
              <a:off x="999" y="1097"/>
              <a:ext cx="761" cy="741"/>
              <a:chOff x="999" y="1097"/>
              <a:chExt cx="761" cy="741"/>
            </a:xfrm>
          </p:grpSpPr>
          <p:sp>
            <p:nvSpPr>
              <p:cNvPr id="5154" name="AutoShape 34"/>
              <p:cNvSpPr>
                <a:spLocks noChangeArrowheads="1"/>
              </p:cNvSpPr>
              <p:nvPr/>
            </p:nvSpPr>
            <p:spPr bwMode="gray">
              <a:xfrm>
                <a:off x="999" y="1097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5" name="Freeform 35"/>
              <p:cNvSpPr/>
              <p:nvPr/>
            </p:nvSpPr>
            <p:spPr bwMode="gray">
              <a:xfrm>
                <a:off x="1048" y="1140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56" name="Text Box 36"/>
              <p:cNvSpPr txBox="1">
                <a:spLocks noChangeArrowheads="1"/>
              </p:cNvSpPr>
              <p:nvPr/>
            </p:nvSpPr>
            <p:spPr bwMode="gray">
              <a:xfrm>
                <a:off x="1245" y="1295"/>
                <a:ext cx="258" cy="3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609" name="Text Box 37"/>
            <p:cNvSpPr txBox="1"/>
            <p:nvPr/>
          </p:nvSpPr>
          <p:spPr>
            <a:xfrm>
              <a:off x="1872" y="1149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Spring MVC </a:t>
              </a:r>
              <a:r>
                <a:rPr lang="zh-CN" altLang="en-US" sz="3200" i="1" dirty="0">
                  <a:latin typeface="隶书" panose="02010509060101010101" pitchFamily="49" charset="-122"/>
                  <a:ea typeface="隶书" panose="02010509060101010101" pitchFamily="49" charset="-122"/>
                </a:rPr>
                <a:t>注解</a:t>
              </a:r>
              <a:endParaRPr lang="zh-CN" altLang="en-US" sz="3200" i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4"/>
          <p:cNvSpPr>
            <a:spLocks noGrp="1"/>
          </p:cNvSpPr>
          <p:nvPr>
            <p:ph type="title"/>
          </p:nvPr>
        </p:nvSpPr>
        <p:spPr>
          <a:xfrm>
            <a:off x="2057400" y="228600"/>
            <a:ext cx="6248400" cy="8382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重要组件</a:t>
            </a:r>
            <a:b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32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6627" name="Picture 34" descr="01fbbb1c8506288687d6b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914400"/>
            <a:ext cx="5791200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Rectangle 35"/>
          <p:cNvSpPr/>
          <p:nvPr/>
        </p:nvSpPr>
        <p:spPr>
          <a:xfrm>
            <a:off x="1752600" y="3306445"/>
            <a:ext cx="8534400" cy="286131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1.spring mvc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请所有的请求都提交给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它会委托应用系统的其他模块负责负责对请求进行真正的处理工作。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2.DispatcherServlet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查询一个或多个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HandlerMapping,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找到处理请求的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Controller.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3.DispatcherServlet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请请求提交到目标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4.Controller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进行业务逻辑处理后，会返回一个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b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5.Dispathcher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查询一个或多个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ViewResolver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视图解析器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找到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ModelAndView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对象指定的视图对象</a:t>
            </a:r>
            <a:b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6.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视图对象负责渲染返回给客户端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架构类图</a:t>
            </a:r>
            <a:br>
              <a:rPr lang="en-US" altLang="zh-CN" sz="3200" i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32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7651" name="Picture 3" descr="springMVC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914400"/>
            <a:ext cx="88392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6"/>
          <p:cNvSpPr>
            <a:spLocks noGrp="1"/>
          </p:cNvSpPr>
          <p:nvPr>
            <p:ph type="title"/>
          </p:nvPr>
        </p:nvSpPr>
        <p:spPr>
          <a:xfrm>
            <a:off x="1524000" y="-76200"/>
            <a:ext cx="8915400" cy="966788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  </a:t>
            </a:r>
            <a:endParaRPr lang="zh-CN" altLang="en-US" sz="3200" dirty="0"/>
          </a:p>
        </p:txBody>
      </p:sp>
      <p:sp>
        <p:nvSpPr>
          <p:cNvPr id="10243" name="Rectangle 30"/>
          <p:cNvSpPr/>
          <p:nvPr/>
        </p:nvSpPr>
        <p:spPr>
          <a:xfrm>
            <a:off x="2209800" y="0"/>
            <a:ext cx="7785100" cy="6889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algn="ctr" defTabSz="762000">
              <a:lnSpc>
                <a:spcPct val="130000"/>
              </a:lnSpc>
              <a:spcBef>
                <a:spcPct val="20000"/>
              </a:spcBef>
              <a:buSzPct val="65000"/>
              <a:buFont typeface="Wingdings 2" panose="05020102010507070707" pitchFamily="18" charset="2"/>
            </a:pP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    录</a:t>
            </a:r>
            <a:endParaRPr lang="zh-CN" altLang="en-US" sz="320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0245" name="Group 38"/>
          <p:cNvGrpSpPr/>
          <p:nvPr/>
        </p:nvGrpSpPr>
        <p:grpSpPr>
          <a:xfrm>
            <a:off x="3162300" y="2148840"/>
            <a:ext cx="5867400" cy="1301750"/>
            <a:chOff x="912" y="2016"/>
            <a:chExt cx="3984" cy="912"/>
          </a:xfrm>
        </p:grpSpPr>
        <p:sp>
          <p:nvSpPr>
            <p:cNvPr id="10253" name="AutoShape 39"/>
            <p:cNvSpPr/>
            <p:nvPr/>
          </p:nvSpPr>
          <p:spPr>
            <a:xfrm>
              <a:off x="912" y="201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F2F2F2"/>
                </a:gs>
                <a:gs pos="100000">
                  <a:srgbClr val="DDDDDD"/>
                </a:gs>
              </a:gsLst>
              <a:lin ang="2700000" scaled="1"/>
              <a:tileRect/>
            </a:gradFill>
            <a:ln w="38100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0254" name="Group 40"/>
            <p:cNvGrpSpPr/>
            <p:nvPr/>
          </p:nvGrpSpPr>
          <p:grpSpPr>
            <a:xfrm>
              <a:off x="999" y="2105"/>
              <a:ext cx="761" cy="741"/>
              <a:chOff x="999" y="2105"/>
              <a:chExt cx="761" cy="741"/>
            </a:xfrm>
          </p:grpSpPr>
          <p:sp>
            <p:nvSpPr>
              <p:cNvPr id="5161" name="AutoShape 41"/>
              <p:cNvSpPr>
                <a:spLocks noChangeArrowheads="1"/>
              </p:cNvSpPr>
              <p:nvPr/>
            </p:nvSpPr>
            <p:spPr bwMode="gray">
              <a:xfrm>
                <a:off x="999" y="2105"/>
                <a:ext cx="761" cy="741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hlink">
                      <a:gamma/>
                      <a:tint val="72549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2" name="Freeform 42"/>
              <p:cNvSpPr/>
              <p:nvPr/>
            </p:nvSpPr>
            <p:spPr bwMode="gray">
              <a:xfrm>
                <a:off x="1048" y="2148"/>
                <a:ext cx="384" cy="373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0" y="118"/>
                  </a:cxn>
                  <a:cxn ang="0">
                    <a:pos x="0" y="589"/>
                  </a:cxn>
                  <a:cxn ang="0">
                    <a:pos x="161" y="174"/>
                  </a:cxn>
                  <a:cxn ang="0">
                    <a:pos x="589" y="0"/>
                  </a:cxn>
                  <a:cxn ang="0">
                    <a:pos x="118" y="0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63" name="Text Box 43"/>
              <p:cNvSpPr txBox="1">
                <a:spLocks noChangeArrowheads="1"/>
              </p:cNvSpPr>
              <p:nvPr/>
            </p:nvSpPr>
            <p:spPr bwMode="gray">
              <a:xfrm>
                <a:off x="1245" y="2304"/>
                <a:ext cx="258" cy="36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255" name="Text Box 44"/>
            <p:cNvSpPr txBox="1"/>
            <p:nvPr/>
          </p:nvSpPr>
          <p:spPr>
            <a:xfrm>
              <a:off x="1872" y="2141"/>
              <a:ext cx="2928" cy="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/>
              <a:r>
                <a:rPr lang="en-US" altLang="zh-CN" sz="2400" i="1" dirty="0">
                  <a:latin typeface="Arial Unicode MS" pitchFamily="34" charset="-122"/>
                  <a:ea typeface="Arial Unicode MS" pitchFamily="34" charset="-122"/>
                </a:rPr>
                <a:t>Spring MVC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3200" i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入门简介</a:t>
              </a:r>
              <a:endParaRPr lang="en-US" altLang="zh-CN" sz="3200" i="1" dirty="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DispatcherServlet</a:t>
            </a:r>
            <a:endParaRPr lang="en-US" altLang="zh-CN" dirty="0"/>
          </a:p>
        </p:txBody>
      </p:sp>
      <p:pic>
        <p:nvPicPr>
          <p:cNvPr id="28675" name="Picture 3" descr="SpringMVC-DispatcherServl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1057275"/>
            <a:ext cx="68199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DispatcherServlet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应用了</a:t>
            </a:r>
            <a:r>
              <a:rPr lang="zh-CN" altLang="en-US" sz="2800" dirty="0">
                <a:ea typeface="隶书" panose="02010509060101010101" pitchFamily="49" charset="-122"/>
              </a:rPr>
              <a:t>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Front Controller</a:t>
            </a:r>
            <a:r>
              <a:rPr lang="en-US" altLang="zh-CN" sz="2800" dirty="0">
                <a:ea typeface="隶书" panose="02010509060101010101" pitchFamily="49" charset="-122"/>
              </a:rPr>
              <a:t>”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 </a:t>
            </a:r>
            <a:r>
              <a:rPr lang="en-US" altLang="zh-CN" sz="2800" dirty="0">
                <a:ea typeface="隶书" panose="02010509060101010101" pitchFamily="49" charset="-122"/>
              </a:rPr>
              <a:t>–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是所有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Spring MVC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请求的中枢。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继承了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HttpServlet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，是一个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，由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WebApplicationContext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加载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如果不作其它配置，会加载默认组件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738313" y="428625"/>
            <a:ext cx="8472487" cy="8858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web.xml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配置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DispatcherServlet</a:t>
            </a:r>
            <a:r>
              <a:rPr lang="en-US" altLang="zh-CN" sz="2600" dirty="0"/>
              <a:t> </a:t>
            </a:r>
            <a:endParaRPr lang="en-US" altLang="zh-CN" sz="2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1981200" y="1314450"/>
            <a:ext cx="8229600" cy="4811713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&lt;!-- </a:t>
            </a:r>
            <a:r>
              <a:rPr lang="zh-CN" altLang="en-US" sz="2000" dirty="0">
                <a:solidFill>
                  <a:srgbClr val="3F5FBF"/>
                </a:solidFill>
                <a:latin typeface="Courier New" panose="02070309020205020404" pitchFamily="49" charset="0"/>
              </a:rPr>
              <a:t>配置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Springmvc </a:t>
            </a:r>
            <a:r>
              <a:rPr lang="zh-CN" altLang="en-US" sz="2000" dirty="0">
                <a:solidFill>
                  <a:srgbClr val="3F5FBF"/>
                </a:solidFill>
                <a:latin typeface="Courier New" panose="02070309020205020404" pitchFamily="49" charset="0"/>
              </a:rPr>
              <a:t>的</a:t>
            </a:r>
            <a:r>
              <a:rPr lang="en-US" altLang="zh-CN" sz="2000" dirty="0">
                <a:solidFill>
                  <a:srgbClr val="3F5FBF"/>
                </a:solidFill>
                <a:latin typeface="Courier New" panose="02070309020205020404" pitchFamily="49" charset="0"/>
              </a:rPr>
              <a:t>Dispatcher servlet  --&gt;</a:t>
            </a:r>
            <a:endParaRPr lang="en-US" altLang="zh-CN" sz="20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dept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org.springframework.web.servlet.DispatcherServlet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servlet-class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springapp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servlet-name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url-pattern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*.htm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url-pattern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sz="2000" dirty="0">
                <a:solidFill>
                  <a:srgbClr val="3F7F7F"/>
                </a:solidFill>
                <a:latin typeface="Courier New" panose="02070309020205020404" pitchFamily="49" charset="0"/>
              </a:rPr>
              <a:t>servlet-mapping</a:t>
            </a:r>
            <a:r>
              <a:rPr lang="en-US" altLang="zh-CN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约定优于配置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&lt;servlet-name&gt;springapp&lt;/servlet-name&gt;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Sevlet</a:t>
            </a:r>
            <a:r>
              <a:rPr lang="zh-CN" altLang="en-US" sz="2800" dirty="0">
                <a:latin typeface="Courier New" panose="02070309020205020404" pitchFamily="49" charset="0"/>
              </a:rPr>
              <a:t>的名字叫做</a:t>
            </a:r>
            <a:r>
              <a:rPr lang="en-US" altLang="zh-CN" dirty="0">
                <a:latin typeface="Courier New" panose="02070309020205020404" pitchFamily="49" charset="0"/>
                <a:sym typeface="+mn-ea"/>
              </a:rPr>
              <a:t>springapp</a:t>
            </a:r>
            <a:r>
              <a:rPr lang="zh-CN" altLang="en-US" sz="2800" dirty="0">
                <a:latin typeface="Courier New" panose="02070309020205020404" pitchFamily="49" charset="0"/>
              </a:rPr>
              <a:t>，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系统会自动找到</a:t>
            </a:r>
            <a:r>
              <a:rPr lang="en-US" altLang="zh-CN" sz="2800" dirty="0">
                <a:latin typeface="Courier New" panose="02070309020205020404" pitchFamily="49" charset="0"/>
              </a:rPr>
              <a:t>spring</a:t>
            </a:r>
            <a:r>
              <a:rPr lang="zh-CN" altLang="en-US" sz="2800" dirty="0">
                <a:latin typeface="Courier New" panose="02070309020205020404" pitchFamily="49" charset="0"/>
              </a:rPr>
              <a:t>配置文件的名字为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sym typeface="+mn-ea"/>
              </a:rPr>
              <a:t>springapp</a:t>
            </a:r>
            <a:r>
              <a:rPr lang="en-US" altLang="zh-CN" sz="2800" dirty="0">
                <a:latin typeface="Courier New" panose="02070309020205020404" pitchFamily="49" charset="0"/>
              </a:rPr>
              <a:t>-servlet.xml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(</a:t>
            </a:r>
            <a:r>
              <a:rPr lang="zh-CN" altLang="en-US" sz="2800" dirty="0">
                <a:latin typeface="Courier New" panose="02070309020205020404" pitchFamily="49" charset="0"/>
              </a:rPr>
              <a:t>会加上 </a:t>
            </a:r>
            <a:r>
              <a:rPr lang="en-US" altLang="zh-CN" sz="2800" dirty="0">
                <a:latin typeface="Courier New" panose="02070309020205020404" pitchFamily="49" charset="0"/>
              </a:rPr>
              <a:t>–servlet.xml</a:t>
            </a:r>
            <a:r>
              <a:rPr lang="zh-CN" altLang="en-US" sz="2800" dirty="0">
                <a:latin typeface="Courier New" panose="02070309020205020404" pitchFamily="49" charset="0"/>
              </a:rPr>
              <a:t>的后缀</a:t>
            </a:r>
            <a:r>
              <a:rPr lang="en-US" altLang="zh-CN" sz="2800" dirty="0">
                <a:latin typeface="Courier New" panose="02070309020205020404" pitchFamily="49" charset="0"/>
              </a:rPr>
              <a:t>)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定义控制器类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7065" y="116586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import javax.servlet.ServletException;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javax.servlet.http.HttpServletRequest;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javax.servlet.http.HttpServletResponse;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org.springframework.web.servlet.ModelAndView;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import org.springframework.web.servlet.mvc.Controller;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public class HelloController implements </a:t>
            </a:r>
            <a:r>
              <a:rPr lang="zh-CN" altLang="en-US" sz="1400" b="1">
                <a:solidFill>
                  <a:srgbClr val="FF0000"/>
                </a:solidFill>
              </a:rPr>
              <a:t>Controller</a:t>
            </a:r>
            <a:r>
              <a:rPr lang="zh-CN" altLang="en-US" sz="1400"/>
              <a:t> {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//返回ModelAndView对象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public </a:t>
            </a:r>
            <a:r>
              <a:rPr lang="zh-CN" altLang="en-US" sz="1400">
                <a:solidFill>
                  <a:srgbClr val="FF0000"/>
                </a:solidFill>
              </a:rPr>
              <a:t>ModelAndView </a:t>
            </a:r>
            <a:r>
              <a:rPr lang="zh-CN" altLang="en-US" sz="1400" b="1">
                <a:solidFill>
                  <a:srgbClr val="FF0000"/>
                </a:solidFill>
              </a:rPr>
              <a:t>handleRequest</a:t>
            </a:r>
            <a:r>
              <a:rPr lang="zh-CN" altLang="en-US" sz="1400"/>
              <a:t>(HttpServletRequest request,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HttpServletResponse response)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	throws ServletException, IOException {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//向request域中放入1条信息，给前端jsp用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</a:t>
            </a:r>
            <a:r>
              <a:rPr lang="zh-CN" altLang="en-US" sz="1400">
                <a:solidFill>
                  <a:srgbClr val="FF0000"/>
                </a:solidFill>
              </a:rPr>
              <a:t>request.setAttribute("message", "hello,springmvc");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		//返回jsp的路径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	return new ModelAndView("</a:t>
            </a:r>
            <a:r>
              <a:rPr lang="zh-CN" altLang="en-US" sz="1400" b="1">
                <a:solidFill>
                  <a:srgbClr val="FF0000"/>
                </a:solidFill>
              </a:rPr>
              <a:t>hello</a:t>
            </a:r>
            <a:r>
              <a:rPr lang="en-US" altLang="zh-CN" sz="1400" b="1">
                <a:solidFill>
                  <a:srgbClr val="FF0000"/>
                </a:solidFill>
              </a:rPr>
              <a:t>.jsp</a:t>
            </a:r>
            <a:r>
              <a:rPr lang="zh-CN" altLang="en-US" sz="1400"/>
              <a:t>");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	}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springapp-servlet.xml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这个配置中核心语句为：</a:t>
            </a:r>
            <a:endParaRPr lang="zh-CN" altLang="en-US"/>
          </a:p>
          <a:p>
            <a:r>
              <a:rPr lang="zh-CN" altLang="en-US"/>
              <a:t>&lt;!-- 定义用户请求路径和对应的响应处理类之间的关系 --&gt;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&lt;bean name="/hello.htm" class="org.newboy.web.HelloController"</a:t>
            </a:r>
            <a:r>
              <a:rPr lang="zh-CN" altLang="en-US"/>
              <a:t> /&gt;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jsp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&lt;%@ page language="java" import="java.util.*" pageEncoding="UTF-8"%&gt;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&lt;html&gt;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&lt;head&gt;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&lt;title&gt;hello jsp页面&lt;/title&gt;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&lt;/head&gt;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&lt;body&gt;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显示服务器信息如下: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</a:t>
            </a:r>
            <a:r>
              <a:rPr lang="zh-CN" altLang="en-US" sz="1800">
                <a:solidFill>
                  <a:srgbClr val="FF0000"/>
                </a:solidFill>
              </a:rPr>
              <a:t>  ${requestScope.message }</a:t>
            </a:r>
            <a:endParaRPr lang="zh-CN" altLang="en-US" sz="18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  &lt;/body&gt;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&lt;/html&gt;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sz="1800"/>
              <a:t>访问</a:t>
            </a:r>
            <a:r>
              <a:rPr lang="en-US" altLang="zh-CN" sz="1800"/>
              <a:t>hello.htm </a:t>
            </a:r>
            <a:r>
              <a:rPr sz="1800"/>
              <a:t>将会显示教材图的结果页面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subTitle"/>
          </p:nvPr>
        </p:nvSpPr>
        <p:spPr>
          <a:xfrm>
            <a:off x="2314575" y="1052513"/>
            <a:ext cx="7696200" cy="1905000"/>
          </a:xfrm>
        </p:spPr>
        <p:txBody>
          <a:bodyPr vert="horz" wrap="square" lIns="91440" tIns="45720" rIns="91440" bIns="45720" anchor="t">
            <a:normAutofit fontScale="90000" lnSpcReduction="20000"/>
          </a:bodyPr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即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</a:rPr>
              <a:t>Model-View-Controller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，把一个应用的输入、处理、输出流程按照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View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Controller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的方式进行分离，这样一个应用被分成三个层</a:t>
            </a:r>
            <a:r>
              <a:rPr lang="en-US" altLang="zh-CN" sz="2800" dirty="0">
                <a:ea typeface="隶书" panose="02010509060101010101" pitchFamily="49" charset="-122"/>
              </a:rPr>
              <a:t>——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模型层、视图层、控制层。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11268" name="Picture 9" descr="2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575" y="3224213"/>
            <a:ext cx="7234238" cy="267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6"/>
          <p:cNvSpPr>
            <a:spLocks noGrp="1"/>
          </p:cNvSpPr>
          <p:nvPr>
            <p:ph type="title"/>
          </p:nvPr>
        </p:nvSpPr>
        <p:spPr>
          <a:xfrm>
            <a:off x="2381250" y="49530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subTitle"/>
          </p:nvPr>
        </p:nvSpPr>
        <p:spPr>
          <a:xfrm>
            <a:off x="1866900" y="1662113"/>
            <a:ext cx="7696200" cy="3657600"/>
          </a:xfrm>
        </p:spPr>
        <p:txBody>
          <a:bodyPr vert="horz" wrap="square" lIns="91440" tIns="45720" rIns="91440" bIns="45720" anchor="t">
            <a:normAutofit fontScale="90000" lnSpcReduction="10000"/>
          </a:bodyPr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是一种复合模式，结合了观察者模式、策略模式、组合模式、适配器模式。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模型使用观察者模式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，以便观察者更新，同时保持两者之间的解耦。控制器是视图的策略，视图使用组合模式实现用户界面。适配器模式用来将模型适配成符合现有视图和控制器的需要的模型。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dirty="0"/>
              <a:t>       </a:t>
            </a:r>
            <a:r>
              <a:rPr lang="zh-CN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这些模式合作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把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模式的三层解耦。</a:t>
            </a: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6"/>
          <p:cNvSpPr>
            <a:spLocks noGrp="1"/>
          </p:cNvSpPr>
          <p:nvPr>
            <p:ph type="title"/>
          </p:nvPr>
        </p:nvSpPr>
        <p:spPr>
          <a:xfrm>
            <a:off x="15240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subTitle"/>
          </p:nvPr>
        </p:nvSpPr>
        <p:spPr>
          <a:xfrm>
            <a:off x="2438400" y="1371600"/>
            <a:ext cx="8229600" cy="4572000"/>
          </a:xfrm>
        </p:spPr>
        <p:txBody>
          <a:bodyPr vert="horz" wrap="square" lIns="91440" tIns="45720" rIns="91440" bIns="45720" anchor="t">
            <a:normAutofit fontScale="90000" lnSpcReduction="20000"/>
          </a:bodyPr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视图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(View)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代表用户交互界面，对于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应用来说，可以是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HTML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，也可能是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XML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Applet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等。一个应用可能有很多不同的视图，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设计模式对于视图的处理仅限于视图上数据的采集和处理，以及用户的请求，而不包括在视图上的业务流程的处理。业务流程的处理交予模型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(Model)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处理。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buChar char="•"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    比如一个订单的视图只接受来自模型的数据并显示给用户，以及将用户界面的输入数据和请求传递给控制和模型。</a:t>
            </a:r>
            <a:b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en-US" altLang="zh-CN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6"/>
          <p:cNvSpPr>
            <a:spLocks noGrp="1"/>
          </p:cNvSpPr>
          <p:nvPr>
            <p:ph type="title"/>
          </p:nvPr>
        </p:nvSpPr>
        <p:spPr>
          <a:xfrm>
            <a:off x="15240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subTitle"/>
          </p:nvPr>
        </p:nvSpPr>
        <p:spPr>
          <a:xfrm>
            <a:off x="1824038" y="1190625"/>
            <a:ext cx="8229600" cy="5105400"/>
          </a:xfrm>
        </p:spPr>
        <p:txBody>
          <a:bodyPr vert="horz" wrap="square" lIns="91440" tIns="45720" rIns="91440" bIns="45720" anchor="t">
            <a:normAutofit lnSpcReduction="20000"/>
          </a:bodyPr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模型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(Model)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：是业务的处理以及业务规则的制定。模型接受视图请求的数据，并返回最终的处理结果。业务模型的设计是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最主要的核心。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设计模式告诉我们，把应用的模型按一定的规则抽取出来，抽取的层次很重要，抽象与具体不能隔得太远，也不能太近。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MVC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并没有提供模型的设计方法，而只是组织管理这些模型，以便于模型的重构和提高重用性。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　　业务模型还有一个很重要的模型那就是数据模型。数据模型主要指实体对象的数据保存（持续化）。比如将一张订单保存到数据库，从数据库获取订单。我们可以将这个模型单独列出，所有有关数据库的操作只限制在该模型中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6"/>
          <p:cNvSpPr>
            <a:spLocks noGrp="1"/>
          </p:cNvSpPr>
          <p:nvPr>
            <p:ph type="title"/>
          </p:nvPr>
        </p:nvSpPr>
        <p:spPr>
          <a:xfrm>
            <a:off x="15240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设计思想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subTitle"/>
          </p:nvPr>
        </p:nvSpPr>
        <p:spPr>
          <a:xfrm>
            <a:off x="2438400" y="1371600"/>
            <a:ext cx="8229600" cy="4572000"/>
          </a:xfrm>
        </p:spPr>
        <p:txBody>
          <a:bodyPr vert="horz" wrap="square" lIns="91440" tIns="45720" rIns="91440" bIns="45720" anchor="t">
            <a:normAutofit lnSpcReduction="10000"/>
          </a:bodyPr>
          <a:lstStyle>
            <a:lvl1pPr marL="0" lvl="0" indent="0" algn="ctr">
              <a:buClrTx/>
              <a:buSzTx/>
              <a:buFont typeface="Arial" panose="020B0604020202020204" pitchFamily="34" charset="0"/>
              <a:buNone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控制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(Controller)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可以理解为从用户接收请求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模型与视图匹配在一起，共同完成用户的请求。划分控制层的作用也很明显，它清楚地告诉你，它就是一个分发器，选择什么样的模型，选择什么样的视图，可以完成什么样的用户请求。控制层并不做任何的数据处理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l" eaLnBrk="1" hangingPunct="1">
              <a:lnSpc>
                <a:spcPct val="150000"/>
              </a:lnSpc>
              <a:spcBef>
                <a:spcPct val="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例如，用户点击一个连接，控制层接受请求后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并不处理业务信息，它只把用户的信息传递给模型，告诉模型做什么，选择符合要求的视图返回给用户。因此，一个模型可能对应多个视图，一个视图可能对应多个模型。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7"/>
          <p:cNvSpPr>
            <a:spLocks noChangeAspect="1" noTextEdit="1"/>
          </p:cNvSpPr>
          <p:nvPr/>
        </p:nvSpPr>
        <p:spPr>
          <a:xfrm flipH="1">
            <a:off x="6392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6387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Jsp model 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6388" name="Picture 23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24" descr="MODEL1_s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91000"/>
            <a:ext cx="4048125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Rectangle 25"/>
          <p:cNvSpPr/>
          <p:nvPr/>
        </p:nvSpPr>
        <p:spPr>
          <a:xfrm>
            <a:off x="1981200" y="1066800"/>
            <a:ext cx="82296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Model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的基础是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文件，它由一些相互独立的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文件和其他一些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Java Class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组成。这些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HTTP Request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中获得所需要的数据，处理业务逻辑，然后将结果通过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Response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返前端浏览器。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Model 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的应该说是唯一的好处是“简单”，可以大大加快系统的开发进度。它把表现层和业务逻辑层柔和在一起，不利于以后的维护工作以及开发角色的分配，所以这种模式只能适合于小的系统开发。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AutoShape 7"/>
          <p:cNvSpPr>
            <a:spLocks noChangeAspect="1" noTextEdit="1"/>
          </p:cNvSpPr>
          <p:nvPr/>
        </p:nvSpPr>
        <p:spPr>
          <a:xfrm flipH="1">
            <a:off x="6392863" y="3071813"/>
            <a:ext cx="909637" cy="1244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标题 6"/>
          <p:cNvSpPr>
            <a:spLocks noGrp="1"/>
          </p:cNvSpPr>
          <p:nvPr>
            <p:ph type="title"/>
          </p:nvPr>
        </p:nvSpPr>
        <p:spPr>
          <a:xfrm>
            <a:off x="1524000" y="0"/>
            <a:ext cx="6248400" cy="8382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Jsp model 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架构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1828800" y="1363345"/>
            <a:ext cx="8077200" cy="1384935"/>
          </a:xfrm>
          <a:prstGeom prst="rect">
            <a:avLst/>
          </a:prstGeom>
          <a:noFill/>
          <a:ln w="9525">
            <a:noFill/>
          </a:ln>
        </p:spPr>
        <p:txBody>
          <a:bodyPr lIns="71415" tIns="0" rIns="36501" bIns="0" anchor="ctr">
            <a:spAutoFit/>
          </a:bodyPr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413" name="Picture 5" descr="z-keyw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275" y="3611563"/>
            <a:ext cx="114300" cy="13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7" descr="MODEL2_s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6096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Rectangle 8"/>
          <p:cNvSpPr/>
          <p:nvPr/>
        </p:nvSpPr>
        <p:spPr>
          <a:xfrm>
            <a:off x="1752600" y="1066800"/>
            <a:ext cx="87630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Model 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采用面向对象技术实现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模式 从而扩展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JSP/Servlet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的模式。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Model2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MVC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Web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上的应用。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s2mo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4808</Words>
  <Application>WPS 演示</Application>
  <PresentationFormat>宽屏</PresentationFormat>
  <Paragraphs>190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Wingdings 2</vt:lpstr>
      <vt:lpstr>隶书</vt:lpstr>
      <vt:lpstr>Times New Roman</vt:lpstr>
      <vt:lpstr>Arial Unicode MS</vt:lpstr>
      <vt:lpstr>黑体</vt:lpstr>
      <vt:lpstr>Arial Unicode MS</vt:lpstr>
      <vt:lpstr>楷体_GB2312</vt:lpstr>
      <vt:lpstr>新宋体</vt:lpstr>
      <vt:lpstr>Courier New</vt:lpstr>
      <vt:lpstr>等线</vt:lpstr>
      <vt:lpstr>1_s2mode</vt:lpstr>
      <vt:lpstr>PowerPoint.Show.8</vt:lpstr>
      <vt:lpstr>第6章Spring MVC入门</vt:lpstr>
      <vt:lpstr>  </vt:lpstr>
      <vt:lpstr>MVC设计思想</vt:lpstr>
      <vt:lpstr>MVC设计思想</vt:lpstr>
      <vt:lpstr>MVC设计思想</vt:lpstr>
      <vt:lpstr>MVC设计思想</vt:lpstr>
      <vt:lpstr>MVC设计思想</vt:lpstr>
      <vt:lpstr>Jsp model 1架构</vt:lpstr>
      <vt:lpstr>Jsp model 2架构</vt:lpstr>
      <vt:lpstr>一个Model 2规范实现的Web框架 </vt:lpstr>
      <vt:lpstr>一个Model 2规范实现的Web框架 </vt:lpstr>
      <vt:lpstr>Spring MVC 架构</vt:lpstr>
      <vt:lpstr>Spring Web MVC请求处理流程</vt:lpstr>
      <vt:lpstr>Spring MVC 特点 </vt:lpstr>
      <vt:lpstr>Spring MVC 特点 </vt:lpstr>
      <vt:lpstr>Spring MVC 特点 </vt:lpstr>
      <vt:lpstr>  </vt:lpstr>
      <vt:lpstr>Spring MVC 重要组件 </vt:lpstr>
      <vt:lpstr>Spring MVC 架构类图 </vt:lpstr>
      <vt:lpstr>DispatcherServlet</vt:lpstr>
      <vt:lpstr>DispatcherServlet</vt:lpstr>
      <vt:lpstr>在web.xml配置DispatcherServlet </vt:lpstr>
      <vt:lpstr>约定优于配置</vt:lpstr>
      <vt:lpstr>定义控制器类</vt:lpstr>
      <vt:lpstr>springapp-servlet.xml配置</vt:lpstr>
      <vt:lpstr>jsp页面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</dc:creator>
  <cp:lastModifiedBy>一休叔叔</cp:lastModifiedBy>
  <cp:revision>26</cp:revision>
  <dcterms:created xsi:type="dcterms:W3CDTF">2019-06-19T02:08:00Z</dcterms:created>
  <dcterms:modified xsi:type="dcterms:W3CDTF">2019-09-29T10:10:17Z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