
<file path=[Content_Types].xml><?xml version="1.0" encoding="utf-8"?>
<Types xmlns="http://schemas.openxmlformats.org/package/2006/content-types">
  <Default Extension="vml" ContentType="application/vnd.openxmlformats-officedocument.vmlDrawing"/>
  <Default Extension="ppt" ContentType="application/vnd.ms-powerpoin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0"/>
  </p:handoutMasterIdLst>
  <p:sldIdLst>
    <p:sldId id="403" r:id="rId3"/>
    <p:sldId id="258" r:id="rId4"/>
    <p:sldId id="477" r:id="rId6"/>
    <p:sldId id="316" r:id="rId7"/>
    <p:sldId id="471" r:id="rId8"/>
    <p:sldId id="473" r:id="rId9"/>
    <p:sldId id="474" r:id="rId10"/>
    <p:sldId id="472" r:id="rId11"/>
    <p:sldId id="475" r:id="rId12"/>
    <p:sldId id="476" r:id="rId13"/>
    <p:sldId id="478" r:id="rId14"/>
    <p:sldId id="479" r:id="rId15"/>
    <p:sldId id="470" r:id="rId16"/>
    <p:sldId id="480" r:id="rId17"/>
    <p:sldId id="481" r:id="rId18"/>
    <p:sldId id="483" r:id="rId19"/>
    <p:sldId id="485" r:id="rId20"/>
    <p:sldId id="486" r:id="rId21"/>
    <p:sldId id="484" r:id="rId22"/>
    <p:sldId id="488" r:id="rId23"/>
    <p:sldId id="490" r:id="rId24"/>
    <p:sldId id="491" r:id="rId25"/>
    <p:sldId id="489" r:id="rId26"/>
    <p:sldId id="492" r:id="rId27"/>
    <p:sldId id="364" r:id="rId28"/>
    <p:sldId id="363" r:id="rId2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mita" initials="A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67" d="100"/>
          <a:sy n="67" d="100"/>
        </p:scale>
        <p:origin x="-1464" y="-96"/>
      </p:cViewPr>
      <p:guideLst>
        <p:guide orient="horz" pos="220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D2CA6A-3D0C-42C2-90CD-3E8B67C1C267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2708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7373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9318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r>
              <a:rPr lang="zh-CN" altLang="en-US"/>
              <a:t>  params参数表示用户传递的参数名,如下面的例子：</a:t>
            </a:r>
            <a:endParaRPr lang="zh-CN" altLang="en-US"/>
          </a:p>
          <a:p>
            <a:r>
              <a:rPr lang="zh-CN" altLang="en-US"/>
              <a:t>@RequestMapping(value="user/select.htm",params="id")</a:t>
            </a:r>
            <a:endParaRPr lang="zh-CN" altLang="en-US"/>
          </a:p>
          <a:p>
            <a:r>
              <a:rPr lang="zh-CN" altLang="en-US"/>
              <a:t>	public String selectById(String id){</a:t>
            </a:r>
            <a:endParaRPr lang="zh-CN" altLang="en-US"/>
          </a:p>
          <a:p>
            <a:r>
              <a:rPr lang="zh-CN" altLang="en-US"/>
              <a:t>		System.out.println("id:"+id);</a:t>
            </a:r>
            <a:endParaRPr lang="zh-CN" altLang="en-US"/>
          </a:p>
          <a:p>
            <a:r>
              <a:rPr lang="zh-CN" altLang="en-US"/>
              <a:t>		return "redirect:list.htm";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当我们在浏览器中输入如下地址：</a:t>
            </a:r>
            <a:endParaRPr lang="zh-CN" altLang="en-US"/>
          </a:p>
          <a:p>
            <a:r>
              <a:rPr lang="zh-CN" altLang="en-US"/>
              <a:t>http://localhost:8080/ssmBook_ch7/user/select.htm?id=8</a:t>
            </a:r>
            <a:endParaRPr lang="zh-CN" altLang="en-US"/>
          </a:p>
          <a:p>
            <a:r>
              <a:rPr lang="zh-CN" altLang="en-US"/>
              <a:t>这个id=8的参数和值使用以前的纯servlet方式读取要采用request.getParameter()方法才能获得值。而Spring MVC可以将其自动注入到方法中，在服务器可以得到id为8的值。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51553" descr="pic01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40500" y="4776788"/>
            <a:ext cx="2603500" cy="2081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2582" name="标题 152581"/>
          <p:cNvSpPr>
            <a:spLocks noGrp="1"/>
          </p:cNvSpPr>
          <p:nvPr>
            <p:ph type="ctrTitle"/>
          </p:nvPr>
        </p:nvSpPr>
        <p:spPr>
          <a:xfrm>
            <a:off x="687388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kumimoji="0" lang="zh-CN" altLang="en-US" sz="3000" b="1" i="0" u="none" strike="noStrike" kern="1200" cap="none" spc="0" normalizeH="0" baseline="0" noProof="1" dirty="0">
                <a:solidFill>
                  <a:srgbClr val="CF505F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6413" y="260350"/>
            <a:ext cx="2057400" cy="567848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260350"/>
            <a:ext cx="6052930" cy="567848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4213" y="260350"/>
            <a:ext cx="8229600" cy="56784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  <p:pic>
        <p:nvPicPr>
          <p:cNvPr id="16" name="Picture 111" descr="ibm_sb_graphic_open-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8" t="42935" r="6441" b="42935"/>
          <a:stretch>
            <a:fillRect/>
          </a:stretch>
        </p:blipFill>
        <p:spPr bwMode="auto">
          <a:xfrm>
            <a:off x="395764" y="4472940"/>
            <a:ext cx="8392954" cy="219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81309" y="1412875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9" Type="http://schemas.openxmlformats.org/officeDocument/2006/relationships/oleObject" Target="../embeddings/Presentation1.ppt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51553" descr="pic01d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40500" y="4776788"/>
            <a:ext cx="2603500" cy="2081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51557"/>
          <p:cNvSpPr>
            <a:spLocks noGrp="1"/>
          </p:cNvSpPr>
          <p:nvPr>
            <p:ph type="title"/>
          </p:nvPr>
        </p:nvSpPr>
        <p:spPr>
          <a:xfrm>
            <a:off x="609600" y="212725"/>
            <a:ext cx="82296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文本占位符 151558"/>
          <p:cNvSpPr>
            <a:spLocks noGrp="1"/>
          </p:cNvSpPr>
          <p:nvPr>
            <p:ph type="body"/>
          </p:nvPr>
        </p:nvSpPr>
        <p:spPr>
          <a:xfrm>
            <a:off x="684213" y="1412875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151561" name="灯片编号占位符 151560"/>
          <p:cNvSpPr>
            <a:spLocks noGrp="1"/>
          </p:cNvSpPr>
          <p:nvPr>
            <p:ph type="sldNum" sz="quarter" idx="4"/>
          </p:nvPr>
        </p:nvSpPr>
        <p:spPr>
          <a:xfrm>
            <a:off x="827088" y="6381750"/>
            <a:ext cx="2133600" cy="2873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1"/>
            </a:lvl1pPr>
          </a:lstStyle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  <p:graphicFrame>
        <p:nvGraphicFramePr>
          <p:cNvPr id="1030" name="Base" hidden="1"/>
          <p:cNvGraphicFramePr/>
          <p:nvPr userDrawn="1"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9" imgW="0" imgH="0" progId="PowerPoint.Show.8">
                  <p:embed/>
                </p:oleObj>
              </mc:Choice>
              <mc:Fallback>
                <p:oleObj name="" r:id="rId19" imgW="0" imgH="0" progId="PowerPoint.Show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1" i="0" u="none" kern="1200" baseline="0">
          <a:solidFill>
            <a:srgbClr val="3333CC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00CC"/>
        </a:buClr>
        <a:buFont typeface="Wingdings" panose="05000000000000000000" pitchFamily="2" charset="2"/>
        <a:buChar char="q"/>
        <a:defRPr sz="2400" b="0" i="0" u="none" kern="120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00CC"/>
        </a:buClr>
        <a:buFont typeface="Wingdings" panose="05000000000000000000" pitchFamily="2" charset="2"/>
        <a:buChar char="q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00CC"/>
        </a:buClr>
        <a:buFont typeface="Wingdings" panose="05000000000000000000" pitchFamily="2" charset="2"/>
        <a:buChar char="q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openxmlformats.org/officeDocument/2006/relationships/hyperlink" Target="https://baike.baidu.com/item/Win32" TargetMode="External"/><Relationship Id="rId4" Type="http://schemas.openxmlformats.org/officeDocument/2006/relationships/hyperlink" Target="https://baike.baidu.com/item/DOS/32025" TargetMode="External"/><Relationship Id="rId3" Type="http://schemas.openxmlformats.org/officeDocument/2006/relationships/hyperlink" Target="https://baike.baidu.com/item/Linux" TargetMode="External"/><Relationship Id="rId2" Type="http://schemas.openxmlformats.org/officeDocument/2006/relationships/hyperlink" Target="https://baike.baidu.com/item/Unix" TargetMode="External"/><Relationship Id="rId1" Type="http://schemas.openxmlformats.org/officeDocument/2006/relationships/hyperlink" Target="https://baike.baidu.com/item/UR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4.jpeg"/><Relationship Id="rId1" Type="http://schemas.openxmlformats.org/officeDocument/2006/relationships/hyperlink" Target="http://localhost:8080/ssmBook_ch7/user/list.htm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/>
          <p:cNvSpPr>
            <a:spLocks noGrp="1"/>
          </p:cNvSpPr>
          <p:nvPr>
            <p:ph type="ctrTitle"/>
          </p:nvPr>
        </p:nvSpPr>
        <p:spPr>
          <a:xfrm>
            <a:off x="457200" y="3796030"/>
            <a:ext cx="8229600" cy="792163"/>
          </a:xfrm>
        </p:spPr>
        <p:txBody>
          <a:bodyPr/>
          <a:lstStyle/>
          <a:p>
            <a:pPr algn="ctr" eaLnBrk="1" hangingPunct="1"/>
            <a:r>
              <a:rPr lang="zh-CN" altLang="en-US" sz="2400" b="1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第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7</a:t>
            </a:r>
            <a:r>
              <a:rPr lang="zh-CN" altLang="en-US" sz="2400" b="1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章</a:t>
            </a:r>
            <a:r>
              <a:rPr lang="en-US" altLang="en-US" sz="2400" b="1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Spring MVC</a:t>
            </a:r>
            <a:r>
              <a:rPr lang="zh-CN" sz="2400" b="1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注解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29698" name="标题 5121"/>
          <p:cNvSpPr>
            <a:spLocks noGrp="1"/>
          </p:cNvSpPr>
          <p:nvPr/>
        </p:nvSpPr>
        <p:spPr>
          <a:xfrm>
            <a:off x="250825" y="1999615"/>
            <a:ext cx="8489315" cy="14700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marL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1" i="0" u="none" kern="1200" baseline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 eaLnBrk="1" hangingPunct="1">
              <a:buClrTx/>
              <a:buSzTx/>
              <a:buNone/>
            </a:pPr>
            <a:r>
              <a:rPr lang="en-US" altLang="zh-CN" sz="3600" dirty="0">
                <a:latin typeface="Arial" panose="020B0604020202020204" pitchFamily="34" charset="0"/>
                <a:sym typeface="+mn-ea"/>
              </a:rPr>
              <a:t>SpringMVC</a:t>
            </a:r>
            <a:r>
              <a:rPr lang="zh-CN" altLang="en-US" sz="3600" dirty="0">
                <a:latin typeface="Arial" panose="020B0604020202020204" pitchFamily="34" charset="0"/>
                <a:sym typeface="+mn-ea"/>
              </a:rPr>
              <a:t>与</a:t>
            </a:r>
            <a:r>
              <a:rPr lang="en-US" altLang="zh-CN" sz="3600" dirty="0">
                <a:latin typeface="Arial" panose="020B0604020202020204" pitchFamily="34" charset="0"/>
                <a:sym typeface="+mn-ea"/>
              </a:rPr>
              <a:t>MyBatis</a:t>
            </a:r>
            <a:r>
              <a:rPr lang="zh-CN" altLang="en-US" sz="3600" dirty="0">
                <a:latin typeface="Arial" panose="020B0604020202020204" pitchFamily="34" charset="0"/>
                <a:sym typeface="+mn-ea"/>
              </a:rPr>
              <a:t>企业开发实战</a:t>
            </a:r>
            <a:endParaRPr lang="zh-CN" altLang="en-US" sz="3600" b="1" kern="1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注解参数</a:t>
            </a:r>
            <a:r>
              <a:rPr lang="en-US" altLang="zh-CN">
                <a:sym typeface="+mn-ea"/>
              </a:rPr>
              <a:t>-method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605" y="3861435"/>
            <a:ext cx="8403590" cy="192595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3"/>
          <p:cNvSpPr txBox="1"/>
          <p:nvPr/>
        </p:nvSpPr>
        <p:spPr>
          <a:xfrm>
            <a:off x="609600" y="1525270"/>
            <a:ext cx="78740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然后我们在浏览器中输入如下地址：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http://localhost:8080/ssmBook_ch7/user/test.htm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可以得到图7-4的结果页面。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注解参数</a:t>
            </a:r>
            <a:r>
              <a:rPr lang="en-US" altLang="zh-CN"/>
              <a:t>-method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62355" y="1858010"/>
            <a:ext cx="7411720" cy="1108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只响应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POST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方式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08965" y="2966085"/>
            <a:ext cx="823087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400">
                <a:solidFill>
                  <a:srgbClr val="646464"/>
                </a:solidFill>
                <a:latin typeface="Consolas" panose="020B0609020204030204" charset="0"/>
                <a:ea typeface="宋体" panose="02010600030101010101" pitchFamily="2" charset="-122"/>
                <a:cs typeface="黑体" panose="02010609060101010101" pitchFamily="49" charset="-122"/>
              </a:rPr>
              <a:t>@RequestMapping</a:t>
            </a:r>
            <a:r>
              <a:rPr lang="en-US" sz="2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黑体" panose="02010609060101010101" pitchFamily="49" charset="-122"/>
              </a:rPr>
              <a:t>(value=</a:t>
            </a:r>
            <a:r>
              <a:rPr lang="en-US" sz="2400">
                <a:solidFill>
                  <a:srgbClr val="2A00FF"/>
                </a:solidFill>
                <a:latin typeface="Consolas" panose="020B0609020204030204" charset="0"/>
                <a:ea typeface="宋体" panose="02010600030101010101" pitchFamily="2" charset="-122"/>
                <a:cs typeface="黑体" panose="02010609060101010101" pitchFamily="49" charset="-122"/>
              </a:rPr>
              <a:t>"user/test.htm"</a:t>
            </a:r>
            <a:r>
              <a:rPr lang="en-US" sz="2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黑体" panose="02010609060101010101" pitchFamily="49" charset="-122"/>
              </a:rPr>
              <a:t>,</a:t>
            </a:r>
            <a:r>
              <a:rPr lang="en-US" sz="2400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cs typeface="黑体" panose="02010609060101010101" pitchFamily="49" charset="-122"/>
              </a:rPr>
              <a:t>method=RequestMethod.POST</a:t>
            </a:r>
            <a:r>
              <a:rPr lang="en-US" sz="2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黑体" panose="02010609060101010101" pitchFamily="49" charset="-122"/>
              </a:rPr>
              <a:t>)	</a:t>
            </a:r>
            <a:r>
              <a:rPr lang="en-US" sz="2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  <a:cs typeface="黑体" panose="02010609060101010101" pitchFamily="49" charset="-122"/>
              </a:rPr>
              <a:t>public</a:t>
            </a:r>
            <a:r>
              <a:rPr lang="en-US" sz="2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黑体" panose="02010609060101010101" pitchFamily="49" charset="-122"/>
              </a:rPr>
              <a:t> String test(){		</a:t>
            </a:r>
            <a:r>
              <a:rPr lang="en-US" sz="2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  <a:cs typeface="黑体" panose="02010609060101010101" pitchFamily="49" charset="-122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黑体" panose="02010609060101010101" pitchFamily="49" charset="-122"/>
              </a:rPr>
              <a:t> </a:t>
            </a:r>
            <a:r>
              <a:rPr lang="en-US" sz="2400">
                <a:solidFill>
                  <a:srgbClr val="2A00FF"/>
                </a:solidFill>
                <a:latin typeface="Consolas" panose="020B0609020204030204" charset="0"/>
                <a:ea typeface="宋体" panose="02010600030101010101" pitchFamily="2" charset="-122"/>
                <a:cs typeface="黑体" panose="02010609060101010101" pitchFamily="49" charset="-122"/>
              </a:rPr>
              <a:t>"test"</a:t>
            </a:r>
            <a:r>
              <a:rPr lang="en-US" sz="2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黑体" panose="02010609060101010101" pitchFamily="49" charset="-122"/>
              </a:rPr>
              <a:t>;	}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注解参数</a:t>
            </a:r>
            <a:r>
              <a:rPr lang="en-US" altLang="zh-CN">
                <a:sym typeface="+mn-ea"/>
              </a:rPr>
              <a:t>-method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67715" y="1869440"/>
            <a:ext cx="740219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将其注解改为</a:t>
            </a:r>
            <a:r>
              <a:rPr 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method=RequestMethod.POST,</a:t>
            </a:r>
            <a:r>
              <a:rPr 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再次刷新浏览器，Web服务器将会报告405的错误码：M</a:t>
            </a:r>
            <a:r>
              <a:rPr 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ethod Not Allowed</a:t>
            </a:r>
            <a:r>
              <a:rPr 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。不允许使用get方式来访问，直接在浏览器中输入地址默认是以GET方式来访问的。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2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435" y="3545205"/>
            <a:ext cx="8072120" cy="295148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CURL</a:t>
            </a:r>
            <a:r>
              <a:rPr lang="zh-CN" altLang="en-US"/>
              <a:t>工具软件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46380" y="1550035"/>
            <a:ext cx="867473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curl</a:t>
            </a:r>
            <a:r>
              <a:rPr 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curl(CommandLine Uniform Resource Locator) 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是利用</a:t>
            </a:r>
            <a:r>
              <a:rPr lang="en-US" sz="2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/>
              </a:rPr>
              <a:t>URL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语法在命令行方式下工作的开源文件传输工具。它被广泛应用在</a:t>
            </a:r>
            <a:r>
              <a:rPr lang="en-US" sz="2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/>
              </a:rPr>
              <a:t>Unix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、多种</a:t>
            </a:r>
            <a:r>
              <a:rPr lang="en-US" sz="2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3"/>
              </a:rPr>
              <a:t>Linux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发行版中，并且有</a:t>
            </a:r>
            <a:r>
              <a:rPr lang="en-US" sz="2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4"/>
              </a:rPr>
              <a:t>DOS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sz="2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5"/>
              </a:rPr>
              <a:t>Win32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Win64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下的移植版本。它用于测试模拟向发送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服务器发送和接收数据非常方便。</a:t>
            </a:r>
            <a:endParaRPr 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CURL</a:t>
            </a:r>
            <a:r>
              <a:rPr lang="zh-CN" altLang="en-US"/>
              <a:t>工具软件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46380" y="1550035"/>
            <a:ext cx="8674735" cy="61239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curl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下载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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https://curl.haxx.se/download.html</a:t>
            </a:r>
            <a:endParaRPr 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下载后解压只有1个文件curl.exe。例子里将其放到了D盘的根目录。然后在windows的dos命令窗口运行它。</a:t>
            </a:r>
            <a:endParaRPr 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curl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命令参数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curl的命令参数非常多，一般用于RESTful Web Services测试要用到下面四种参数：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-d/–data &lt;data&gt;：POST数据内容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-X/–request &lt;command&gt;：指定请求的方法（使用-d时就自动设为POST了）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-H/–header &lt;line&gt;：设定header信息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-I/–head：只显示返回的HTTP头信息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CURL</a:t>
            </a:r>
            <a:r>
              <a:rPr lang="zh-CN" altLang="en-US"/>
              <a:t>使用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34315" y="1013460"/>
            <a:ext cx="8674735" cy="28301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默认curl使用GET方式请求数据，这种方式下直接通过URL传递数据在命令行中输入 ：curl 访问地址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curl http://localhost:8080/ssmBook_ch7/user/test.htm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90" y="2274570"/>
            <a:ext cx="8898255" cy="362839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CURL</a:t>
            </a:r>
            <a:r>
              <a:rPr lang="zh-CN" altLang="en-US"/>
              <a:t>使用 </a:t>
            </a:r>
            <a:r>
              <a:rPr lang="en-US" altLang="zh-CN"/>
              <a:t>post</a:t>
            </a:r>
            <a:r>
              <a:rPr lang="zh-CN" altLang="en-US"/>
              <a:t>发送请求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34315" y="1013460"/>
            <a:ext cx="8674735" cy="4184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使用post请求地址，参数-d表示以post请求发送数据，命令如下：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curl -d 0 http://localhost:8080/ssmBook_ch7/user/test.htm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sz="2200">
                <a:latin typeface="Tahoma" panose="020B0604030504040204" charset="0"/>
                <a:sym typeface="+mn-ea"/>
              </a:rPr>
              <a:t>这里</a:t>
            </a:r>
            <a:r>
              <a:rPr lang="en-US" sz="2200">
                <a:latin typeface="Tahoma" panose="020B0604030504040204" charset="0"/>
                <a:cs typeface="黑体" panose="02010609060101010101" pitchFamily="49" charset="-122"/>
                <a:sym typeface="+mn-ea"/>
              </a:rPr>
              <a:t>0</a:t>
            </a:r>
            <a:r>
              <a:rPr lang="zh-CN" sz="2200">
                <a:latin typeface="Tahoma" panose="020B0604030504040204" charset="0"/>
                <a:sym typeface="+mn-ea"/>
              </a:rPr>
              <a:t>是无意义的发送数据避免将</a:t>
            </a:r>
            <a:r>
              <a:rPr lang="en-US" sz="2200">
                <a:latin typeface="Tahoma" panose="020B0604030504040204" charset="0"/>
                <a:sym typeface="+mn-ea"/>
              </a:rPr>
              <a:t>url</a:t>
            </a:r>
            <a:r>
              <a:rPr lang="zh-CN" sz="2200">
                <a:latin typeface="Tahoma" panose="020B0604030504040204" charset="0"/>
                <a:sym typeface="+mn-ea"/>
              </a:rPr>
              <a:t>当成数据而不是地址了。</a:t>
            </a:r>
            <a:endParaRPr lang="zh-CN" sz="2200">
              <a:latin typeface="Tahoma" panose="020B0604030504040204" charset="0"/>
              <a:sym typeface="+mn-ea"/>
            </a:endParaRPr>
          </a:p>
          <a:p>
            <a:r>
              <a:rPr lang="zh-CN" sz="2200">
                <a:latin typeface="Tahoma" panose="020B0604030504040204" charset="0"/>
                <a:sym typeface="+mn-ea"/>
              </a:rPr>
              <a:t>针对上一个例子，服务器返回的是</a:t>
            </a:r>
            <a:r>
              <a:rPr lang="en-US" sz="2200">
                <a:latin typeface="Tahoma" panose="020B0604030504040204" charset="0"/>
                <a:sym typeface="+mn-ea"/>
              </a:rPr>
              <a:t>405</a:t>
            </a:r>
            <a:r>
              <a:rPr lang="zh-CN" sz="2200">
                <a:latin typeface="Tahoma" panose="020B0604030504040204" charset="0"/>
                <a:sym typeface="+mn-ea"/>
              </a:rPr>
              <a:t>的错误代码。</a:t>
            </a:r>
            <a:endParaRPr lang="zh-CN" altLang="en-US" sz="2200"/>
          </a:p>
          <a:p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CURL</a:t>
            </a:r>
            <a:r>
              <a:rPr lang="zh-CN" altLang="en-US"/>
              <a:t>使用 </a:t>
            </a:r>
            <a:r>
              <a:rPr lang="en-US" altLang="zh-CN"/>
              <a:t>post</a:t>
            </a:r>
            <a:r>
              <a:rPr lang="zh-CN" altLang="en-US"/>
              <a:t>发送请求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34315" y="1013460"/>
            <a:ext cx="8674735" cy="4184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使用post请求地址，参数-d表示以post请求发送数据，命令如下：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curl -d 0 http://localhost:8080/ssmBook_ch7/user/test.htm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sz="2200">
                <a:latin typeface="Tahoma" panose="020B0604030504040204" charset="0"/>
                <a:sym typeface="+mn-ea"/>
              </a:rPr>
              <a:t>这里</a:t>
            </a:r>
            <a:r>
              <a:rPr lang="en-US" sz="2200">
                <a:latin typeface="Tahoma" panose="020B0604030504040204" charset="0"/>
                <a:cs typeface="黑体" panose="02010609060101010101" pitchFamily="49" charset="-122"/>
                <a:sym typeface="+mn-ea"/>
              </a:rPr>
              <a:t>0</a:t>
            </a:r>
            <a:r>
              <a:rPr lang="zh-CN" sz="2200">
                <a:latin typeface="Tahoma" panose="020B0604030504040204" charset="0"/>
                <a:sym typeface="+mn-ea"/>
              </a:rPr>
              <a:t>是无意义的发送数据避免将</a:t>
            </a:r>
            <a:r>
              <a:rPr lang="en-US" sz="2200">
                <a:latin typeface="Tahoma" panose="020B0604030504040204" charset="0"/>
                <a:sym typeface="+mn-ea"/>
              </a:rPr>
              <a:t>url</a:t>
            </a:r>
            <a:r>
              <a:rPr lang="zh-CN" sz="2200">
                <a:latin typeface="Tahoma" panose="020B0604030504040204" charset="0"/>
                <a:sym typeface="+mn-ea"/>
              </a:rPr>
              <a:t>当成数据而不是地址了。</a:t>
            </a:r>
            <a:endParaRPr lang="zh-CN" sz="2200">
              <a:latin typeface="Tahoma" panose="020B0604030504040204" charset="0"/>
              <a:sym typeface="+mn-ea"/>
            </a:endParaRPr>
          </a:p>
          <a:p>
            <a:r>
              <a:rPr lang="zh-CN" sz="2200">
                <a:latin typeface="Tahoma" panose="020B0604030504040204" charset="0"/>
                <a:sym typeface="+mn-ea"/>
              </a:rPr>
              <a:t>针对上一个例子，服务器返回的是</a:t>
            </a:r>
            <a:r>
              <a:rPr lang="en-US" sz="2200">
                <a:latin typeface="Tahoma" panose="020B0604030504040204" charset="0"/>
                <a:sym typeface="+mn-ea"/>
              </a:rPr>
              <a:t>405</a:t>
            </a:r>
            <a:r>
              <a:rPr lang="zh-CN" sz="2200">
                <a:latin typeface="Tahoma" panose="020B0604030504040204" charset="0"/>
                <a:sym typeface="+mn-ea"/>
              </a:rPr>
              <a:t>的错误代码。</a:t>
            </a:r>
            <a:endParaRPr lang="zh-CN" altLang="en-US" sz="2200"/>
          </a:p>
          <a:p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CURL</a:t>
            </a:r>
            <a:r>
              <a:rPr lang="zh-CN"/>
              <a:t>的好处</a:t>
            </a:r>
            <a:endParaRPr lang="zh-CN"/>
          </a:p>
        </p:txBody>
      </p:sp>
      <p:sp>
        <p:nvSpPr>
          <p:cNvPr id="100" name="文本框 99"/>
          <p:cNvSpPr txBox="1"/>
          <p:nvPr/>
        </p:nvSpPr>
        <p:spPr>
          <a:xfrm>
            <a:off x="234315" y="1005205"/>
            <a:ext cx="8674735" cy="38461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curl工具对于我们将来在开发中测试Web服务是很方便的，可以大大提高效率。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除了curl，还有一些基于浏览器的插件的工具软件，例如基于Chrome浏览器的Simple REST Client和Postman-REST Client插件，请读者根据需要自行下载使用。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315" y="212725"/>
            <a:ext cx="8604885" cy="792480"/>
          </a:xfrm>
        </p:spPr>
        <p:txBody>
          <a:bodyPr/>
          <a:p>
            <a:r>
              <a:rPr lang="zh-CN" altLang="en-US"/>
              <a:t>7.3 应用案例 @RequestMapping标注方法实例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34315" y="1005205"/>
            <a:ext cx="8674735" cy="2491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Member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实体类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" y="1633220"/>
            <a:ext cx="8011160" cy="4018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36"/>
          <p:cNvSpPr>
            <a:spLocks noGrp="1"/>
          </p:cNvSpPr>
          <p:nvPr>
            <p:ph type="title"/>
          </p:nvPr>
        </p:nvSpPr>
        <p:spPr>
          <a:xfrm>
            <a:off x="0" y="-76200"/>
            <a:ext cx="8915400" cy="966788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/>
              <a:t>  </a:t>
            </a:r>
            <a:endParaRPr lang="zh-CN" altLang="en-US" sz="3200" dirty="0"/>
          </a:p>
        </p:txBody>
      </p:sp>
      <p:sp>
        <p:nvSpPr>
          <p:cNvPr id="10243" name="Rectangle 30"/>
          <p:cNvSpPr/>
          <p:nvPr/>
        </p:nvSpPr>
        <p:spPr>
          <a:xfrm>
            <a:off x="685800" y="0"/>
            <a:ext cx="7785100" cy="6889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342900" indent="-342900" algn="ctr" defTabSz="762000">
              <a:lnSpc>
                <a:spcPct val="130000"/>
              </a:lnSpc>
              <a:spcBef>
                <a:spcPct val="20000"/>
              </a:spcBef>
              <a:buSzPct val="65000"/>
              <a:buFont typeface="Wingdings 2" panose="05020102010507070707" pitchFamily="18" charset="2"/>
            </a:pPr>
            <a:r>
              <a:rPr lang="zh-CN" altLang="en-US" sz="32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目    录</a:t>
            </a:r>
            <a:endParaRPr lang="zh-CN" altLang="en-US" sz="3200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0246" name="Group 31"/>
          <p:cNvGrpSpPr/>
          <p:nvPr/>
        </p:nvGrpSpPr>
        <p:grpSpPr>
          <a:xfrm>
            <a:off x="1524000" y="1976120"/>
            <a:ext cx="5867400" cy="1301750"/>
            <a:chOff x="912" y="1008"/>
            <a:chExt cx="3984" cy="912"/>
          </a:xfrm>
        </p:grpSpPr>
        <p:sp>
          <p:nvSpPr>
            <p:cNvPr id="10247" name="AutoShape 32"/>
            <p:cNvSpPr/>
            <p:nvPr/>
          </p:nvSpPr>
          <p:spPr>
            <a:xfrm>
              <a:off x="912" y="1008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0248" name="Group 33"/>
            <p:cNvGrpSpPr/>
            <p:nvPr/>
          </p:nvGrpSpPr>
          <p:grpSpPr>
            <a:xfrm>
              <a:off x="999" y="1097"/>
              <a:ext cx="761" cy="741"/>
              <a:chOff x="999" y="1097"/>
              <a:chExt cx="761" cy="741"/>
            </a:xfrm>
          </p:grpSpPr>
          <p:sp>
            <p:nvSpPr>
              <p:cNvPr id="5154" name="AutoShape 34"/>
              <p:cNvSpPr>
                <a:spLocks noChangeArrowheads="1"/>
              </p:cNvSpPr>
              <p:nvPr/>
            </p:nvSpPr>
            <p:spPr bwMode="gray">
              <a:xfrm>
                <a:off x="999" y="1097"/>
                <a:ext cx="761" cy="741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55" name="Freeform 35"/>
              <p:cNvSpPr/>
              <p:nvPr/>
            </p:nvSpPr>
            <p:spPr bwMode="gray">
              <a:xfrm>
                <a:off x="1048" y="1140"/>
                <a:ext cx="384" cy="373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56" name="Text Box 36"/>
              <p:cNvSpPr txBox="1">
                <a:spLocks noChangeArrowheads="1"/>
              </p:cNvSpPr>
              <p:nvPr/>
            </p:nvSpPr>
            <p:spPr bwMode="gray">
              <a:xfrm>
                <a:off x="1245" y="1295"/>
                <a:ext cx="258" cy="366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249" name="Text Box 37"/>
            <p:cNvSpPr txBox="1"/>
            <p:nvPr/>
          </p:nvSpPr>
          <p:spPr>
            <a:xfrm>
              <a:off x="1872" y="1149"/>
              <a:ext cx="2928" cy="4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3200" i="1" dirty="0">
                  <a:latin typeface="隶书" panose="02010509060101010101" pitchFamily="49" charset="-122"/>
                  <a:ea typeface="隶书" panose="02010509060101010101" pitchFamily="49" charset="-122"/>
                </a:rPr>
                <a:t>Spring MVC </a:t>
              </a:r>
              <a:r>
                <a:rPr lang="zh-CN" sz="3200" i="1" dirty="0">
                  <a:latin typeface="隶书" panose="02010509060101010101" pitchFamily="49" charset="-122"/>
                  <a:ea typeface="隶书" panose="02010509060101010101" pitchFamily="49" charset="-122"/>
                </a:rPr>
                <a:t>注解</a:t>
              </a:r>
              <a:endParaRPr lang="zh-CN" sz="3200" i="1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7.3 应用案例 @RequestMapping标注方法实例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34315" y="1005205"/>
            <a:ext cx="8674735" cy="2491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会员服务类接口MemberService.java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510" y="1687830"/>
            <a:ext cx="8349615" cy="42500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760" y="212725"/>
            <a:ext cx="8600440" cy="792480"/>
          </a:xfrm>
        </p:spPr>
        <p:txBody>
          <a:bodyPr/>
          <a:p>
            <a:r>
              <a:rPr lang="zh-CN" altLang="en-US"/>
              <a:t>7.3 应用案例 @RequestMapping标注方法实例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12115" y="1197610"/>
            <a:ext cx="8098790" cy="2491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模拟数据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" y="1871345"/>
            <a:ext cx="8405495" cy="39401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</a:t>
            </a:r>
            <a:r>
              <a:rPr lang="en-US" altLang="zh-CN"/>
              <a:t>--</a:t>
            </a:r>
            <a:r>
              <a:rPr lang="zh-CN" altLang="en-US"/>
              <a:t>控制器类与方法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977515"/>
            <a:ext cx="7304405" cy="3816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1125855"/>
            <a:ext cx="7091680" cy="12757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</a:t>
            </a:r>
            <a:r>
              <a:rPr lang="en-US" altLang="zh-CN"/>
              <a:t>--jsp</a:t>
            </a:r>
            <a:r>
              <a:rPr lang="zh-CN" altLang="en-US"/>
              <a:t>页面</a:t>
            </a:r>
            <a:r>
              <a:rPr lang="zh-CN" altLang="en-US"/>
              <a:t>显示结果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1780" y="1005205"/>
            <a:ext cx="6059805" cy="568388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浏览器结果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10235" y="1357630"/>
            <a:ext cx="772541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重新刷新项目部署运行，在浏览器中输入地址：</a:t>
            </a:r>
            <a:r>
              <a:rPr lang="en-US" sz="2200" u="sng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</a:t>
            </a:r>
            <a:r>
              <a:rPr lang="en-US" sz="2200" u="sng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/>
              </a:rPr>
              <a:t>http://localhost:8080/ssmBook_ch7/user/list.htm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会得到如下教材图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7-7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所示结果：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786380"/>
            <a:ext cx="7429500" cy="328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1537335" y="5319713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050">
                <a:latin typeface="Tahoma" panose="020B0604030504040204" charset="0"/>
                <a:ea typeface="宋体" panose="02010600030101010101" pitchFamily="2" charset="-122"/>
                <a:cs typeface="黑体" panose="02010609060101010101" pitchFamily="49" charset="-122"/>
              </a:rPr>
              <a:t> 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44033"/>
          <p:cNvSpPr>
            <a:spLocks noGrp="1"/>
          </p:cNvSpPr>
          <p:nvPr>
            <p:ph type="title"/>
          </p:nvPr>
        </p:nvSpPr>
        <p:spPr>
          <a:xfrm>
            <a:off x="866775" y="19050"/>
            <a:ext cx="8261350" cy="955675"/>
          </a:xfrm>
        </p:spPr>
        <p:txBody>
          <a:bodyPr anchor="ctr"/>
          <a:p>
            <a:pPr defTabSz="914400"/>
            <a:r>
              <a:rPr lang="zh-CN" altLang="en-US" dirty="0">
                <a:sym typeface="+mn-ea"/>
              </a:rPr>
              <a:t>本章总结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9938" name="文本占位符 44034"/>
          <p:cNvSpPr>
            <a:spLocks noGrp="1"/>
          </p:cNvSpPr>
          <p:nvPr>
            <p:ph idx="1"/>
          </p:nvPr>
        </p:nvSpPr>
        <p:spPr>
          <a:xfrm>
            <a:off x="753110" y="1209040"/>
            <a:ext cx="7637463" cy="4751388"/>
          </a:xfrm>
        </p:spPr>
        <p:txBody>
          <a:bodyPr anchor="t"/>
          <a:p>
            <a:pPr marL="0" indent="0">
              <a:buNone/>
            </a:pPr>
            <a:endParaRPr lang="zh-CN" altLang="en-US" sz="2800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SpringMVC</a:t>
            </a:r>
            <a:r>
              <a:rPr dirty="0"/>
              <a:t>的</a:t>
            </a:r>
            <a:r>
              <a:rPr lang="zh-CN" dirty="0"/>
              <a:t>注解</a:t>
            </a:r>
            <a:endParaRPr dirty="0"/>
          </a:p>
          <a:p>
            <a:pPr lvl="1"/>
            <a:r>
              <a:rPr lang="zh-CN" altLang="en-US" dirty="0"/>
              <a:t> 注解的几个参数</a:t>
            </a:r>
            <a:endParaRPr dirty="0"/>
          </a:p>
          <a:p>
            <a:pPr lvl="1"/>
            <a:r>
              <a:rPr lang="zh-CN" altLang="en-US" dirty="0"/>
              <a:t>	</a:t>
            </a:r>
            <a:r>
              <a:rPr lang="en-US" dirty="0">
                <a:sym typeface="+mn-ea"/>
              </a:rPr>
              <a:t>CURL</a:t>
            </a:r>
            <a:r>
              <a:rPr lang="zh-CN" altLang="en-US" dirty="0">
                <a:sym typeface="+mn-ea"/>
              </a:rPr>
              <a:t>工具</a:t>
            </a:r>
            <a:endParaRPr lang="zh-CN" altLang="en-US" sz="2800" dirty="0"/>
          </a:p>
          <a:p>
            <a:pPr lvl="1"/>
            <a:r>
              <a:rPr lang="zh-CN" altLang="en-US" sz="2800" dirty="0"/>
              <a:t>本章案例与习题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5875" y="1483360"/>
            <a:ext cx="9176385" cy="25736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>
                <a:latin typeface="Tahoma" panose="020B0604030504040204" charset="0"/>
                <a:cs typeface="Tahoma" panose="020B0604030504040204" charset="0"/>
              </a:rPr>
              <a:t>THANK YOU</a:t>
            </a:r>
            <a:endParaRPr lang="en-US" altLang="zh-CN" sz="6600">
              <a:latin typeface="Tahoma" panose="020B0604030504040204" charset="0"/>
              <a:cs typeface="Tahoma" panose="020B060403050404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150" y="4371975"/>
            <a:ext cx="2491740" cy="24568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SpringMVC</a:t>
            </a:r>
            <a:r>
              <a:rPr lang="zh-CN" altLang="en-US"/>
              <a:t>注解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86485" y="1596390"/>
            <a:ext cx="72650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@RequestMapping</a:t>
            </a:r>
            <a:r>
              <a:rPr lang="zh-CN" altLang="en-US"/>
              <a:t>作用详解 参见教材</a:t>
            </a:r>
            <a:r>
              <a:rPr lang="en-US" altLang="zh-CN"/>
              <a:t>P126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/>
              <a:t>标注在类上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）可以通过注解定义参数名和路径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）可以限制响应请求方式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4"/>
          <p:cNvSpPr/>
          <p:nvPr/>
        </p:nvSpPr>
        <p:spPr>
          <a:xfrm>
            <a:off x="685800" y="1028700"/>
            <a:ext cx="8229600" cy="4800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mvc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同样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支持注解。范例如下：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@Controller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class HelloController2  {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//返回ModelAndView对象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@RequestMapping(value="/helloController2")</a:t>
            </a: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ModelAndView handleRequest(HttpServletRequest request, 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HttpServletResponse response) 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throws ServletException, IOException {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//向request域中放入1条信息，给前端jsp用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request.setAttribute("message", "hello,springmvc");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//返回jsp的路径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return new ModelAndView("hello");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}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610" name="Rectangle 2"/>
          <p:cNvSpPr>
            <a:spLocks noGrp="1"/>
          </p:cNvSpPr>
          <p:nvPr>
            <p:ph type="title"/>
          </p:nvPr>
        </p:nvSpPr>
        <p:spPr>
          <a:xfrm>
            <a:off x="494030" y="182245"/>
            <a:ext cx="8155305" cy="67119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3200" b="1" dirty="0">
                <a:cs typeface="微软雅黑" panose="020B0503020204020204" charset="-122"/>
              </a:rPr>
              <a:t>Spring MVC </a:t>
            </a:r>
            <a:r>
              <a:rPr lang="zh-CN" altLang="en-US" sz="3200" b="1" dirty="0">
                <a:cs typeface="微软雅黑" panose="020B0503020204020204" charset="-122"/>
              </a:rPr>
              <a:t>注解</a:t>
            </a:r>
            <a:endParaRPr lang="zh-CN" altLang="en-US" sz="3200" b="1" dirty="0">
              <a:cs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注解说明</a:t>
            </a:r>
            <a:endParaRPr lang="zh-CN" altLang="en-US"/>
          </a:p>
        </p:txBody>
      </p:sp>
      <p:sp>
        <p:nvSpPr>
          <p:cNvPr id="70658" name="Rectangle 4"/>
          <p:cNvSpPr/>
          <p:nvPr/>
        </p:nvSpPr>
        <p:spPr>
          <a:xfrm>
            <a:off x="685800" y="1028700"/>
            <a:ext cx="8229600" cy="4800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@Controller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 typeface="Wingdings" panose="05000000000000000000" charset="0"/>
              <a:buChar char="Ø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在SpringMVC 中，控制器Controller 负责处理由DispatcherServlet 分发的请求，它把用户请求的数据经过业务处理层处理之后封装成一个Model ，然后再把该Model 返回给对应的View 进行展示。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 typeface="Wingdings" panose="05000000000000000000" charset="0"/>
              <a:buChar char="Ø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只要@Controller 标记一个类是Controller ，然后使用@RequestMapping 和@RequestParam 等一些注解用以定义URL 请求和Controller 方法之间的映射，这样的Controller 就能被外界访问到。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 typeface="Wingdings" panose="05000000000000000000" charset="0"/>
              <a:buChar char="Ø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Controller 不会直接依赖于HttpServletRequest 和HttpServletResponse 等HttpServlet 对象，它们可以通过Controller 的方法参数灵活的获取到。	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注解说明</a:t>
            </a:r>
            <a:endParaRPr lang="en-US" altLang="zh-CN"/>
          </a:p>
        </p:txBody>
      </p:sp>
      <p:sp>
        <p:nvSpPr>
          <p:cNvPr id="70658" name="Rectangle 4"/>
          <p:cNvSpPr/>
          <p:nvPr/>
        </p:nvSpPr>
        <p:spPr>
          <a:xfrm>
            <a:off x="685800" y="1028700"/>
            <a:ext cx="8229600" cy="4800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@RequestMapping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RequestMapping是一个用来处理请求地址映射的注解，可用于类或方法上。用于类上，表示类中的所有响应请求的方法都是以该地址作为父路径。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RequestMapping注解有六个属性，下面我们把她分成三类进行说明（下面有相应示例）。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 value， method；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value：     指定请求的实际地址，指定的地址可以是URI Template 模式（后面将会说明）；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method：  指定请求的method类型， GET、POST、PUT、DELETE等；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2、consumes，produces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consumes： 指定处理请求的提交内容类型（Content-Type），例如application/json, text/html;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produces:    指定返回的内容类型，仅当request请求头中的(Accept)类型中包含该指定类型才返回；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注解说明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2355" y="1858010"/>
            <a:ext cx="7411720" cy="2865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3、params，headers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params： 指定request中必须包含某些参数值是，才让该方法处理。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headers： 指定request中必须包含某些指定的header值，才能让该方法处理请求。	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87145" y="1489710"/>
            <a:ext cx="23850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@RequestMapping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注解范例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10945" y="1317625"/>
            <a:ext cx="74117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params                （代码见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ppt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备注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70" y="1769110"/>
            <a:ext cx="8862060" cy="48507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注解参数</a:t>
            </a:r>
            <a:r>
              <a:rPr lang="en-US" altLang="zh-CN"/>
              <a:t>-method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62355" y="1858010"/>
            <a:ext cx="7411720" cy="1108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method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指明响应请求的方式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670" y="2966085"/>
            <a:ext cx="8558530" cy="20059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s2mo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3152</Words>
  <Application>WPS 演示</Application>
  <PresentationFormat>全屏显示(4:3)</PresentationFormat>
  <Paragraphs>217</Paragraphs>
  <Slides>26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Wingdings 2</vt:lpstr>
      <vt:lpstr>隶书</vt:lpstr>
      <vt:lpstr>Times New Roman</vt:lpstr>
      <vt:lpstr>楷体_GB2312</vt:lpstr>
      <vt:lpstr>新宋体</vt:lpstr>
      <vt:lpstr>Arial Unicode MS</vt:lpstr>
      <vt:lpstr>黑体</vt:lpstr>
      <vt:lpstr>Arial Unicode MS</vt:lpstr>
      <vt:lpstr>Courier New</vt:lpstr>
      <vt:lpstr>Garamond</vt:lpstr>
      <vt:lpstr>Tahoma</vt:lpstr>
      <vt:lpstr>Wingdings</vt:lpstr>
      <vt:lpstr>Consolas</vt:lpstr>
      <vt:lpstr>华文仿宋</vt:lpstr>
      <vt:lpstr>1_s2mode</vt:lpstr>
      <vt:lpstr>PowerPoint.Show.8</vt:lpstr>
      <vt:lpstr>第6章Spring MVC入门</vt:lpstr>
      <vt:lpstr>  </vt:lpstr>
      <vt:lpstr>SpringMVC注解2</vt:lpstr>
      <vt:lpstr>Spring MVC 注解</vt:lpstr>
      <vt:lpstr>PowerPoint 演示文稿</vt:lpstr>
      <vt:lpstr>注解说明</vt:lpstr>
      <vt:lpstr>PowerPoint 演示文稿</vt:lpstr>
      <vt:lpstr>PowerPoint 演示文稿</vt:lpstr>
      <vt:lpstr>PowerPoint 演示文稿</vt:lpstr>
      <vt:lpstr>PowerPoint 演示文稿</vt:lpstr>
      <vt:lpstr>注解参数-method</vt:lpstr>
      <vt:lpstr>PowerPoint 演示文稿</vt:lpstr>
      <vt:lpstr>PowerPoint 演示文稿</vt:lpstr>
      <vt:lpstr>CURL工具软件</vt:lpstr>
      <vt:lpstr>CURL工具软件</vt:lpstr>
      <vt:lpstr>CURL使用</vt:lpstr>
      <vt:lpstr>CURL使用 post发送请求</vt:lpstr>
      <vt:lpstr>CURL使用 post发送请求</vt:lpstr>
      <vt:lpstr>PowerPoint 演示文稿</vt:lpstr>
      <vt:lpstr>7.3 应用案例 @RequestMapping标注方法实例</vt:lpstr>
      <vt:lpstr>7.3 应用案例 @RequestMapping标注方法实例</vt:lpstr>
      <vt:lpstr>PowerPoint 演示文稿</vt:lpstr>
      <vt:lpstr>PowerPoint 演示文稿</vt:lpstr>
      <vt:lpstr>PowerPoint 演示文稿</vt:lpstr>
      <vt:lpstr>本章结束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peng</dc:creator>
  <cp:lastModifiedBy>一休叔叔</cp:lastModifiedBy>
  <cp:revision>59</cp:revision>
  <dcterms:created xsi:type="dcterms:W3CDTF">2013-01-25T01:44:00Z</dcterms:created>
  <dcterms:modified xsi:type="dcterms:W3CDTF">2019-09-29T09:28:06Z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