
<file path=[Content_Types].xml><?xml version="1.0" encoding="utf-8"?>
<Types xmlns="http://schemas.openxmlformats.org/package/2006/content-types">
  <Default Extension="vml" ContentType="application/vnd.openxmlformats-officedocument.vmlDrawing"/>
  <Default Extension="ppt" ContentType="application/vnd.ms-powerpoi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03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65" r:id="rId17"/>
    <p:sldId id="466" r:id="rId18"/>
    <p:sldId id="467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364" r:id="rId32"/>
    <p:sldId id="363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1464" y="-96"/>
      </p:cViewPr>
      <p:guideLst>
        <p:guide orient="horz" pos="2186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D2CA6A-3D0C-42C2-90CD-3E8B67C1C26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708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vmlDrawing" Target="../drawings/vmlDrawing1.vml"/><Relationship Id="rId20" Type="http://schemas.openxmlformats.org/officeDocument/2006/relationships/oleObject" Target="../embeddings/Presentation1.ppt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0" imgW="0" imgH="0" progId="PowerPoint.Show.8">
                  <p:embed/>
                </p:oleObj>
              </mc:Choice>
              <mc:Fallback>
                <p:oleObj name="" r:id="rId20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>
          <a:xfrm>
            <a:off x="510540" y="3924935"/>
            <a:ext cx="8229600" cy="792163"/>
          </a:xfrm>
        </p:spPr>
        <p:txBody>
          <a:bodyPr/>
          <a:lstStyle/>
          <a:p>
            <a:pPr algn="ctr" eaLnBrk="1" hangingPunct="1"/>
            <a:r>
              <a:rPr lang="en-US" altLang="zh-CN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8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章补充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-</a:t>
            </a:r>
            <a:r>
              <a:rPr lang="zh-CN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控制器与视图详解</a:t>
            </a:r>
            <a:r>
              <a:rPr lang="en-US" altLang="en-US" sz="240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698" name="标题 5121"/>
          <p:cNvSpPr>
            <a:spLocks noGrp="1"/>
          </p:cNvSpPr>
          <p:nvPr/>
        </p:nvSpPr>
        <p:spPr>
          <a:xfrm>
            <a:off x="250825" y="1999615"/>
            <a:ext cx="8489315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 eaLnBrk="1" hangingPunct="1">
              <a:buClrTx/>
              <a:buSzTx/>
              <a:buNone/>
            </a:pP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6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Controllers</a:t>
            </a:r>
            <a:endParaRPr lang="en-US" altLang="zh-CN" dirty="0"/>
          </a:p>
        </p:txBody>
      </p:sp>
      <p:pic>
        <p:nvPicPr>
          <p:cNvPr id="40963" name="Picture 3" descr="SpringMVC-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008063"/>
            <a:ext cx="6819900" cy="5021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Controller</a:t>
            </a:r>
            <a:r>
              <a:rPr lang="en-US" altLang="zh-CN" dirty="0"/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接口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负责处理请求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内部参数继承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HttpServlet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handleRequest(HttpServletRequest, HttpServletResponse)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返回一个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ModelAndView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所有实现都是线程安全的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基本不用自己实现接口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已经提供了很多实用的实现类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ModelAndView</a:t>
            </a:r>
            <a:r>
              <a:rPr lang="en-US" altLang="zh-CN" dirty="0"/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对象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封装了用来渲染页面的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model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view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java.util.Map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实现的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添加对象，可以不需用名字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addObject(String, Object)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用显式名字添加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addObject(Object)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用默认名添加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惯例优先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View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String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或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View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对象表示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类似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Action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Controller</a:t>
            </a:r>
            <a:r>
              <a:rPr lang="en-US" altLang="zh-CN" dirty="0"/>
              <a:t>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通常在我们的应用中要求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Controllers: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自动作默认处理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(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不用编码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简单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层和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service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层之间作相应的处理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参数处理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视图跳转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输入验证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AbstractController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00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提供了简单的操作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用来处理一个简单的请求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protected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ModelAndView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handleRequestInternal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HttpServletRequest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request,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HttpServletResponse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response) {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String text =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service.getText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 new </a:t>
            </a:r>
            <a:r>
              <a:rPr kumimoji="0" lang="en-US" altLang="zh-CN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ModelAndView</a:t>
            </a: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"simple", "text", text);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Command </a:t>
            </a:r>
            <a:r>
              <a:rPr lang="en-US" altLang="zh-CN" dirty="0">
                <a:latin typeface="Courier New" panose="02070309020205020404" pitchFamily="49" charset="0"/>
              </a:rPr>
              <a:t>Controllers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04902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提供了一种和数据对象交互的方式，并动态地将来自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HttpServletRequest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的参数绑定到指定的数据对象上。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功能和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ActionForm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有点像，不过在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中，不需要实现任何接口来实现数据绑定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Command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可以是任何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POJO </a:t>
            </a:r>
            <a:r>
              <a:rPr lang="en-US" altLang="zh-CN" dirty="0">
                <a:ea typeface="隶书" panose="02010509060101010101" pitchFamily="49" charset="-122"/>
              </a:rPr>
              <a:t>–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通常是一个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domain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提供的功能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绑定用户类型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自动验证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自动创建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command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Command </a:t>
            </a:r>
            <a:r>
              <a:rPr lang="en-US" altLang="zh-CN" dirty="0">
                <a:latin typeface="Courier New" panose="02070309020205020404" pitchFamily="49" charset="0"/>
              </a:rPr>
              <a:t>Controllers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AbstractCommandController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提供绑定和验证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SimpleFormController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除了提供绑定和验证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还提供了工作流中的表单处理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对表单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处理很有用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具体细节后面介绍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AbstractWizardFormController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适合涉及多个页面的表单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其他 </a:t>
            </a:r>
            <a:r>
              <a:rPr lang="en-US" altLang="zh-CN" dirty="0">
                <a:latin typeface="Courier New" panose="02070309020205020404" pitchFamily="49" charset="0"/>
              </a:rPr>
              <a:t>Controllers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ServletWrappingController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and </a:t>
            </a:r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ServletForwardingController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600" dirty="0">
                <a:ea typeface="隶书" panose="02010509060101010101" pitchFamily="49" charset="-122"/>
              </a:rPr>
              <a:t>–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为了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专门设计的，在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拦截器里封装了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Struts servlet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，作用相当于代理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Struts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ActionServlet </a:t>
            </a:r>
            <a:endParaRPr lang="en-US" altLang="zh-CN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ParameterizableViewController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–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简单的返回一个指定的视图名称，不涉及客户端视图技术（从而避免了在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代码中的硬编码） </a:t>
            </a:r>
            <a:endParaRPr lang="en-US" altLang="zh-CN" sz="2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600" b="1" dirty="0">
                <a:latin typeface="隶书" panose="02010509060101010101" pitchFamily="49" charset="-122"/>
                <a:ea typeface="隶书" panose="02010509060101010101" pitchFamily="49" charset="-122"/>
              </a:rPr>
              <a:t>UrlFilenameViewController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600" dirty="0">
                <a:ea typeface="隶书" panose="02010509060101010101" pitchFamily="49" charset="-122"/>
              </a:rPr>
              <a:t>–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会检查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URL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，获取文件请求的文件名，并把它作为视图名加以使用。如：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http://www.springframework.org/index.html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对应的视图文件名是</a:t>
            </a:r>
            <a:r>
              <a:rPr lang="en-US" altLang="zh-CN" sz="2600" dirty="0">
                <a:latin typeface="隶书" panose="02010509060101010101" pitchFamily="49" charset="-122"/>
                <a:ea typeface="隶书" panose="02010509060101010101" pitchFamily="49" charset="-122"/>
              </a:rPr>
              <a:t>index</a:t>
            </a:r>
            <a:r>
              <a:rPr lang="en-US" altLang="zh-CN" sz="2600" dirty="0"/>
              <a:t> </a:t>
            </a:r>
            <a:r>
              <a:rPr lang="zh-CN" altLang="en-US" sz="2600" dirty="0"/>
              <a:t>    </a:t>
            </a:r>
            <a:endParaRPr lang="zh-CN" altLang="en-US" sz="2600" dirty="0"/>
          </a:p>
          <a:p>
            <a:pPr eaLnBrk="1" hangingPunct="1"/>
            <a:endParaRPr lang="en-US" altLang="zh-CN" sz="2600" dirty="0"/>
          </a:p>
          <a:p>
            <a:pPr eaLnBrk="1" hangingPunct="1"/>
            <a:endParaRPr lang="zh-CN" altLang="en-US" sz="2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视图解析器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ViewResolver</a:t>
            </a:r>
            <a:endParaRPr lang="en-US" altLang="zh-CN" dirty="0"/>
          </a:p>
        </p:txBody>
      </p:sp>
      <p:pic>
        <p:nvPicPr>
          <p:cNvPr id="58371" name="Picture 3" descr="SpringMVC-ViewResol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0600"/>
            <a:ext cx="68961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HandlerMapping</a:t>
            </a:r>
            <a:r>
              <a:rPr lang="zh-CN" altLang="en-US" dirty="0"/>
              <a:t>原理图</a:t>
            </a:r>
            <a:endParaRPr lang="zh-CN" altLang="en-US" dirty="0"/>
          </a:p>
        </p:txBody>
      </p:sp>
      <p:pic>
        <p:nvPicPr>
          <p:cNvPr id="32771" name="Picture 3" descr="SpringMVC-HandlerMap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143000"/>
            <a:ext cx="6667500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ViewResolver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从一个逻辑视图名映射到一个视图对象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可以排序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所以能链在一起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用户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通常实现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InternalResourceViewResolver: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&lt;bean id="internalResourceViewResolver" …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&lt;property name="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400" b="1" dirty="0">
                <a:latin typeface="Courier New" panose="02070309020205020404" pitchFamily="49" charset="0"/>
              </a:rPr>
              <a:t>" value="/WEB-INF/jsp/" /&gt;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&lt;property name="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suffix</a:t>
            </a:r>
            <a:r>
              <a:rPr lang="en-US" altLang="zh-CN" sz="2400" b="1" dirty="0">
                <a:latin typeface="Courier New" panose="02070309020205020404" pitchFamily="49" charset="0"/>
              </a:rPr>
              <a:t>" value=".jsp" /&gt;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&lt;/bean&gt;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prefix </a:t>
            </a:r>
            <a:r>
              <a:rPr sz="2400" b="1" dirty="0">
                <a:latin typeface="Courier New" panose="02070309020205020404" pitchFamily="49" charset="0"/>
              </a:rPr>
              <a:t>：表示视图路径的前缀</a:t>
            </a:r>
            <a:endParaRPr sz="2400" b="1" dirty="0">
              <a:latin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suffix</a:t>
            </a:r>
            <a:r>
              <a:rPr sz="2400" b="1" dirty="0">
                <a:latin typeface="Courier New" panose="02070309020205020404" pitchFamily="49" charset="0"/>
              </a:rPr>
              <a:t>表示视图名的后缀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5794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其他</a:t>
            </a:r>
            <a:r>
              <a:rPr lang="zh-CN" altLang="en-US" dirty="0"/>
              <a:t> </a:t>
            </a:r>
            <a:r>
              <a:rPr lang="en-US" altLang="zh-CN" sz="2600" dirty="0"/>
              <a:t>ViewResolver </a:t>
            </a:r>
            <a:r>
              <a:rPr lang="zh-CN" altLang="en-US" sz="3200" dirty="0">
                <a:ea typeface="隶书" panose="02010509060101010101" pitchFamily="49" charset="-122"/>
              </a:rPr>
              <a:t>实现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VelocityViewResolver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针对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Velocity templates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FreeMarkerViewResolver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针对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FreeMarker templates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设计的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ResourceBundleViewResolver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映射关系在一个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properties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支持国际化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XmlViewResolver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映射关系在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ea typeface="隶书" panose="02010509060101010101" pitchFamily="49" charset="-122"/>
              </a:rPr>
              <a:t>视图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altLang="zh-CN" dirty="0"/>
          </a:p>
        </p:txBody>
      </p:sp>
      <p:pic>
        <p:nvPicPr>
          <p:cNvPr id="61443" name="Picture 3" descr="SpringMVC-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990600"/>
            <a:ext cx="68961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视图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</a:rPr>
              <a:t>View</a:t>
            </a:r>
            <a:endParaRPr lang="en-US" altLang="zh-CN" sz="32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支持的几种视图模板技术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InternalResourceView</a:t>
            </a:r>
            <a:r>
              <a:rPr lang="en-US" altLang="zh-CN" dirty="0"/>
              <a:t> (JSP)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JstlView</a:t>
            </a:r>
            <a:r>
              <a:rPr lang="en-US" altLang="zh-CN" dirty="0"/>
              <a:t> (JSP + JSTL)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VelocityView</a:t>
            </a:r>
            <a:r>
              <a:rPr lang="en-US" altLang="zh-CN" dirty="0"/>
              <a:t> (Velocity)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FreeMarkerView</a:t>
            </a:r>
            <a:r>
              <a:rPr lang="en-US" altLang="zh-CN" dirty="0"/>
              <a:t> (FreeMarker)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TilesView</a:t>
            </a:r>
            <a:r>
              <a:rPr lang="en-US" altLang="zh-CN" dirty="0"/>
              <a:t> (Tiles)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TilesJstlView</a:t>
            </a:r>
            <a:r>
              <a:rPr lang="en-US" altLang="zh-CN" dirty="0"/>
              <a:t> (Tiles + JSTL)</a:t>
            </a:r>
            <a:endParaRPr lang="en-US" altLang="zh-CN" dirty="0"/>
          </a:p>
          <a:p>
            <a:pPr lvl="1"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urier New" panose="02070309020205020404" pitchFamily="49" charset="0"/>
              </a:rPr>
              <a:t>View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ea typeface="隶书" panose="02010509060101010101" pitchFamily="49" charset="-122"/>
              </a:rPr>
              <a:t>还支持渲染下列视图</a:t>
            </a:r>
            <a:endParaRPr lang="en-US" altLang="zh-CN" sz="2800" dirty="0"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dirty="0"/>
              <a:t>Excel files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PDF files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XSLT results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Jasper Reports</a:t>
            </a:r>
            <a:r>
              <a:rPr sz="2400" dirty="0"/>
              <a:t>（报表）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endParaRPr lang="en-US" altLang="zh-CN" dirty="0"/>
          </a:p>
          <a:p>
            <a:pPr lvl="1" eaLnBrk="1" hangingPunct="1"/>
            <a:endParaRPr lang="zh-CN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Spring MVC form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SimpleFormController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提供了表单处理通用工作流程 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提供了用户自定义标签，用来展示和处理常用的表单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默认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GET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展示 ，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POST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用于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通过一些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类实现表单展示处理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能处理完整的工作流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这是亮点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注册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Command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 dirty="0"/>
              <a:t>SimpleFormControllers </a:t>
            </a:r>
            <a:r>
              <a:rPr lang="zh-CN" altLang="en-US" sz="2600" dirty="0"/>
              <a:t>关联一个 </a:t>
            </a:r>
            <a:r>
              <a:rPr lang="en-US" altLang="zh-CN" sz="2600" dirty="0"/>
              <a:t>Command class</a:t>
            </a:r>
            <a:endParaRPr lang="en-US" altLang="zh-CN" sz="2600" dirty="0"/>
          </a:p>
          <a:p>
            <a:pPr lvl="1" eaLnBrk="1" hangingPunct="1"/>
            <a:r>
              <a:rPr lang="zh-CN" altLang="en-US" dirty="0"/>
              <a:t>因为是紧耦合</a:t>
            </a:r>
            <a:r>
              <a:rPr lang="en-US" altLang="zh-CN" dirty="0"/>
              <a:t>, </a:t>
            </a:r>
            <a:r>
              <a:rPr lang="zh-CN" altLang="en-US" dirty="0"/>
              <a:t>配置这个</a:t>
            </a:r>
            <a:r>
              <a:rPr lang="en-US" altLang="zh-CN" dirty="0"/>
              <a:t>Controller class</a:t>
            </a:r>
            <a:r>
              <a:rPr lang="zh-CN" altLang="en-US" dirty="0"/>
              <a:t>是可以的</a:t>
            </a:r>
            <a:endParaRPr lang="en-US" altLang="zh-CN" dirty="0"/>
          </a:p>
          <a:p>
            <a:pPr eaLnBrk="1" hangingPunct="1"/>
            <a:endParaRPr lang="en-US" altLang="zh-CN" sz="2600" b="1" dirty="0"/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public class PlayerFormController   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extends SimpleFormController {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public PlayerFormController() {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setCommandClass(Player.class);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    setCommandName("player");</a:t>
            </a:r>
            <a:endParaRPr lang="en-US" altLang="zh-CN" sz="26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2600" b="1" dirty="0">
                <a:latin typeface="Courier New" panose="02070309020205020404" pitchFamily="49" charset="0"/>
              </a:rPr>
              <a:t>}</a:t>
            </a:r>
            <a:endParaRPr lang="en-US" altLang="zh-CN" sz="2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展示一个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在工作流中展示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涉及的三个方法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formBackingObject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里返回一个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command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initBinder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注册用户自定义属性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referenceData </a:t>
            </a:r>
            <a:r>
              <a:rPr lang="en-US" altLang="zh-CN" sz="2400" dirty="0">
                <a:ea typeface="隶书" panose="02010509060101010101" pitchFamily="49" charset="-122"/>
              </a:rPr>
              <a:t>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导入要在页面实现的数据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处理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表单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form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表单的两个主要方法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onBindAndValidate()</a:t>
            </a:r>
            <a:r>
              <a:rPr lang="en-US" altLang="zh-CN" dirty="0"/>
              <a:t> – </a:t>
            </a:r>
            <a:r>
              <a:rPr lang="zh-CN" altLang="en-US" dirty="0"/>
              <a:t>允许用户邦定和验证</a:t>
            </a:r>
            <a:endParaRPr lang="zh-CN" altLang="en-US" dirty="0"/>
          </a:p>
          <a:p>
            <a:pPr lvl="1" eaLnBrk="1" hangingPunct="1"/>
            <a:r>
              <a:rPr lang="en-US" altLang="zh-CN" b="1" dirty="0">
                <a:latin typeface="Courier New" panose="02070309020205020404" pitchFamily="49" charset="0"/>
              </a:rPr>
              <a:t>doSubmitAction() </a:t>
            </a:r>
            <a:r>
              <a:rPr lang="en-US" altLang="zh-CN" dirty="0"/>
              <a:t>– </a:t>
            </a:r>
            <a:r>
              <a:rPr lang="zh-CN" altLang="en-US" dirty="0"/>
              <a:t>处理完表单后，回调动作。 典型的实现是持久化对象到数据库。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其它特性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其它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功能这里不再介绍了，但很优秀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处理多请求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支持自定义主体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支持国际化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方便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ServletContextListener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初始化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Log4J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Spring MVC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标签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HandlerMapping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请求映射到正确的处理器（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handler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）上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通常是一个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不需用自定义处理器映射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已经内置了很多处理器映射策略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在处理器映射中通过配置拦截器（包括处理器执行前、执行后、或者执行前后运行拦截器）将使其功能更强大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4033"/>
          <p:cNvSpPr>
            <a:spLocks noGrp="1"/>
          </p:cNvSpPr>
          <p:nvPr>
            <p:ph type="title"/>
          </p:nvPr>
        </p:nvSpPr>
        <p:spPr>
          <a:xfrm>
            <a:off x="866775" y="19050"/>
            <a:ext cx="8261350" cy="955675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+mj-lt"/>
                <a:ea typeface="+mj-ea"/>
                <a:cs typeface="+mj-cs"/>
              </a:rPr>
              <a:t>本章结束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938" name="文本占位符 4403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en-US" altLang="zh-CN" sz="2800" dirty="0"/>
              <a:t>JSON</a:t>
            </a:r>
            <a:r>
              <a:rPr lang="zh-CN" altLang="en-US" sz="2800" dirty="0"/>
              <a:t>格式</a:t>
            </a: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SpringMVC</a:t>
            </a:r>
            <a:r>
              <a:rPr dirty="0"/>
              <a:t>的基本概念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几种映射方式</a:t>
            </a:r>
            <a:endParaRPr dirty="0">
              <a:sym typeface="+mn-ea"/>
            </a:endParaRP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SpringMVC</a:t>
            </a:r>
            <a:r>
              <a:rPr lang="zh-CN" altLang="en-US" sz="2800" dirty="0"/>
              <a:t>的拦截器</a:t>
            </a:r>
            <a:endParaRPr lang="zh-CN" altLang="en-US" sz="2800" dirty="0"/>
          </a:p>
          <a:p>
            <a:r>
              <a:rPr lang="zh-CN" altLang="en-US" sz="2800" dirty="0"/>
              <a:t>文件上传的步骤</a:t>
            </a:r>
            <a:endParaRPr lang="zh-CN" altLang="en-US" sz="2800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875" y="1483360"/>
            <a:ext cx="9176385" cy="2573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altLang="zh-CN" sz="660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371975"/>
            <a:ext cx="249174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BeanNameUrlHandlerMapping</a:t>
            </a:r>
            <a:endParaRPr lang="en-US" altLang="zh-CN" sz="2800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把一个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影射到一个和它名字相同的已注册的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比如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/simple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将影射到一个名为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/simple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可以给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多个名字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别名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通过空格来分隔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必须有一个</a:t>
            </a:r>
            <a:r>
              <a:rPr lang="en-US" altLang="zh-CN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name</a:t>
            </a:r>
            <a:r>
              <a:rPr lang="zh-CN" altLang="en-US" sz="2800" i="1" dirty="0"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中不能定义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id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名字中可以使用通配符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(/simple*)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是默认的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HandlerMapping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如果在上下文中没有找到处理器映射，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DispatcherServlet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会为你创建一个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BeanNameUrlHandlerMapping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，但不鼓励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BeanNameUrlHandlerMapping</a:t>
            </a:r>
            <a:endParaRPr lang="en-US" altLang="zh-CN" sz="28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dispatcher-servlet.xml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&lt;bean class="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org.springframework.web.servlet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handler.BeanNameUrlHandlerMapping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"/&gt;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&lt;bean name="/simple.htm /simpleSimon.htm"   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class="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com.twoqubed.mvc.web.SimpleController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"&gt;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&lt;/bean&gt;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SimpleUrlHandlerMapping</a:t>
            </a:r>
            <a:endParaRPr lang="en-US" altLang="zh-CN" sz="28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最常用的处理器映射，将请求的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URLs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影射到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handlers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由一系列的分别代表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的名字的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name/value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对来定义影射。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的名字可以用通配符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(/simple*)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SimpleUrlHandlerMapping</a:t>
            </a:r>
            <a:endParaRPr lang="en-US" altLang="zh-CN" sz="2800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342900" y="788670"/>
            <a:ext cx="8401050" cy="4801870"/>
          </a:xfrm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sz="2400" b="1" dirty="0"/>
              <a:t>dispatcher-servlet.xml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&lt;bean class="org.springframework.web.servlet.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     handler.SimpleUrlHandlerMapping"&gt;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&lt;property name="mappings"&gt;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&lt;value&gt;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    /simple.htm=simpleController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    /test*=testController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    &lt;/value&gt;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    &lt;/property&gt;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&lt;/bean&gt;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/>
              <a:t>…</a:t>
            </a: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6365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/>
              <a:t>ControllerClassNameHandlerMapping</a:t>
            </a:r>
            <a:endParaRPr lang="en-US" altLang="zh-CN" sz="2400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95631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支持惯例优先原则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在它的应用上下文中找出所有不同的处理器（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handler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）（或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bean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 并去掉名称中的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，来定义它的处理器映射。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Removed "Controller" from class name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全部转为小写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前面加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后面附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"*</a:t>
            </a:r>
            <a:r>
              <a:rPr lang="en-US" altLang="zh-CN" sz="2800" dirty="0">
                <a:ea typeface="隶书" panose="02010509060101010101" pitchFamily="49" charset="-122"/>
              </a:rPr>
              <a:t>“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WelcomeController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映射到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/welcome*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请求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URL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极大的减少了映射的配置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6248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/>
              <a:t>ControllerClassNameHandlerMapping</a:t>
            </a:r>
            <a:endParaRPr lang="en-US" altLang="zh-CN" sz="2400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dispatcher-servlet.xml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…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&lt;bean class="org.springframework.web.servlet.mvc.   support.ControllerClassNameHandlerMapping" /&gt;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…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4361</Words>
  <Application>WPS 演示</Application>
  <PresentationFormat>全屏显示(4:3)</PresentationFormat>
  <Paragraphs>258</Paragraphs>
  <Slides>31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Wingdings 2</vt:lpstr>
      <vt:lpstr>隶书</vt:lpstr>
      <vt:lpstr>Times New Roman</vt:lpstr>
      <vt:lpstr>楷体_GB2312</vt:lpstr>
      <vt:lpstr>新宋体</vt:lpstr>
      <vt:lpstr>Arial Unicode MS</vt:lpstr>
      <vt:lpstr>Segoe UI</vt:lpstr>
      <vt:lpstr>Tahoma</vt:lpstr>
      <vt:lpstr>黑体</vt:lpstr>
      <vt:lpstr>Arial Unicode MS</vt:lpstr>
      <vt:lpstr>Courier New</vt:lpstr>
      <vt:lpstr>1_s2mode</vt:lpstr>
      <vt:lpstr>PowerPoint.Show.8</vt:lpstr>
      <vt:lpstr>第8章Spring 进阶 </vt:lpstr>
      <vt:lpstr>HandlerMapping原理图</vt:lpstr>
      <vt:lpstr>HandlerMapping</vt:lpstr>
      <vt:lpstr>BeanNameUrlHandlerMapping</vt:lpstr>
      <vt:lpstr>BeanNameUrlHandlerMapping</vt:lpstr>
      <vt:lpstr>SimpleUrlHandlerMapping</vt:lpstr>
      <vt:lpstr>SimpleUrlHandlerMapping</vt:lpstr>
      <vt:lpstr>ControllerClassNameHandlerMapping</vt:lpstr>
      <vt:lpstr>ControllerClassNameHandlerMapping</vt:lpstr>
      <vt:lpstr>Controllers</vt:lpstr>
      <vt:lpstr>Controller 接口</vt:lpstr>
      <vt:lpstr>ModelAndView 对象</vt:lpstr>
      <vt:lpstr>Controller 实现</vt:lpstr>
      <vt:lpstr>AbstractController</vt:lpstr>
      <vt:lpstr>Command Controllers</vt:lpstr>
      <vt:lpstr>Command Controllers</vt:lpstr>
      <vt:lpstr>其他 Controllers</vt:lpstr>
      <vt:lpstr>PowerPoint 演示文稿</vt:lpstr>
      <vt:lpstr>ViewResolver</vt:lpstr>
      <vt:lpstr>ViewResolver</vt:lpstr>
      <vt:lpstr>其他 ViewResolver 实现</vt:lpstr>
      <vt:lpstr>视图 View</vt:lpstr>
      <vt:lpstr>视图 View</vt:lpstr>
      <vt:lpstr>View</vt:lpstr>
      <vt:lpstr>Spring MVC form处理</vt:lpstr>
      <vt:lpstr>注册 Command 类</vt:lpstr>
      <vt:lpstr>展示一个 form</vt:lpstr>
      <vt:lpstr>处理 form表单</vt:lpstr>
      <vt:lpstr>Spring MVC 其它特性</vt:lpstr>
      <vt:lpstr>本章结束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55</cp:revision>
  <dcterms:created xsi:type="dcterms:W3CDTF">2013-01-25T01:44:00Z</dcterms:created>
  <dcterms:modified xsi:type="dcterms:W3CDTF">2019-09-29T10:16:19Z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