
<file path=[Content_Types].xml><?xml version="1.0" encoding="utf-8"?>
<Types xmlns="http://schemas.openxmlformats.org/package/2006/content-types">
  <Default Extension="vml" ContentType="application/vnd.openxmlformats-officedocument.vmlDrawing"/>
  <Default Extension="ppt" ContentType="application/vnd.ms-powerpoin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403" r:id="rId3"/>
    <p:sldId id="258" r:id="rId4"/>
    <p:sldId id="407" r:id="rId6"/>
    <p:sldId id="408" r:id="rId7"/>
    <p:sldId id="410" r:id="rId8"/>
    <p:sldId id="280" r:id="rId9"/>
    <p:sldId id="411" r:id="rId10"/>
    <p:sldId id="412" r:id="rId11"/>
    <p:sldId id="413" r:id="rId12"/>
    <p:sldId id="414" r:id="rId13"/>
    <p:sldId id="415" r:id="rId14"/>
    <p:sldId id="416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404" r:id="rId33"/>
    <p:sldId id="405" r:id="rId34"/>
    <p:sldId id="406" r:id="rId35"/>
    <p:sldId id="364" r:id="rId36"/>
    <p:sldId id="363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D2CA6A-3D0C-42C2-90CD-3E8B67C1C26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2708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@Controller</a:t>
            </a:r>
            <a:endParaRPr lang="zh-CN" altLang="en-US"/>
          </a:p>
          <a:p>
            <a:r>
              <a:rPr lang="zh-CN" altLang="en-US"/>
              <a:t>public class MyFileUploadController {</a:t>
            </a:r>
            <a:endParaRPr lang="zh-CN" altLang="en-US"/>
          </a:p>
          <a:p>
            <a:r>
              <a:rPr lang="zh-CN" altLang="en-US"/>
              <a:t>	@RequestMapping("uploadAction.htm")</a:t>
            </a:r>
            <a:endParaRPr lang="zh-CN" altLang="en-US"/>
          </a:p>
          <a:p>
            <a:r>
              <a:rPr lang="zh-CN" altLang="en-US"/>
              <a:t>	public String handleUpload(@RequestParam("filename") MultipartFile file,</a:t>
            </a:r>
            <a:endParaRPr lang="zh-CN" altLang="en-US"/>
          </a:p>
          <a:p>
            <a:r>
              <a:rPr lang="zh-CN" altLang="en-US"/>
              <a:t>			HttpServletRequest request) {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if(!file.isEmpty()){</a:t>
            </a:r>
            <a:endParaRPr lang="zh-CN" altLang="en-US"/>
          </a:p>
          <a:p>
            <a:r>
              <a:rPr lang="zh-CN" altLang="en-US"/>
              <a:t>			//找到文件上传路径</a:t>
            </a:r>
            <a:endParaRPr lang="zh-CN" altLang="en-US"/>
          </a:p>
          <a:p>
            <a:r>
              <a:rPr lang="zh-CN" altLang="en-US"/>
              <a:t>			String newFilepath=request.getServletContext().getRealPath("/upload/");</a:t>
            </a:r>
            <a:endParaRPr lang="zh-CN" altLang="en-US"/>
          </a:p>
          <a:p>
            <a:r>
              <a:rPr lang="zh-CN" altLang="en-US"/>
              <a:t>			System.out.println("filePath:"+newFilepath);</a:t>
            </a:r>
            <a:endParaRPr lang="zh-CN" altLang="en-US"/>
          </a:p>
          <a:p>
            <a:r>
              <a:rPr lang="zh-CN" altLang="en-US"/>
              <a:t>			File filePath =new File(newFilepath);</a:t>
            </a:r>
            <a:endParaRPr lang="zh-CN" altLang="en-US"/>
          </a:p>
          <a:p>
            <a:r>
              <a:rPr lang="zh-CN" altLang="en-US"/>
              <a:t>			if(filePath.exists()){</a:t>
            </a:r>
            <a:endParaRPr lang="zh-CN" altLang="en-US"/>
          </a:p>
          <a:p>
            <a:r>
              <a:rPr lang="zh-CN" altLang="en-US"/>
              <a:t>				filePath.mkdirs();//如果文件夹不存在，则创建文件夹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	//新建1个随机文件名字，使用随机数</a:t>
            </a:r>
            <a:endParaRPr lang="zh-CN" altLang="en-US"/>
          </a:p>
          <a:p>
            <a:r>
              <a:rPr lang="zh-CN" altLang="en-US"/>
              <a:t>			String randomFileName=UUID.randomUUID()+""+file.getOriginalFilename();</a:t>
            </a:r>
            <a:endParaRPr lang="zh-CN" altLang="en-US"/>
          </a:p>
          <a:p>
            <a:r>
              <a:rPr lang="zh-CN" altLang="en-US"/>
              <a:t>			File destFile =new File(filePath.getAbsolutePath()+"\\"+randomFileName);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	try {</a:t>
            </a:r>
            <a:endParaRPr lang="zh-CN" altLang="en-US"/>
          </a:p>
          <a:p>
            <a:r>
              <a:rPr lang="zh-CN" altLang="en-US"/>
              <a:t>				destFile.createNewFile();</a:t>
            </a:r>
            <a:endParaRPr lang="zh-CN" altLang="en-US"/>
          </a:p>
          <a:p>
            <a:r>
              <a:rPr lang="zh-CN" altLang="en-US"/>
              <a:t>				file.transferTo(destFile); //复制文件</a:t>
            </a:r>
            <a:endParaRPr lang="zh-CN" altLang="en-US"/>
          </a:p>
          <a:p>
            <a:r>
              <a:rPr lang="zh-CN" altLang="en-US"/>
              <a:t>			} catch (IllegalStateException e) {</a:t>
            </a:r>
            <a:endParaRPr lang="zh-CN" altLang="en-US"/>
          </a:p>
          <a:p>
            <a:r>
              <a:rPr lang="zh-CN" altLang="en-US"/>
              <a:t>				e.printStackTrace();</a:t>
            </a:r>
            <a:endParaRPr lang="zh-CN" altLang="en-US"/>
          </a:p>
          <a:p>
            <a:r>
              <a:rPr lang="zh-CN" altLang="en-US"/>
              <a:t>				return "uploadFail";//上传失败</a:t>
            </a:r>
            <a:endParaRPr lang="zh-CN" altLang="en-US"/>
          </a:p>
          <a:p>
            <a:r>
              <a:rPr lang="zh-CN" altLang="en-US"/>
              <a:t>			} catch (IOException e) {</a:t>
            </a:r>
            <a:endParaRPr lang="zh-CN" altLang="en-US"/>
          </a:p>
          <a:p>
            <a:r>
              <a:rPr lang="zh-CN" altLang="en-US"/>
              <a:t>				e.printStackTrace();</a:t>
            </a:r>
            <a:endParaRPr lang="zh-CN" altLang="en-US"/>
          </a:p>
          <a:p>
            <a:r>
              <a:rPr lang="zh-CN" altLang="en-US"/>
              <a:t>				return "uploadFail";//上传失败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	return "success";//上传成功</a:t>
            </a:r>
            <a:endParaRPr lang="zh-CN" altLang="en-US"/>
          </a:p>
          <a:p>
            <a:r>
              <a:rPr lang="zh-CN" altLang="en-US"/>
              <a:t>		}else{</a:t>
            </a:r>
            <a:endParaRPr lang="zh-CN" altLang="en-US"/>
          </a:p>
          <a:p>
            <a:r>
              <a:rPr lang="zh-CN" altLang="en-US"/>
              <a:t>			return "uploadFail";//上传失败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51553" descr="pic0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82" name="标题 152581"/>
          <p:cNvSpPr>
            <a:spLocks noGrp="1"/>
          </p:cNvSpPr>
          <p:nvPr>
            <p:ph type="ctrTitle"/>
          </p:nvPr>
        </p:nvSpPr>
        <p:spPr>
          <a:xfrm>
            <a:off x="6873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umimoji="0" lang="zh-CN" altLang="en-US" sz="3000" b="1" i="0" u="none" strike="noStrike" kern="1200" cap="none" spc="0" normalizeH="0" baseline="0" noProof="1" dirty="0">
                <a:solidFill>
                  <a:srgbClr val="CF505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52930" cy="5678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6784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pic>
        <p:nvPicPr>
          <p:cNvPr id="16" name="Picture 111" descr="ibm_sb_graphic_open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42935" r="6441" b="42935"/>
          <a:stretch>
            <a:fillRect/>
          </a:stretch>
        </p:blipFill>
        <p:spPr bwMode="auto">
          <a:xfrm>
            <a:off x="395764" y="4472940"/>
            <a:ext cx="8392954" cy="21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309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vmlDrawing" Target="../drawings/vmlDrawing1.vml"/><Relationship Id="rId20" Type="http://schemas.openxmlformats.org/officeDocument/2006/relationships/oleObject" Target="../embeddings/Presentation1.ppt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51553" descr="pic01d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51557"/>
          <p:cNvSpPr>
            <a:spLocks noGrp="1"/>
          </p:cNvSpPr>
          <p:nvPr>
            <p:ph type="title"/>
          </p:nvPr>
        </p:nvSpPr>
        <p:spPr>
          <a:xfrm>
            <a:off x="609600" y="212725"/>
            <a:ext cx="82296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51558"/>
          <p:cNvSpPr>
            <a:spLocks noGrp="1"/>
          </p:cNvSpPr>
          <p:nvPr>
            <p:ph type="body"/>
          </p:nvPr>
        </p:nvSpPr>
        <p:spPr>
          <a:xfrm>
            <a:off x="684213" y="14128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51561" name="灯片编号占位符 151560"/>
          <p:cNvSpPr>
            <a:spLocks noGrp="1"/>
          </p:cNvSpPr>
          <p:nvPr>
            <p:ph type="sldNum" sz="quarter" idx="4"/>
          </p:nvPr>
        </p:nvSpPr>
        <p:spPr>
          <a:xfrm>
            <a:off x="827088" y="6381750"/>
            <a:ext cx="2133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aphicFrame>
        <p:nvGraphicFramePr>
          <p:cNvPr id="1030" name="Base" hidden="1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0" imgW="0" imgH="0" progId="PowerPoint.Show.8">
                  <p:embed/>
                </p:oleObj>
              </mc:Choice>
              <mc:Fallback>
                <p:oleObj name="" r:id="rId20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3333C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hyperlink" Target="http://localhost:8080/ssmBook_ch8b/ch8/user/1001" TargetMode="External"/><Relationship Id="rId2" Type="http://schemas.openxmlformats.org/officeDocument/2006/relationships/hyperlink" Target="http://localhost:8080/ssmBook_ch8b/ch8/user/get.htm?mid=1001" TargetMode="Externa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ctrTitle"/>
          </p:nvPr>
        </p:nvSpPr>
        <p:spPr>
          <a:xfrm>
            <a:off x="510540" y="3924935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altLang="en-US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第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8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章</a:t>
            </a:r>
            <a:r>
              <a:rPr lang="en-US" altLang="en-US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Spring 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进阶</a:t>
            </a:r>
            <a:r>
              <a:rPr lang="en-US" altLang="en-US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9698" name="标题 5121"/>
          <p:cNvSpPr>
            <a:spLocks noGrp="1"/>
          </p:cNvSpPr>
          <p:nvPr/>
        </p:nvSpPr>
        <p:spPr>
          <a:xfrm>
            <a:off x="250825" y="1999615"/>
            <a:ext cx="8489315" cy="1470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1" i="0" u="none" kern="1200" baseline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 eaLnBrk="1" hangingPunct="1">
              <a:buClrTx/>
              <a:buSzTx/>
              <a:buNone/>
            </a:pP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SpringMVC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MyBatis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企业开发实战</a:t>
            </a:r>
            <a:endParaRPr lang="zh-CN" altLang="en-US" sz="3600" b="1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控制器标记返回</a:t>
            </a:r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853" y="116586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1200"/>
              <a:t>public class MemberController2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@Autowired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private MemberService memberService;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public void setMemberService(MemberService memberService) 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	this.memberService = memberService;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//新增方法1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@RequestMapping(value="/user/get.htm")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@ResponseBody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public Member selectById(@RequestParam String mid){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	Member member =memberService.get(mid);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	return member;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}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  //新增方法2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@RequestMapping("/user/list.htm")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@ResponseBody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public List&lt;Member&gt; listMember(){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	List&lt;Member&gt; memberList =memberService.list();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	return memberList;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}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//其他方法省略，同第7章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5172710" y="835660"/>
            <a:ext cx="3782060" cy="174180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@RequestMapping(value="/user/get.htm")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@ResponseBody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5889625" y="2577465"/>
            <a:ext cx="2606675" cy="10401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请求</a:t>
            </a:r>
            <a:r>
              <a:rPr lang="en-US" altLang="zh-CN"/>
              <a:t>API</a:t>
            </a:r>
            <a:r>
              <a:rPr lang="zh-CN" altLang="en-US"/>
              <a:t>后</a:t>
            </a:r>
            <a:r>
              <a:rPr lang="zh-CN" altLang="en-US"/>
              <a:t>可以得到</a:t>
            </a:r>
            <a:r>
              <a:rPr lang="en-US" altLang="zh-CN"/>
              <a:t>JSON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在浏览器中数据如下地址：http://localhost:8080/ssmBook_ch8b/ch8/user/get.htm?mid=100</a:t>
            </a:r>
            <a:r>
              <a:rPr lang="en-US" altLang="zh-CN"/>
              <a:t>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可以得到如下结果：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{"mid":"1002","name":"赵小云","phone":"13988880001","email":"nobody2@qq.com"}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3969385"/>
            <a:ext cx="6793230" cy="28073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/>
        </p:nvSpPr>
        <p:spPr>
          <a:xfrm>
            <a:off x="457200" y="2283460"/>
            <a:ext cx="8229600" cy="7921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1" i="0" u="none" kern="1200" baseline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eaLnBrk="1" hangingPunct="1"/>
            <a:r>
              <a:rPr lang="en-US" altLang="zh-CN" dirty="0"/>
              <a:t>Interceptors </a:t>
            </a:r>
            <a:r>
              <a:rPr lang="zh-CN" altLang="en-US" dirty="0"/>
              <a:t>拦截器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Interceptors </a:t>
            </a:r>
            <a:r>
              <a:rPr lang="zh-CN" altLang="en-US" dirty="0"/>
              <a:t>拦截器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2227" name="Picture 3" descr="SpringMVC-Intercept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48460"/>
            <a:ext cx="6078855" cy="4476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48690" y="904240"/>
            <a:ext cx="594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</a:t>
            </a:r>
            <a:r>
              <a:rPr lang="en-US" altLang="zh-CN"/>
              <a:t>Struts2</a:t>
            </a:r>
            <a:r>
              <a:rPr lang="zh-CN" altLang="en-US"/>
              <a:t>的拦截器原理类似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Interceptors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在请求前后添加其它功能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包括拦截器方法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preHandle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and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postHandle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包括回调方法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afterCompletetion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可以通过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HandlerMapping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和一系列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关联上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/>
              <a:t>Interceptor </a:t>
            </a:r>
            <a:r>
              <a:rPr lang="zh-CN" altLang="en-US" sz="3200" dirty="0">
                <a:ea typeface="隶书" panose="02010509060101010101" pitchFamily="49" charset="-122"/>
              </a:rPr>
              <a:t>实现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实现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HandlerInterceptor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WebRequestInterceptor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Spring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提供的几个实现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OvenXxxInViewInteceptor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用于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ORM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架构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JDO, JPA and Hibernate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UserRoleAuthorizationInterceptor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用于各种角色授权验证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其他有用的扩展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自定义安全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 caching, </a:t>
            </a:r>
            <a:r>
              <a:rPr lang="en-US" altLang="zh-CN" sz="2800" dirty="0">
                <a:ea typeface="隶书" panose="02010509060101010101" pitchFamily="49" charset="-122"/>
              </a:rPr>
              <a:t>…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Interceptor </a:t>
            </a:r>
            <a:r>
              <a:rPr lang="zh-CN" altLang="en-US" sz="3200" dirty="0">
                <a:ea typeface="隶书" panose="02010509060101010101" pitchFamily="49" charset="-122"/>
              </a:rPr>
              <a:t>例子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下面的例子提供了一个拦截器，它拦截所有请求，如果当前时间不是在上午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点到下午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点，它将用户重定向到某个页面。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所有的请求都将被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TimeBasedAccessInterceptor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截获， 如果当前时间不在上班时间，用户会被重定向到一个静态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html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页面，提供诸如只有上班时间才能访问网站之类的告示。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Interceptor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57200" y="1080770"/>
            <a:ext cx="8229600" cy="4530725"/>
          </a:xfrm>
        </p:spPr>
        <p:txBody>
          <a:bodyPr vert="horz" wrap="square" lIns="91440" tIns="45720" rIns="91440" bIns="45720" anchor="t"/>
          <a:p>
            <a:pPr lvl="1" eaLnBrk="1" hangingPunct="1">
              <a:buFontTx/>
              <a:buNone/>
            </a:pPr>
            <a:r>
              <a:rPr lang="en-US" altLang="zh-CN" sz="2000" dirty="0"/>
              <a:t>&lt;beans&gt;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&lt;bean id="handlerMapping" class="org.springframework.web.servlet.handler.SimpleUrlHandlerMapping"&gt;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 &lt;property name="interceptors"&gt; &lt;list&gt; &lt;ref bean="officeHoursInterceptor"/&gt; &lt;/list&gt; &lt;/property&gt;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&lt;property name="mappings"&gt; &lt;value&gt; /*.form=editAccountFormController /*.view=editAccountFormController &lt;/value&gt;&lt;/property&gt;&lt;/bean&gt;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&lt;bean id="officeHoursInterceptor" class="samples.TimeBasedAccessInterceptor"&gt; &lt;property name="openingTime" value="9"/&gt; &lt;property name="closingTime" value="18"/&gt;&lt;/bean&gt;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&lt;beans&gt; </a:t>
            </a:r>
            <a:endParaRPr lang="en-US" altLang="zh-CN" sz="2000" dirty="0"/>
          </a:p>
          <a:p>
            <a:pPr lvl="1" eaLnBrk="1" hangingPunct="1">
              <a:buChar char="–"/>
            </a:pP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Interceptor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/>
          <a:p>
            <a:pPr lvl="1" eaLnBrk="1" hangingPunct="1">
              <a:buFontTx/>
              <a:buNone/>
            </a:pPr>
            <a:r>
              <a:rPr lang="en-US" altLang="zh-CN" sz="1600" dirty="0"/>
              <a:t>package samples;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public class TimeBasedAccessInterceptor extends HandlerInterceptorAdapter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{ private int openingTime;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private int closingTime;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public void setOpeningTime(int openingTime)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          { this.openingTime = openingTime; }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public void setClosingTime(int closingTime)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     { this.closingTime = closingTime; }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public boolean preHandle( HttpServletRequest request, HttpServletResponse response, Object handler)  throws Exception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{ Calendar cal = Calendar.getInstance();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int hour = cal.get(HOUR_OF_DAY);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if (openingTime &lt;= hour &lt; closingTime) { return true; } 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else { response.sendRedirect("http://host.com/outsideOfficeHours.html");</a:t>
            </a:r>
            <a:endParaRPr lang="en-US" altLang="zh-CN" sz="1600" dirty="0"/>
          </a:p>
          <a:p>
            <a:pPr lvl="1" eaLnBrk="1" hangingPunct="1">
              <a:buFontTx/>
              <a:buNone/>
            </a:pPr>
            <a:r>
              <a:rPr lang="en-US" altLang="zh-CN" sz="1600" dirty="0"/>
              <a:t>      return false; } } } </a:t>
            </a:r>
            <a:endParaRPr lang="zh-CN" altLang="en-US" sz="16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ViewResolver</a:t>
            </a:r>
            <a:endParaRPr lang="en-US" altLang="zh-CN" dirty="0"/>
          </a:p>
        </p:txBody>
      </p:sp>
      <p:pic>
        <p:nvPicPr>
          <p:cNvPr id="58371" name="Picture 3" descr="SpringMVC-ViewResol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90600"/>
            <a:ext cx="6896100" cy="507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6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9667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  </a:t>
            </a:r>
            <a:endParaRPr lang="zh-CN" altLang="en-US" sz="3200" dirty="0"/>
          </a:p>
        </p:txBody>
      </p:sp>
      <p:sp>
        <p:nvSpPr>
          <p:cNvPr id="10243" name="Rectangle 30"/>
          <p:cNvSpPr/>
          <p:nvPr/>
        </p:nvSpPr>
        <p:spPr>
          <a:xfrm>
            <a:off x="685800" y="0"/>
            <a:ext cx="7785100" cy="6889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algn="ctr" defTabSz="762000">
              <a:lnSpc>
                <a:spcPct val="130000"/>
              </a:lnSpc>
              <a:spcBef>
                <a:spcPct val="20000"/>
              </a:spcBef>
              <a:buSzPct val="65000"/>
              <a:buFont typeface="Wingdings 2" panose="05020102010507070707" pitchFamily="18" charset="2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           </a:t>
            </a:r>
            <a:r>
              <a:rPr lang="zh-CN" altLang="en-US" sz="32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    录</a:t>
            </a:r>
            <a:endParaRPr lang="zh-CN" altLang="en-US" sz="32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244" name="Group 31"/>
          <p:cNvGrpSpPr/>
          <p:nvPr/>
        </p:nvGrpSpPr>
        <p:grpSpPr>
          <a:xfrm>
            <a:off x="1752600" y="2743200"/>
            <a:ext cx="5867400" cy="1301750"/>
            <a:chOff x="912" y="1008"/>
            <a:chExt cx="3984" cy="912"/>
          </a:xfrm>
        </p:grpSpPr>
        <p:sp>
          <p:nvSpPr>
            <p:cNvPr id="10259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60" name="Group 33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3" name="AutoShape 34"/>
              <p:cNvSpPr>
                <a:spLocks noChangeArrowheads="1"/>
              </p:cNvSpPr>
              <p:nvPr/>
            </p:nvSpPr>
            <p:spPr bwMode="gray">
              <a:xfrm>
                <a:off x="999" y="1097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gray">
              <a:xfrm>
                <a:off x="1244" y="1295"/>
                <a:ext cx="260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61" name="Text Box 37"/>
            <p:cNvSpPr txBox="1"/>
            <p:nvPr/>
          </p:nvSpPr>
          <p:spPr>
            <a:xfrm>
              <a:off x="1872" y="1149"/>
              <a:ext cx="2928" cy="7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latin typeface="Arial Unicode MS" pitchFamily="34" charset="-122"/>
                  <a:ea typeface="Arial Unicode MS" pitchFamily="34" charset="-122"/>
                </a:rPr>
                <a:t>Spring MVC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i="1" dirty="0">
                  <a:latin typeface="Times New Roman" panose="02020603050405020304" pitchFamily="18" charset="0"/>
                </a:rPr>
                <a:t>核心组件与</a:t>
              </a:r>
              <a:r>
                <a:rPr lang="zh-CN" altLang="en-US" sz="32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拦截器 文件上传</a:t>
              </a:r>
              <a:endParaRPr lang="zh-CN" altLang="en-US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10245" name="Group 38"/>
          <p:cNvGrpSpPr/>
          <p:nvPr/>
        </p:nvGrpSpPr>
        <p:grpSpPr>
          <a:xfrm>
            <a:off x="1752600" y="1066800"/>
            <a:ext cx="5867400" cy="1301750"/>
            <a:chOff x="912" y="2016"/>
            <a:chExt cx="3984" cy="912"/>
          </a:xfrm>
        </p:grpSpPr>
        <p:sp>
          <p:nvSpPr>
            <p:cNvPr id="10253" name="AutoShape 39"/>
            <p:cNvSpPr/>
            <p:nvPr/>
          </p:nvSpPr>
          <p:spPr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54" name="Group 40"/>
            <p:cNvGrpSpPr/>
            <p:nvPr/>
          </p:nvGrpSpPr>
          <p:grpSpPr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5161" name="AutoShape 41"/>
              <p:cNvSpPr>
                <a:spLocks noChangeArrowheads="1"/>
              </p:cNvSpPr>
              <p:nvPr/>
            </p:nvSpPr>
            <p:spPr bwMode="gray">
              <a:xfrm>
                <a:off x="999" y="2105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2" name="Freeform 42"/>
              <p:cNvSpPr/>
              <p:nvPr/>
            </p:nvSpPr>
            <p:spPr bwMode="gray">
              <a:xfrm>
                <a:off x="1048" y="2148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3" name="Text Box 43"/>
              <p:cNvSpPr txBox="1">
                <a:spLocks noChangeArrowheads="1"/>
              </p:cNvSpPr>
              <p:nvPr/>
            </p:nvSpPr>
            <p:spPr bwMode="gray">
              <a:xfrm>
                <a:off x="1244" y="2304"/>
                <a:ext cx="260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55" name="Text Box 44"/>
            <p:cNvSpPr txBox="1"/>
            <p:nvPr/>
          </p:nvSpPr>
          <p:spPr>
            <a:xfrm>
              <a:off x="1872" y="2141"/>
              <a:ext cx="2928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sz="2400" i="1" dirty="0">
                  <a:latin typeface="Arial Unicode MS" pitchFamily="34" charset="-122"/>
                  <a:ea typeface="Arial Unicode MS" pitchFamily="34" charset="-122"/>
                </a:rPr>
                <a:t>RestFul</a:t>
              </a:r>
              <a:endParaRPr lang="en-US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10246" name="Group 31"/>
          <p:cNvGrpSpPr/>
          <p:nvPr/>
        </p:nvGrpSpPr>
        <p:grpSpPr>
          <a:xfrm>
            <a:off x="1752600" y="4343400"/>
            <a:ext cx="5867400" cy="1301750"/>
            <a:chOff x="912" y="1008"/>
            <a:chExt cx="3984" cy="912"/>
          </a:xfrm>
        </p:grpSpPr>
        <p:sp>
          <p:nvSpPr>
            <p:cNvPr id="10247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48" name="Group 33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5154" name="AutoShape 34"/>
              <p:cNvSpPr>
                <a:spLocks noChangeArrowheads="1"/>
              </p:cNvSpPr>
              <p:nvPr/>
            </p:nvSpPr>
            <p:spPr bwMode="gray">
              <a:xfrm>
                <a:off x="999" y="1097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5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6" name="Text Box 36"/>
              <p:cNvSpPr txBox="1">
                <a:spLocks noChangeArrowheads="1"/>
              </p:cNvSpPr>
              <p:nvPr/>
            </p:nvSpPr>
            <p:spPr bwMode="gray">
              <a:xfrm>
                <a:off x="1244" y="1295"/>
                <a:ext cx="260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49" name="Text Box 37"/>
            <p:cNvSpPr txBox="1"/>
            <p:nvPr/>
          </p:nvSpPr>
          <p:spPr>
            <a:xfrm>
              <a:off x="1872" y="1149"/>
              <a:ext cx="2928" cy="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JSON</a:t>
              </a:r>
              <a:r>
                <a:rPr lang="zh-CN" altLang="en-US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格式数据处理</a:t>
              </a:r>
              <a:endParaRPr lang="zh-CN" altLang="en-US" sz="3200" i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ViewResolver</a:t>
            </a:r>
            <a:endParaRPr lang="en-US" altLang="zh-CN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从一个逻辑视图名映射到一个视图对象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可以排序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所以能链在一起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用户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通常实现 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InternalResourceViewResolver: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&lt;bean id="internalResourceViewResolver" …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&lt;property name="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400" b="1" dirty="0">
                <a:latin typeface="Courier New" panose="02070309020205020404" pitchFamily="49" charset="0"/>
              </a:rPr>
              <a:t>" value="/WEB-INF/jsp/" /&gt;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&lt;property name="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suffix</a:t>
            </a:r>
            <a:r>
              <a:rPr lang="en-US" altLang="zh-CN" sz="2400" b="1" dirty="0">
                <a:latin typeface="Courier New" panose="02070309020205020404" pitchFamily="49" charset="0"/>
              </a:rPr>
              <a:t>" value=".jsp" /&gt;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&lt;/bean&gt;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400050" lvl="1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prefix </a:t>
            </a:r>
            <a:r>
              <a:rPr sz="2400" b="1" dirty="0">
                <a:latin typeface="Courier New" panose="02070309020205020404" pitchFamily="49" charset="0"/>
              </a:rPr>
              <a:t>：表示视图路径的前缀</a:t>
            </a:r>
            <a:endParaRPr sz="2400" b="1" dirty="0">
              <a:latin typeface="Courier New" panose="02070309020205020404" pitchFamily="49" charset="0"/>
            </a:endParaRPr>
          </a:p>
          <a:p>
            <a:pPr marL="400050" lvl="1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suffix</a:t>
            </a:r>
            <a:r>
              <a:rPr sz="2400" b="1" dirty="0">
                <a:latin typeface="Courier New" panose="02070309020205020404" pitchFamily="49" charset="0"/>
              </a:rPr>
              <a:t>表示视图名的后缀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1143000" y="0"/>
            <a:ext cx="6248400" cy="57943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ea typeface="隶书" panose="02010509060101010101" pitchFamily="49" charset="-122"/>
              </a:rPr>
              <a:t>其他</a:t>
            </a:r>
            <a:r>
              <a:rPr lang="zh-CN" altLang="en-US" dirty="0"/>
              <a:t> </a:t>
            </a:r>
            <a:r>
              <a:rPr lang="en-US" altLang="zh-CN" sz="2600" dirty="0"/>
              <a:t>ViewResolver </a:t>
            </a:r>
            <a:r>
              <a:rPr lang="zh-CN" altLang="en-US" sz="3200" dirty="0">
                <a:ea typeface="隶书" panose="02010509060101010101" pitchFamily="49" charset="-122"/>
              </a:rPr>
              <a:t>实现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VelocityViewResolver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针对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Velocity templates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设计的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FreeMarkerViewResolver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针对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FreeMarker templates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设计的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ResourceBundleViewResolver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映射关系在一个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properties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文件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支持国际化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XmlViewResolver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映射关系在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XML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文件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ea typeface="隶书" panose="02010509060101010101" pitchFamily="49" charset="-122"/>
              </a:rPr>
              <a:t>视图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altLang="zh-CN" dirty="0"/>
          </a:p>
        </p:txBody>
      </p:sp>
      <p:pic>
        <p:nvPicPr>
          <p:cNvPr id="61443" name="Picture 3" descr="SpringMVC-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990600"/>
            <a:ext cx="6896100" cy="507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视图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</a:rPr>
              <a:t>View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支持的几种视图模板技术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InternalResourceView</a:t>
            </a:r>
            <a:r>
              <a:rPr lang="en-US" altLang="zh-CN" dirty="0"/>
              <a:t> (JSP)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JstlView</a:t>
            </a:r>
            <a:r>
              <a:rPr lang="en-US" altLang="zh-CN" dirty="0"/>
              <a:t> (JSP + JSTL)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VelocityView</a:t>
            </a:r>
            <a:r>
              <a:rPr lang="en-US" altLang="zh-CN" dirty="0"/>
              <a:t> (Velocity)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FreeMarkerView</a:t>
            </a:r>
            <a:r>
              <a:rPr lang="en-US" altLang="zh-CN" dirty="0"/>
              <a:t> (FreeMarker)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TilesView</a:t>
            </a:r>
            <a:r>
              <a:rPr lang="en-US" altLang="zh-CN" dirty="0"/>
              <a:t> (Tiles)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TilesJstlView</a:t>
            </a:r>
            <a:r>
              <a:rPr lang="en-US" altLang="zh-CN" dirty="0"/>
              <a:t> (Tiles + JSTL)</a:t>
            </a:r>
            <a:endParaRPr lang="en-US" altLang="zh-CN" dirty="0"/>
          </a:p>
          <a:p>
            <a:pPr lvl="1" eaLnBrk="1" hangingPunct="1"/>
            <a:endParaRPr lang="zh-CN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View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ea typeface="隶书" panose="02010509060101010101" pitchFamily="49" charset="-122"/>
              </a:rPr>
              <a:t>还支持渲染下列视图</a:t>
            </a:r>
            <a:endParaRPr lang="en-US" altLang="zh-CN" sz="2800" dirty="0"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dirty="0"/>
              <a:t>Excel files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PDF files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XSLT results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Jasper Reports</a:t>
            </a:r>
            <a:r>
              <a:rPr sz="2400" dirty="0"/>
              <a:t>（报表）</a:t>
            </a:r>
            <a:endParaRPr lang="en-US" altLang="zh-CN" sz="2400" dirty="0"/>
          </a:p>
          <a:p>
            <a:pPr lvl="1" eaLnBrk="1" hangingPunct="1">
              <a:buFontTx/>
              <a:buNone/>
            </a:pPr>
            <a:endParaRPr lang="en-US" altLang="zh-CN" dirty="0"/>
          </a:p>
          <a:p>
            <a:pPr lvl="1" eaLnBrk="1" hangingPunct="1"/>
            <a:endParaRPr lang="zh-CN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Spring MVC form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SimpleFormController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提供了表单处理通用工作流程 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提供了用户自定义标签，用来展示和处理常用的表单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默认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GET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用于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展示 ，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POST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用于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通过一些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类实现表单展示处理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能处理完整的工作流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这是亮点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注册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Command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 dirty="0"/>
              <a:t>SimpleFormControllers </a:t>
            </a:r>
            <a:r>
              <a:rPr lang="zh-CN" altLang="en-US" sz="2600" dirty="0"/>
              <a:t>关联一个 </a:t>
            </a:r>
            <a:r>
              <a:rPr lang="en-US" altLang="zh-CN" sz="2600" dirty="0"/>
              <a:t>Command class</a:t>
            </a:r>
            <a:endParaRPr lang="en-US" altLang="zh-CN" sz="2600" dirty="0"/>
          </a:p>
          <a:p>
            <a:pPr lvl="1" eaLnBrk="1" hangingPunct="1"/>
            <a:r>
              <a:rPr lang="zh-CN" altLang="en-US" dirty="0"/>
              <a:t>因为是紧耦合</a:t>
            </a:r>
            <a:r>
              <a:rPr lang="en-US" altLang="zh-CN" dirty="0"/>
              <a:t>, </a:t>
            </a:r>
            <a:r>
              <a:rPr lang="zh-CN" altLang="en-US" dirty="0"/>
              <a:t>配置这个</a:t>
            </a:r>
            <a:r>
              <a:rPr lang="en-US" altLang="zh-CN" dirty="0"/>
              <a:t>Controller class</a:t>
            </a:r>
            <a:r>
              <a:rPr lang="zh-CN" altLang="en-US" dirty="0"/>
              <a:t>是可以的</a:t>
            </a:r>
            <a:endParaRPr lang="en-US" altLang="zh-CN" dirty="0"/>
          </a:p>
          <a:p>
            <a:pPr eaLnBrk="1" hangingPunct="1"/>
            <a:endParaRPr lang="en-US" altLang="zh-CN" sz="2600" b="1" dirty="0"/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public class PlayerFormController   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  extends SimpleFormController {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public PlayerFormController() {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  setCommandClass(Player.class);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  setCommandName("player");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}</a:t>
            </a:r>
            <a:endParaRPr lang="en-US" altLang="zh-CN" sz="26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展示一个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在工作流中展示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涉及的三个方法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formBackingObject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</a:rPr>
              <a:t>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里返回一个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command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initBinder </a:t>
            </a:r>
            <a:r>
              <a:rPr lang="en-US" altLang="zh-CN" sz="2400" dirty="0">
                <a:ea typeface="隶书" panose="02010509060101010101" pitchFamily="49" charset="-122"/>
              </a:rPr>
              <a:t>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注册用户自定义属性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referenceData </a:t>
            </a:r>
            <a:r>
              <a:rPr lang="en-US" altLang="zh-CN" sz="2400" dirty="0">
                <a:ea typeface="隶书" panose="02010509060101010101" pitchFamily="49" charset="-122"/>
              </a:rPr>
              <a:t>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导入要在页面实现的数据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处理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表单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表单的两个主要方法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onBindAndValidate()</a:t>
            </a:r>
            <a:r>
              <a:rPr lang="en-US" altLang="zh-CN" dirty="0"/>
              <a:t> – </a:t>
            </a:r>
            <a:r>
              <a:rPr lang="zh-CN" altLang="en-US" dirty="0"/>
              <a:t>允许用户邦定和验证</a:t>
            </a:r>
            <a:endParaRPr lang="zh-CN" altLang="en-US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doSubmitAction() </a:t>
            </a:r>
            <a:r>
              <a:rPr lang="en-US" altLang="zh-CN" dirty="0"/>
              <a:t>– </a:t>
            </a:r>
            <a:r>
              <a:rPr lang="zh-CN" altLang="en-US" dirty="0"/>
              <a:t>处理完表单后，回调动作。 典型的实现是持久化对象到数据库。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文件上传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23495" y="1332230"/>
            <a:ext cx="8890635" cy="4606925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SpringMVC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的文件上传依赖于Commons FileUpload的组件。Commons FileUpload是Apache软件基金会的开源文件上传组件。读者可以在Apache官网下载该组件。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本书电子资源库中对应章节也提供了JAR包。截止本书写作时目前最新的版本是Commons-fileupload-1.3.3.jar和Commons-io.2.6.jar(需要JDK1.7以上)。它们的下载地址分别为：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http://commons.apache.org/proper/commons-fileupload/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http://commons.apache.org/proper/commons-io/   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上传的文件可以是文本文件或图像文件或任何文档。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49565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Restful</a:t>
            </a:r>
            <a:endParaRPr lang="en-US" altLang="zh-CN" sz="3200" i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28" name="Rectangle 35"/>
          <p:cNvSpPr/>
          <p:nvPr/>
        </p:nvSpPr>
        <p:spPr>
          <a:xfrm>
            <a:off x="415925" y="1082993"/>
            <a:ext cx="8534400" cy="50158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是一种网络应用程序的设计风格和开发方式，基于HTTP，可以使用XML格式定义或JSON格式定义。RESTFUL适用于移动互联网厂商作为业务使能接口的场景，实现第三方OTT调用移动网络资源的功能，动作类型为新增、变更、删除所调用资源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RESTFUL特点包括：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1、每一个URI代表1种资源；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2、客户端使用GET、POST、PUT、DELETE4个表示操作方式的动词对服务端资源进行操作：GET用来获取资源，POST用来新建资源（也可以用于更新资源），PUT用来更新资源，DELETE用来删除资源；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3、通过操作资源的表现形式来操作资源；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4、资源的表现形式是XML或者HTML；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5、客户端与服务端之间的交互在请求之间是无状态的，从客户端到服务端的每个请求都必须包含理解请求所必需的信息。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上传页面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875" y="848995"/>
            <a:ext cx="8169275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强调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上面这个文件要注意的是表单的内容form的这个属性和值的设置enctype="multipart/form-data"一定要设置正确，否则无法上传文件。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上传文件的核心代码</a:t>
            </a:r>
            <a:r>
              <a:rPr lang="en-US" altLang="zh-CN"/>
              <a:t>-P123</a:t>
            </a:r>
            <a:r>
              <a:rPr lang="zh-CN" altLang="en-US"/>
              <a:t>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9595" y="883920"/>
            <a:ext cx="5464175" cy="57765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44033"/>
          <p:cNvSpPr>
            <a:spLocks noGrp="1"/>
          </p:cNvSpPr>
          <p:nvPr>
            <p:ph type="title"/>
          </p:nvPr>
        </p:nvSpPr>
        <p:spPr>
          <a:xfrm>
            <a:off x="866775" y="19050"/>
            <a:ext cx="8261350" cy="955675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+mj-lt"/>
                <a:ea typeface="+mj-ea"/>
                <a:cs typeface="+mj-cs"/>
              </a:rPr>
              <a:t>本章结束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9938" name="文本占位符 44034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en-US" altLang="zh-CN" sz="2800" dirty="0"/>
              <a:t>JSON</a:t>
            </a:r>
            <a:r>
              <a:rPr lang="zh-CN" altLang="en-US" sz="2800" dirty="0"/>
              <a:t>格式</a:t>
            </a:r>
            <a:endParaRPr lang="zh-CN" altLang="en-US" sz="2800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SpringMVC</a:t>
            </a:r>
            <a:r>
              <a:rPr dirty="0"/>
              <a:t>的基本概念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几种映射方式</a:t>
            </a:r>
            <a:endParaRPr dirty="0">
              <a:sym typeface="+mn-ea"/>
            </a:endParaRP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SpringMVC</a:t>
            </a:r>
            <a:r>
              <a:rPr lang="zh-CN" altLang="en-US" sz="2800" dirty="0"/>
              <a:t>的拦截器</a:t>
            </a:r>
            <a:endParaRPr lang="zh-CN" altLang="en-US" sz="2800" dirty="0"/>
          </a:p>
          <a:p>
            <a:r>
              <a:rPr lang="zh-CN" altLang="en-US" sz="2800" dirty="0"/>
              <a:t>文件上传的步骤</a:t>
            </a:r>
            <a:endParaRPr lang="zh-CN" altLang="en-US" sz="2800" dirty="0"/>
          </a:p>
          <a:p>
            <a:r>
              <a:rPr lang="zh-CN" altLang="en-US" sz="2800" dirty="0"/>
              <a:t>上机习题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875" y="1483360"/>
            <a:ext cx="9176385" cy="2573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>
                <a:latin typeface="Tahoma" panose="020B0604030504040204" charset="0"/>
                <a:cs typeface="Tahoma" panose="020B0604030504040204" charset="0"/>
              </a:rPr>
              <a:t>THANK YOU</a:t>
            </a:r>
            <a:endParaRPr lang="en-US" altLang="zh-CN" sz="660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371975"/>
            <a:ext cx="2491740" cy="2456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restful</a:t>
            </a:r>
            <a:r>
              <a:rPr lang="zh-CN" altLang="en-US"/>
              <a:t>和传统请求对比</a:t>
            </a:r>
            <a:endParaRPr lang="zh-CN" altLang="en-US"/>
          </a:p>
        </p:txBody>
      </p:sp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34290" y="1170940"/>
            <a:ext cx="8966835" cy="407098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08000" lvl="0" indent="-465455" algn="l" fontAlgn="auto">
              <a:lnSpc>
                <a:spcPct val="130000"/>
              </a:lnSpc>
              <a:spcBef>
                <a:spcPts val="93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200" spc="226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以前在浏览器中请求地址如下：</a:t>
            </a:r>
            <a:r>
              <a:rPr lang="zh-CN" altLang="en-US" sz="2200" u="sng" spc="226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/>
              </a:rPr>
              <a:t>http://localhost:8080/ssmBook_ch8b/ch8/user/get.htm?mid=1001</a:t>
            </a:r>
            <a:br>
              <a:rPr lang="zh-CN" altLang="en-US" sz="2200" u="sng" spc="226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/>
              </a:rPr>
            </a:br>
            <a:endParaRPr lang="zh-CN" altLang="en-US" sz="2200" u="sng" spc="226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2"/>
            </a:endParaRPr>
          </a:p>
          <a:p>
            <a:pPr marL="508000" lvl="0" indent="-465455" algn="l" fontAlgn="auto">
              <a:lnSpc>
                <a:spcPct val="130000"/>
              </a:lnSpc>
              <a:spcBef>
                <a:spcPts val="93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200" spc="226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采用RESTFUL方式后变成这样：</a:t>
            </a:r>
            <a:endParaRPr lang="zh-CN" altLang="en-US" sz="2200" u="sng" spc="226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2545" lvl="0" algn="l" fontAlgn="auto">
              <a:lnSpc>
                <a:spcPct val="130000"/>
              </a:lnSpc>
              <a:spcBef>
                <a:spcPts val="935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200" u="sng" spc="226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200" u="sng" spc="226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3"/>
              </a:rPr>
              <a:t>http://localhost:8080/ssmBook_ch8b/ch8/user/1001</a:t>
            </a:r>
            <a:r>
              <a:rPr lang="zh-CN" altLang="en-US" sz="2200" spc="226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endParaRPr lang="zh-CN" altLang="en-US" sz="2200" spc="226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2545" lvl="0" algn="l" fontAlgn="auto">
              <a:lnSpc>
                <a:spcPct val="130000"/>
              </a:lnSpc>
              <a:spcBef>
                <a:spcPts val="935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2200" spc="226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2545" lvl="0" algn="l" fontAlgn="auto">
              <a:lnSpc>
                <a:spcPct val="130000"/>
              </a:lnSpc>
              <a:spcBef>
                <a:spcPts val="935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200" spc="226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001变成请求地址的一部分，特点是参数通过url传递。</a:t>
            </a:r>
            <a:endParaRPr lang="zh-CN" altLang="en-US" sz="2200" spc="226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</a:t>
            </a:r>
            <a:r>
              <a:rPr lang="en-US" altLang="zh-CN"/>
              <a:t>restful URI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09600" y="1927225"/>
            <a:ext cx="782510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400">
                <a:latin typeface="Tahoma" panose="020B0604030504040204" charset="0"/>
                <a:ea typeface="宋体" panose="02010600030101010101" pitchFamily="2" charset="-122"/>
                <a:cs typeface="黑体" panose="02010609060101010101" pitchFamily="49" charset="-122"/>
              </a:rPr>
              <a:t>GET/members</a:t>
            </a:r>
            <a:r>
              <a:rPr lang="zh-CN" sz="2400">
                <a:latin typeface="Tahoma" panose="020B0604030504040204" charset="0"/>
                <a:ea typeface="宋体" panose="02010600030101010101" pitchFamily="2" charset="-122"/>
              </a:rPr>
              <a:t>：列出所有会员信息</a:t>
            </a:r>
            <a:br>
              <a:rPr lang="zh-CN" sz="2400">
                <a:latin typeface="Tahoma" panose="020B0604030504040204" charset="0"/>
                <a:ea typeface="宋体" panose="02010600030101010101" pitchFamily="2" charset="-122"/>
              </a:rPr>
            </a:br>
            <a:r>
              <a:rPr lang="en-US" sz="2400">
                <a:latin typeface="Tahoma" panose="020B0604030504040204" charset="0"/>
                <a:ea typeface="宋体" panose="02010600030101010101" pitchFamily="2" charset="-122"/>
                <a:cs typeface="黑体" panose="02010609060101010101" pitchFamily="49" charset="-122"/>
              </a:rPr>
              <a:t>POST/ members</a:t>
            </a:r>
            <a:r>
              <a:rPr lang="zh-CN" sz="2400">
                <a:latin typeface="Tahoma" panose="020B0604030504040204" charset="0"/>
                <a:ea typeface="宋体" panose="02010600030101010101" pitchFamily="2" charset="-122"/>
              </a:rPr>
              <a:t>：新增一个会员</a:t>
            </a:r>
            <a:br>
              <a:rPr lang="zh-CN" sz="2400">
                <a:latin typeface="Tahoma" panose="020B0604030504040204" charset="0"/>
                <a:ea typeface="宋体" panose="02010600030101010101" pitchFamily="2" charset="-122"/>
              </a:rPr>
            </a:br>
            <a:r>
              <a:rPr lang="en-US" sz="2400">
                <a:latin typeface="Tahoma" panose="020B0604030504040204" charset="0"/>
                <a:ea typeface="宋体" panose="02010600030101010101" pitchFamily="2" charset="-122"/>
                <a:cs typeface="黑体" panose="02010609060101010101" pitchFamily="49" charset="-122"/>
              </a:rPr>
              <a:t>GET/members /ID</a:t>
            </a:r>
            <a:r>
              <a:rPr lang="zh-CN" sz="2400">
                <a:latin typeface="Tahoma" panose="020B0604030504040204" charset="0"/>
                <a:ea typeface="宋体" panose="02010600030101010101" pitchFamily="2" charset="-122"/>
              </a:rPr>
              <a:t>：获取某个指定会员的信息</a:t>
            </a:r>
            <a:br>
              <a:rPr lang="zh-CN" sz="2400">
                <a:latin typeface="Tahoma" panose="020B0604030504040204" charset="0"/>
                <a:ea typeface="宋体" panose="02010600030101010101" pitchFamily="2" charset="-122"/>
              </a:rPr>
            </a:br>
            <a:r>
              <a:rPr lang="en-US" sz="2400">
                <a:latin typeface="Tahoma" panose="020B0604030504040204" charset="0"/>
                <a:ea typeface="宋体" panose="02010600030101010101" pitchFamily="2" charset="-122"/>
                <a:cs typeface="黑体" panose="02010609060101010101" pitchFamily="49" charset="-122"/>
              </a:rPr>
              <a:t>PUT/members /ID</a:t>
            </a:r>
            <a:r>
              <a:rPr lang="zh-CN" sz="2400">
                <a:latin typeface="Tahoma" panose="020B0604030504040204" charset="0"/>
                <a:ea typeface="宋体" panose="02010600030101010101" pitchFamily="2" charset="-122"/>
              </a:rPr>
              <a:t>：更新某个指定会员的信息</a:t>
            </a:r>
            <a:br>
              <a:rPr lang="zh-CN" sz="2400">
                <a:latin typeface="Tahoma" panose="020B0604030504040204" charset="0"/>
                <a:ea typeface="宋体" panose="02010600030101010101" pitchFamily="2" charset="-122"/>
              </a:rPr>
            </a:br>
            <a:r>
              <a:rPr lang="en-US" sz="2400">
                <a:latin typeface="Tahoma" panose="020B0604030504040204" charset="0"/>
                <a:ea typeface="宋体" panose="02010600030101010101" pitchFamily="2" charset="-122"/>
                <a:cs typeface="黑体" panose="02010609060101010101" pitchFamily="49" charset="-122"/>
              </a:rPr>
              <a:t>DELETE/members /ID</a:t>
            </a:r>
            <a:r>
              <a:rPr lang="zh-CN" sz="2400">
                <a:latin typeface="Tahoma" panose="020B0604030504040204" charset="0"/>
                <a:ea typeface="宋体" panose="02010600030101010101" pitchFamily="2" charset="-122"/>
              </a:rPr>
              <a:t>：删除某个会员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JSON</a:t>
            </a:r>
            <a:r>
              <a:rPr lang="zh-CN" altLang="en-US" dirty="0"/>
              <a:t>数据格式及</a:t>
            </a:r>
            <a:r>
              <a:rPr lang="zh-CN" altLang="en-US" dirty="0"/>
              <a:t>处理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8.2.1 JSON简介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JSON它的全称是 JavaScript Object Notation(JavaScript 对象表示法),它是一种与XML数据格式作用类似的格式。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JSON的特点和优点：</a:t>
            </a:r>
            <a:endParaRPr lang="zh-CN" altLang="en-US"/>
          </a:p>
          <a:p>
            <a:r>
              <a:rPr lang="zh-CN" altLang="en-US"/>
              <a:t>1）比 XML 更小、更快，更易解析。JSON 是轻量级的文本数据交换格式</a:t>
            </a:r>
            <a:endParaRPr lang="zh-CN" altLang="en-US"/>
          </a:p>
          <a:p>
            <a:r>
              <a:rPr lang="zh-CN" altLang="en-US"/>
              <a:t>2）JSON 独立于语言：JSON 使用 Javascript语法来描述数据对象，但是 JSON 仍然独立于语言和平台。JSON 解析器和 JSON 库支持许多不同的编程语言。 目前主流的编程语言都支持JSON的生成和解析。在数据传输中，大有取代XML之势。当然，XML依然其他领域特别是在软件的项目配置中占据统治地位。</a:t>
            </a:r>
            <a:endParaRPr lang="zh-CN" altLang="en-US"/>
          </a:p>
          <a:p>
            <a:r>
              <a:rPr lang="zh-CN" altLang="en-US"/>
              <a:t>3) JSON 具有自我描述性，更易理解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JSON代码的例子：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"member": 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{ "mid":"1001" , "name":"jack" ,"phone":"15818118888" , "email":"8888@qq.com"},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{ "mid":"1002" , "name":"rose" ,"phone":"15818119999" , "email":"9999@qq.com"},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{ "mid":"1003” , "name":"mary" ,"phone":"15818110001" , "email":"7777@qq.com"}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SpringMVC</a:t>
            </a:r>
            <a:r>
              <a:rPr lang="zh-CN" altLang="en-US"/>
              <a:t>对</a:t>
            </a:r>
            <a:r>
              <a:rPr lang="en-US" altLang="zh-CN"/>
              <a:t>JSON</a:t>
            </a:r>
            <a:r>
              <a:rPr lang="zh-CN" altLang="en-US"/>
              <a:t>的支持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spring-servlet.xml</a:t>
            </a:r>
            <a:r>
              <a:rPr lang="zh-CN" altLang="en-US"/>
              <a:t>的配置加一个消息转换器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	&lt;!-- 转换成JSON的消息转换类 --&gt;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&lt;bean class="</a:t>
            </a:r>
            <a:r>
              <a:rPr lang="zh-CN" altLang="en-US">
                <a:solidFill>
                  <a:srgbClr val="FF0000"/>
                </a:solidFill>
              </a:rPr>
              <a:t>org.springframework.http.converter.json.MappingJacksonHttpMessageConverter</a:t>
            </a:r>
            <a:r>
              <a:rPr lang="zh-CN" altLang="en-US"/>
              <a:t>"&gt;</a:t>
            </a:r>
            <a:br>
              <a:rPr lang="zh-CN" altLang="en-US"/>
            </a:br>
            <a:r>
              <a:rPr lang="zh-CN" altLang="en-US"/>
              <a:t>&lt;/bean&gt;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它可以将</a:t>
            </a:r>
            <a:r>
              <a:rPr lang="en-US" altLang="zh-CN"/>
              <a:t>Bean</a:t>
            </a:r>
            <a:r>
              <a:rPr lang="zh-CN" altLang="en-US"/>
              <a:t>转成</a:t>
            </a:r>
            <a:r>
              <a:rPr lang="en-US" altLang="zh-CN"/>
              <a:t>JSON</a:t>
            </a:r>
            <a:r>
              <a:rPr lang="zh-CN" altLang="en-US"/>
              <a:t>格式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19d3883c-cd33-49df-950f-0fc116b5bdd2}"/>
  <p:tag name="KSO_WM_UNIT_TEXTBOXSTYLE_TEMPLATEID" val="3132578"/>
  <p:tag name="KSO_WM_UNIT_TEXTBOXSTYLE_TYPE" val="8"/>
</p:tagLst>
</file>

<file path=ppt/theme/theme1.xml><?xml version="1.0" encoding="utf-8"?>
<a:theme xmlns:a="http://schemas.openxmlformats.org/drawingml/2006/main" name="1_s2mo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5922</Words>
  <Application>WPS 演示</Application>
  <PresentationFormat>全屏显示(4:3)</PresentationFormat>
  <Paragraphs>286</Paragraphs>
  <Slides>34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 2</vt:lpstr>
      <vt:lpstr>隶书</vt:lpstr>
      <vt:lpstr>Times New Roman</vt:lpstr>
      <vt:lpstr>楷体_GB2312</vt:lpstr>
      <vt:lpstr>新宋体</vt:lpstr>
      <vt:lpstr>Arial Unicode MS</vt:lpstr>
      <vt:lpstr>黑体</vt:lpstr>
      <vt:lpstr>Arial Unicode MS</vt:lpstr>
      <vt:lpstr>Courier New</vt:lpstr>
      <vt:lpstr>Garamond</vt:lpstr>
      <vt:lpstr>Tahoma</vt:lpstr>
      <vt:lpstr>思源黑体 CN Bold</vt:lpstr>
      <vt:lpstr>Segoe UI</vt:lpstr>
      <vt:lpstr>1_s2mode</vt:lpstr>
      <vt:lpstr>PowerPoint.Show.8</vt:lpstr>
      <vt:lpstr>第五章 Spring框架(IoC和AOP)</vt:lpstr>
      <vt:lpstr>  </vt:lpstr>
      <vt:lpstr>Spring MVC 重要组件 </vt:lpstr>
      <vt:lpstr>PowerPoint 演示文稿</vt:lpstr>
      <vt:lpstr>PowerPoint 演示文稿</vt:lpstr>
      <vt:lpstr>HandlerMapping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Interceptors 拦截器 </vt:lpstr>
      <vt:lpstr>Interceptors 拦截器 </vt:lpstr>
      <vt:lpstr>Interceptors</vt:lpstr>
      <vt:lpstr>Interceptor 实现</vt:lpstr>
      <vt:lpstr>Interceptor 例子</vt:lpstr>
      <vt:lpstr>Interceptor 例子</vt:lpstr>
      <vt:lpstr>Interceptor 例子</vt:lpstr>
      <vt:lpstr>ViewResolver</vt:lpstr>
      <vt:lpstr>ViewResolver</vt:lpstr>
      <vt:lpstr>其他 ViewResolver 实现</vt:lpstr>
      <vt:lpstr>视图 View</vt:lpstr>
      <vt:lpstr>视图 View</vt:lpstr>
      <vt:lpstr>View</vt:lpstr>
      <vt:lpstr>Spring MVC form处理</vt:lpstr>
      <vt:lpstr>注册 Command 类</vt:lpstr>
      <vt:lpstr>展示一个 form</vt:lpstr>
      <vt:lpstr>处理 form表单</vt:lpstr>
      <vt:lpstr>Spring MVC 其它特性</vt:lpstr>
      <vt:lpstr>PowerPoint 演示文稿</vt:lpstr>
      <vt:lpstr>PowerPoint 演示文稿</vt:lpstr>
      <vt:lpstr>PowerPoint 演示文稿</vt:lpstr>
      <vt:lpstr>本章结束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</dc:creator>
  <cp:lastModifiedBy>一休叔叔</cp:lastModifiedBy>
  <cp:revision>52</cp:revision>
  <dcterms:created xsi:type="dcterms:W3CDTF">2013-01-25T01:44:00Z</dcterms:created>
  <dcterms:modified xsi:type="dcterms:W3CDTF">2019-09-29T10:08:59Z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