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1" r:id="rId3"/>
    <p:sldId id="28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55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606C57F-77BF-4667-93CB-669A7AADFC8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6E14A9-2A6B-46A5-98FC-9D90CDC967B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Presentation1.ppt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0" imgH="0" progId="PowerPoint.Show.8">
                  <p:embed/>
                </p:oleObj>
              </mc:Choice>
              <mc:Fallback>
                <p:oleObj name="" r:id="rId19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第九章 </a:t>
            </a:r>
            <a:r>
              <a:rPr lang="en-US" altLang="zh-CN" sz="2400" dirty="0">
                <a:ea typeface="宋体" panose="02010600030101010101" pitchFamily="2" charset="-122"/>
              </a:rPr>
              <a:t>Spring JDBC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7" name="Subtitle 3"/>
          <p:cNvSpPr>
            <a:spLocks noGrp="1"/>
          </p:cNvSpPr>
          <p:nvPr>
            <p:ph type="subTitle" sz="quarter" idx="1"/>
          </p:nvPr>
        </p:nvSpPr>
        <p:spPr>
          <a:xfrm>
            <a:off x="160338" y="917575"/>
            <a:ext cx="6926262" cy="492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连接池解决方案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0547" y="1295400"/>
          <a:ext cx="7929880" cy="2197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9264"/>
                <a:gridCol w="5830616"/>
              </a:tblGrid>
              <a:tr h="59690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连接对象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操作特点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创建时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程序一开始就创建好一定数量的连接对象，放在服务器的内存中，这个内存空间称为连接池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使用时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用户使用的时候，就从创建好的连接池中取一个空闲的连接对象直接使用，不用自己去创建。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关闭时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释放连接对象的时候，不再关闭连接对象，而是将连接对象放回到连接池中。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53142"/>
            <a:ext cx="6104302" cy="28476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DBCP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928" y="1169607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dbcp.properties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8600" y="1752600"/>
            <a:ext cx="861060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创建一个项目名</a:t>
            </a:r>
            <a:r>
              <a:rPr lang="en-US" altLang="zh-CN" dirty="0" err="1"/>
              <a:t>dbcp</a:t>
            </a:r>
            <a:r>
              <a:rPr lang="zh-CN" altLang="en-US" dirty="0"/>
              <a:t>，在项目中创建</a:t>
            </a:r>
            <a:r>
              <a:rPr lang="en-US" altLang="zh-CN" dirty="0"/>
              <a:t>lib</a:t>
            </a:r>
            <a:r>
              <a:rPr lang="zh-CN" altLang="en-US" dirty="0"/>
              <a:t>文件夹，导入包，整个工程结构如下图所示。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目录下创建属性文件</a:t>
            </a:r>
            <a:r>
              <a:rPr lang="en-US" altLang="zh-CN" dirty="0" err="1"/>
              <a:t>dbcp.properties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通过类对象的</a:t>
            </a:r>
            <a:r>
              <a:rPr lang="en-US" altLang="zh-CN" dirty="0" err="1"/>
              <a:t>getResourceAsStream</a:t>
            </a:r>
            <a:r>
              <a:rPr lang="en-US" altLang="zh-CN" dirty="0"/>
              <a:t>("/</a:t>
            </a:r>
            <a:r>
              <a:rPr lang="en-US" altLang="zh-CN" dirty="0" err="1"/>
              <a:t>dbcp.properties</a:t>
            </a:r>
            <a:r>
              <a:rPr lang="en-US" altLang="zh-CN" dirty="0"/>
              <a:t>")</a:t>
            </a:r>
            <a:r>
              <a:rPr lang="zh-CN" altLang="en-US" dirty="0"/>
              <a:t>方法，从类路径下加载文件，以字节流的方式加载。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通过属性对象</a:t>
            </a:r>
            <a:r>
              <a:rPr lang="en-US" altLang="zh-CN" dirty="0"/>
              <a:t>Properties</a:t>
            </a:r>
            <a:r>
              <a:rPr lang="zh-CN" altLang="en-US" dirty="0"/>
              <a:t>中的</a:t>
            </a:r>
            <a:r>
              <a:rPr lang="en-US" altLang="zh-CN" dirty="0"/>
              <a:t>load(</a:t>
            </a:r>
            <a:r>
              <a:rPr lang="en-US" altLang="zh-CN" dirty="0" err="1"/>
              <a:t>InputStream</a:t>
            </a:r>
            <a:r>
              <a:rPr lang="en-US" altLang="zh-CN" dirty="0"/>
              <a:t> in) </a:t>
            </a:r>
            <a:r>
              <a:rPr lang="zh-CN" altLang="en-US" dirty="0"/>
              <a:t>方法加载属性文件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BasicDataSourceFactory.createDataSource</a:t>
            </a:r>
            <a:r>
              <a:rPr lang="en-US" altLang="zh-CN" dirty="0"/>
              <a:t>(Properties prop)</a:t>
            </a:r>
            <a:r>
              <a:rPr lang="zh-CN" altLang="en-US" dirty="0"/>
              <a:t>，得到</a:t>
            </a:r>
            <a:r>
              <a:rPr lang="en-US" altLang="zh-CN" dirty="0" err="1"/>
              <a:t>DataSource</a:t>
            </a:r>
            <a:r>
              <a:rPr lang="zh-CN" altLang="en-US" dirty="0"/>
              <a:t>连接池对象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BasicDataSource</a:t>
            </a:r>
            <a:r>
              <a:rPr lang="zh-CN" altLang="en-US" dirty="0"/>
              <a:t>连接池中得到连接对象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38400" y="2491263"/>
            <a:ext cx="457200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# 数据库的连接参数：用户名、密码、连接字符串、驱动名</a:t>
            </a:r>
            <a:endParaRPr lang="zh-CN" altLang="en-US" dirty="0"/>
          </a:p>
          <a:p>
            <a:r>
              <a:rPr lang="zh-CN" altLang="en-US" dirty="0"/>
              <a:t>username=root</a:t>
            </a:r>
            <a:endParaRPr lang="zh-CN" altLang="en-US" dirty="0"/>
          </a:p>
          <a:p>
            <a:r>
              <a:rPr lang="zh-CN" altLang="en-US" dirty="0"/>
              <a:t>password=root</a:t>
            </a:r>
            <a:endParaRPr lang="zh-CN" altLang="en-US" dirty="0"/>
          </a:p>
          <a:p>
            <a:r>
              <a:rPr lang="zh-CN" altLang="en-US" dirty="0"/>
              <a:t>url=jdbc:mysql://localhost:3306/spring_jdbc</a:t>
            </a:r>
            <a:endParaRPr lang="zh-CN" altLang="en-US" dirty="0"/>
          </a:p>
          <a:p>
            <a:r>
              <a:rPr lang="zh-CN" altLang="en-US" dirty="0"/>
              <a:t>driverClassName=com.mysql.jdbc.Driver</a:t>
            </a:r>
            <a:endParaRPr lang="zh-CN" altLang="en-US" dirty="0"/>
          </a:p>
          <a:p>
            <a:r>
              <a:rPr lang="zh-CN" altLang="en-US" dirty="0"/>
              <a:t># 连接池的配置参数：初始连接数3个、最大连接数10个、最长等待时间2000毫秒、最大空闲数3</a:t>
            </a:r>
            <a:endParaRPr lang="zh-CN" altLang="en-US" dirty="0"/>
          </a:p>
          <a:p>
            <a:r>
              <a:rPr lang="zh-CN" altLang="en-US" dirty="0"/>
              <a:t>initialSize=3</a:t>
            </a:r>
            <a:endParaRPr lang="zh-CN" altLang="en-US" dirty="0"/>
          </a:p>
          <a:p>
            <a:r>
              <a:rPr lang="zh-CN" altLang="en-US" dirty="0"/>
              <a:t>maxActive=10</a:t>
            </a:r>
            <a:endParaRPr lang="zh-CN" altLang="en-US" dirty="0"/>
          </a:p>
          <a:p>
            <a:r>
              <a:rPr lang="zh-CN" altLang="en-US" dirty="0"/>
              <a:t>maxWait=2000</a:t>
            </a:r>
            <a:endParaRPr lang="zh-CN" altLang="en-US" dirty="0"/>
          </a:p>
          <a:p>
            <a:r>
              <a:rPr lang="zh-CN" altLang="en-US" dirty="0"/>
              <a:t>maxIdle=3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DBCP</a:t>
            </a:r>
            <a:r>
              <a:rPr lang="zh-CN" altLang="en-US" dirty="0" smtClean="0"/>
              <a:t>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687" y="1524000"/>
            <a:ext cx="8229600" cy="4339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/**</a:t>
            </a:r>
            <a:endParaRPr lang="zh-CN" altLang="en-US" sz="1200" dirty="0"/>
          </a:p>
          <a:p>
            <a:r>
              <a:rPr lang="zh-CN" altLang="en-US" sz="1200" dirty="0"/>
              <a:t> * 通过配置文件创建数据源</a:t>
            </a:r>
            <a:endParaRPr lang="zh-CN" altLang="en-US" sz="1200" dirty="0"/>
          </a:p>
          <a:p>
            <a:r>
              <a:rPr lang="zh-CN" altLang="en-US" sz="1200" dirty="0"/>
              <a:t> * @author NewBoy</a:t>
            </a:r>
            <a:endParaRPr lang="zh-CN" altLang="en-US" sz="1200" dirty="0"/>
          </a:p>
          <a:p>
            <a:r>
              <a:rPr lang="zh-CN" altLang="en-US" sz="1200" dirty="0"/>
              <a:t> */</a:t>
            </a:r>
            <a:endParaRPr lang="zh-CN" altLang="en-US" sz="1200" dirty="0"/>
          </a:p>
          <a:p>
            <a:r>
              <a:rPr lang="zh-CN" altLang="en-US" sz="1200" dirty="0"/>
              <a:t>public class TestDbcp {</a:t>
            </a:r>
            <a:endParaRPr lang="zh-CN" altLang="en-US" sz="1200" dirty="0"/>
          </a:p>
          <a:p>
            <a:r>
              <a:rPr lang="zh-CN" altLang="en-US" sz="1200" dirty="0"/>
              <a:t>	public static void main(String[] args) throws Exception {</a:t>
            </a:r>
            <a:endParaRPr lang="zh-CN" altLang="en-US" sz="1200" dirty="0"/>
          </a:p>
          <a:p>
            <a:r>
              <a:rPr lang="zh-CN" altLang="en-US" sz="1200" dirty="0"/>
              <a:t>		// 1) 使用Properties类加载属性文件</a:t>
            </a:r>
            <a:endParaRPr lang="zh-CN" altLang="en-US" sz="1200" dirty="0"/>
          </a:p>
          <a:p>
            <a:r>
              <a:rPr lang="zh-CN" altLang="en-US" sz="1200" dirty="0"/>
              <a:t>		Properties info = new Properties();</a:t>
            </a:r>
            <a:endParaRPr lang="zh-CN" altLang="en-US" sz="1200" dirty="0"/>
          </a:p>
          <a:p>
            <a:r>
              <a:rPr lang="zh-CN" altLang="en-US" sz="1200" dirty="0"/>
              <a:t>		// 2) 通过类对象的getResourceAsStream("/dbcp.properties")方法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          // </a:t>
            </a:r>
            <a:r>
              <a:rPr lang="zh-CN" altLang="en-US" sz="1200" dirty="0" smtClean="0"/>
              <a:t>从</a:t>
            </a:r>
            <a:r>
              <a:rPr lang="zh-CN" altLang="en-US" sz="1200" dirty="0"/>
              <a:t>类路径下加载文件，以字节流的方式加载。</a:t>
            </a:r>
            <a:endParaRPr lang="zh-CN" altLang="en-US" sz="1200" dirty="0"/>
          </a:p>
          <a:p>
            <a:r>
              <a:rPr lang="zh-CN" altLang="en-US" sz="1200" dirty="0"/>
              <a:t>		InputStream inputStream = TestDbcp.class.getResourceAsStream("/dbcp.properties");</a:t>
            </a:r>
            <a:endParaRPr lang="zh-CN" altLang="en-US" sz="1200" dirty="0"/>
          </a:p>
          <a:p>
            <a:r>
              <a:rPr lang="zh-CN" altLang="en-US" sz="1200" dirty="0"/>
              <a:t>		// 3) 通过properties.load(InputStream in) 加载属性文件</a:t>
            </a:r>
            <a:endParaRPr lang="zh-CN" altLang="en-US" sz="1200" dirty="0"/>
          </a:p>
          <a:p>
            <a:r>
              <a:rPr lang="zh-CN" altLang="en-US" sz="1200" dirty="0"/>
              <a:t>		info.load(inputStream);</a:t>
            </a:r>
            <a:endParaRPr lang="zh-CN" altLang="en-US" sz="1200" dirty="0"/>
          </a:p>
          <a:p>
            <a:r>
              <a:rPr lang="zh-CN" altLang="en-US" sz="1200" dirty="0"/>
              <a:t>		// 4) 通过工厂类，得到DataSource连接池对象</a:t>
            </a:r>
            <a:endParaRPr lang="zh-CN" altLang="en-US" sz="1200" dirty="0"/>
          </a:p>
          <a:p>
            <a:r>
              <a:rPr lang="zh-CN" altLang="en-US" sz="1200" dirty="0"/>
              <a:t>		BasicDataSource ds = (BasicDataSource) BasicDataSourceFactory.createDataSource(info);</a:t>
            </a:r>
            <a:endParaRPr lang="zh-CN" altLang="en-US" sz="1200" dirty="0"/>
          </a:p>
          <a:p>
            <a:r>
              <a:rPr lang="zh-CN" altLang="en-US" sz="1200" dirty="0"/>
              <a:t>		// 5) 通过BasicDataSource类得到连接对象</a:t>
            </a:r>
            <a:endParaRPr lang="zh-CN" altLang="en-US" sz="1200" dirty="0"/>
          </a:p>
          <a:p>
            <a:r>
              <a:rPr lang="zh-CN" altLang="en-US" sz="1200" dirty="0"/>
              <a:t>		for (int i = 0; i &lt; 10; i++) {</a:t>
            </a:r>
            <a:endParaRPr lang="zh-CN" altLang="en-US" sz="1200" dirty="0"/>
          </a:p>
          <a:p>
            <a:r>
              <a:rPr lang="zh-CN" altLang="en-US" sz="1200" dirty="0"/>
              <a:t>			Connection connection = ds.getConnection();</a:t>
            </a:r>
            <a:endParaRPr lang="zh-CN" altLang="en-US" sz="1200" dirty="0"/>
          </a:p>
          <a:p>
            <a:r>
              <a:rPr lang="zh-CN" altLang="en-US" sz="1200" dirty="0"/>
              <a:t>			// 同一个对象的hashCode()是一样</a:t>
            </a:r>
            <a:endParaRPr lang="zh-CN" altLang="en-US" sz="1200" dirty="0"/>
          </a:p>
          <a:p>
            <a:r>
              <a:rPr lang="zh-CN" altLang="en-US" sz="1200" dirty="0"/>
              <a:t>			System.out.println("得到第" + (i + 1) + "个连接：" + connection.hashCode());</a:t>
            </a:r>
            <a:endParaRPr lang="zh-CN" altLang="en-US" sz="1200" dirty="0"/>
          </a:p>
          <a:p>
            <a:r>
              <a:rPr lang="zh-CN" altLang="en-US" sz="1200" dirty="0"/>
              <a:t>		}</a:t>
            </a:r>
            <a:endParaRPr lang="zh-CN" altLang="en-US" sz="1200" dirty="0"/>
          </a:p>
          <a:p>
            <a:r>
              <a:rPr lang="zh-CN" altLang="en-US" sz="1200" dirty="0"/>
              <a:t>	}</a:t>
            </a:r>
            <a:endParaRPr lang="zh-CN" altLang="en-US" sz="1200" dirty="0"/>
          </a:p>
          <a:p>
            <a:r>
              <a:rPr lang="zh-CN" altLang="en-US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DRUID</a:t>
            </a:r>
            <a:r>
              <a:rPr lang="zh-CN" altLang="en-US" dirty="0"/>
              <a:t>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zh-CN" dirty="0"/>
              <a:t>是阿里巴巴开发的号称为监控而生的数据库连接池，</a:t>
            </a:r>
            <a:r>
              <a:rPr lang="en-US" altLang="zh-CN" dirty="0"/>
              <a:t>Druid</a:t>
            </a:r>
            <a:r>
              <a:rPr lang="zh-CN" altLang="zh-CN" dirty="0"/>
              <a:t>是目前最好的数据库连接池。在功能、性能、扩展性方面，都超过其他数据库连接池，同时加入了日志监控的功能，可以很好的监控数据库池连接和</a:t>
            </a:r>
            <a:r>
              <a:rPr lang="en-US" altLang="zh-CN" dirty="0"/>
              <a:t>SQL</a:t>
            </a:r>
            <a:r>
              <a:rPr lang="zh-CN" altLang="zh-CN" dirty="0"/>
              <a:t>语句的执行情况。</a:t>
            </a:r>
            <a:r>
              <a:rPr lang="en-US" altLang="zh-CN" dirty="0"/>
              <a:t>Druid</a:t>
            </a:r>
            <a:r>
              <a:rPr lang="zh-CN" altLang="zh-CN" dirty="0"/>
              <a:t>已经在阿里巴巴部署了超过</a:t>
            </a:r>
            <a:r>
              <a:rPr lang="en-US" altLang="zh-CN" dirty="0"/>
              <a:t>600</a:t>
            </a:r>
            <a:r>
              <a:rPr lang="zh-CN" altLang="zh-CN" dirty="0"/>
              <a:t>个应用，经过一年多生产环境大规模部署的严苛考验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DRUID</a:t>
            </a:r>
            <a:r>
              <a:rPr lang="zh-CN" altLang="en-US" dirty="0"/>
              <a:t>常用的配置参数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6304" y="1447800"/>
          <a:ext cx="8763000" cy="39624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2286000"/>
                <a:gridCol w="64770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参数名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url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数据库连接字符串 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jdbc:mysql://localhost:3306/</a:t>
                      </a:r>
                      <a:r>
                        <a:rPr lang="zh-CN" sz="1600" kern="100">
                          <a:effectLst/>
                        </a:rPr>
                        <a:t>数据库名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username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数据库的用户名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password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数据库的密码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driverClassName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驱动类名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连接池会根据</a:t>
                      </a:r>
                      <a:r>
                        <a:rPr lang="en-US" sz="1600" kern="100">
                          <a:effectLst/>
                        </a:rPr>
                        <a:t>url</a:t>
                      </a:r>
                      <a:r>
                        <a:rPr lang="zh-CN" sz="1600" kern="100">
                          <a:effectLst/>
                        </a:rPr>
                        <a:t>自动识别，这一项可配可不配，如果不配置</a:t>
                      </a:r>
                      <a:r>
                        <a:rPr lang="en-US" sz="1600" kern="100">
                          <a:effectLst/>
                        </a:rPr>
                        <a:t>druid</a:t>
                      </a:r>
                      <a:r>
                        <a:rPr lang="zh-CN" sz="1600" kern="100">
                          <a:effectLst/>
                        </a:rPr>
                        <a:t>会根据</a:t>
                      </a:r>
                      <a:r>
                        <a:rPr lang="en-US" sz="1600" kern="100">
                          <a:effectLst/>
                        </a:rPr>
                        <a:t>url</a:t>
                      </a:r>
                      <a:r>
                        <a:rPr lang="zh-CN" sz="1600" kern="100">
                          <a:effectLst/>
                        </a:rPr>
                        <a:t>自动识别数据库的类型，然后选择相应的数据库驱动名，通常建议配置。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initialSize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初始化时建立的物理连接的个数。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初始化发生在显式调用</a:t>
                      </a:r>
                      <a:r>
                        <a:rPr lang="en-US" sz="1600" kern="100">
                          <a:effectLst/>
                        </a:rPr>
                        <a:t>init()</a:t>
                      </a:r>
                      <a:r>
                        <a:rPr lang="zh-CN" sz="1600" kern="100">
                          <a:effectLst/>
                        </a:rPr>
                        <a:t>方法，或者第一次获取连接对象时。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maxActive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连接池中最大连接数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maxWait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获取连接时最长等待时间，单位是毫秒。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7630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中创建项目名为</a:t>
            </a:r>
            <a:r>
              <a:rPr lang="en-US" altLang="zh-CN" dirty="0"/>
              <a:t>druid</a:t>
            </a:r>
            <a:r>
              <a:rPr lang="zh-CN" altLang="en-US" dirty="0"/>
              <a:t>，再创建一个</a:t>
            </a:r>
            <a:r>
              <a:rPr lang="en-US" altLang="zh-CN" dirty="0"/>
              <a:t>lib</a:t>
            </a:r>
            <a:r>
              <a:rPr lang="zh-CN" altLang="en-US" dirty="0"/>
              <a:t>文件夹。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druid-1.0.9.jar</a:t>
            </a:r>
            <a:r>
              <a:rPr lang="zh-CN" altLang="en-US" dirty="0"/>
              <a:t>和</a:t>
            </a:r>
            <a:r>
              <a:rPr lang="en-US" altLang="zh-CN" dirty="0"/>
              <a:t>mysql-connector-java-5.1.22-bin.jar</a:t>
            </a:r>
            <a:r>
              <a:rPr lang="zh-CN" altLang="en-US" dirty="0"/>
              <a:t>的驱动复制到</a:t>
            </a:r>
            <a:r>
              <a:rPr lang="en-US" altLang="zh-CN" dirty="0"/>
              <a:t>lib</a:t>
            </a:r>
            <a:r>
              <a:rPr lang="zh-CN" altLang="en-US" dirty="0"/>
              <a:t>文件夹下，并添加到编译路径中。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目录下创建一个</a:t>
            </a:r>
            <a:r>
              <a:rPr lang="en-US" altLang="zh-CN" dirty="0" err="1"/>
              <a:t>druid.properties</a:t>
            </a:r>
            <a:r>
              <a:rPr lang="zh-CN" altLang="en-US" dirty="0"/>
              <a:t>文件，文件名随意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en-US" altLang="zh-CN" dirty="0"/>
              <a:t>DruidDemo.java</a:t>
            </a:r>
            <a:r>
              <a:rPr lang="zh-CN" altLang="en-US" dirty="0"/>
              <a:t>，加载</a:t>
            </a:r>
            <a:r>
              <a:rPr lang="en-US" altLang="zh-CN" dirty="0"/>
              <a:t>properties</a:t>
            </a:r>
            <a:r>
              <a:rPr lang="zh-CN" altLang="en-US" dirty="0"/>
              <a:t>文件的内容到</a:t>
            </a:r>
            <a:r>
              <a:rPr lang="en-US" altLang="zh-CN" dirty="0"/>
              <a:t>Properties</a:t>
            </a:r>
            <a:r>
              <a:rPr lang="zh-CN" altLang="en-US" dirty="0"/>
              <a:t>对象中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使用配置文件中的参数，通过工厂类的</a:t>
            </a:r>
            <a:r>
              <a:rPr lang="en-US" altLang="zh-CN" dirty="0" err="1"/>
              <a:t>createDataSource</a:t>
            </a:r>
            <a:r>
              <a:rPr lang="en-US" altLang="zh-CN" dirty="0"/>
              <a:t>(Properties properties)</a:t>
            </a:r>
            <a:r>
              <a:rPr lang="zh-CN" altLang="en-US" dirty="0"/>
              <a:t>方法创建</a:t>
            </a:r>
            <a:r>
              <a:rPr lang="en-US" altLang="zh-CN" dirty="0"/>
              <a:t>DRUID</a:t>
            </a:r>
            <a:r>
              <a:rPr lang="zh-CN" altLang="en-US" dirty="0"/>
              <a:t>连接池。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DRUID</a:t>
            </a:r>
            <a:r>
              <a:rPr lang="zh-CN" altLang="en-US" dirty="0"/>
              <a:t>连接池中取出连接，输出连接对象。如果在</a:t>
            </a:r>
            <a:r>
              <a:rPr lang="en-US" altLang="zh-CN" dirty="0"/>
              <a:t>10</a:t>
            </a:r>
            <a:r>
              <a:rPr lang="zh-CN" altLang="en-US" dirty="0"/>
              <a:t>个以内则没有问题，大于第</a:t>
            </a:r>
            <a:r>
              <a:rPr lang="en-US" altLang="zh-CN" dirty="0"/>
              <a:t>10</a:t>
            </a:r>
            <a:r>
              <a:rPr lang="zh-CN" altLang="en-US" dirty="0"/>
              <a:t>个在等待</a:t>
            </a:r>
            <a:r>
              <a:rPr lang="en-US" altLang="zh-CN" dirty="0"/>
              <a:t>2</a:t>
            </a:r>
            <a:r>
              <a:rPr lang="zh-CN" altLang="en-US" dirty="0"/>
              <a:t>秒以后会抛出异常。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295400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driverClassName=com.mysql.jdbc.Driver</a:t>
            </a:r>
            <a:endParaRPr lang="zh-CN" altLang="en-US" dirty="0"/>
          </a:p>
          <a:p>
            <a:r>
              <a:rPr lang="zh-CN" altLang="en-US" dirty="0"/>
              <a:t># 数据库使用上面相同的</a:t>
            </a:r>
            <a:endParaRPr lang="zh-CN" altLang="en-US" dirty="0"/>
          </a:p>
          <a:p>
            <a:r>
              <a:rPr lang="zh-CN" altLang="en-US" dirty="0"/>
              <a:t>url=jdbc:mysql://localhost:3306/spring_jdbc</a:t>
            </a:r>
            <a:endParaRPr lang="zh-CN" altLang="en-US" dirty="0"/>
          </a:p>
          <a:p>
            <a:r>
              <a:rPr lang="zh-CN" altLang="en-US" dirty="0"/>
              <a:t>username=root</a:t>
            </a:r>
            <a:endParaRPr lang="zh-CN" altLang="en-US" dirty="0"/>
          </a:p>
          <a:p>
            <a:r>
              <a:rPr lang="zh-CN" altLang="en-US" dirty="0"/>
              <a:t>password=root</a:t>
            </a:r>
            <a:endParaRPr lang="zh-CN" altLang="en-US" dirty="0"/>
          </a:p>
          <a:p>
            <a:r>
              <a:rPr lang="zh-CN" altLang="en-US" dirty="0"/>
              <a:t>initialSize=5</a:t>
            </a:r>
            <a:endParaRPr lang="zh-CN" altLang="en-US" dirty="0"/>
          </a:p>
          <a:p>
            <a:r>
              <a:rPr lang="zh-CN" altLang="en-US" dirty="0"/>
              <a:t>maxActive=10</a:t>
            </a:r>
            <a:endParaRPr lang="zh-CN" altLang="en-US" dirty="0"/>
          </a:p>
          <a:p>
            <a:r>
              <a:rPr lang="zh-CN" altLang="en-US" dirty="0"/>
              <a:t>maxWait=2000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" y="1752600"/>
            <a:ext cx="8885047" cy="4262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b="1" kern="100" dirty="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DruidDemo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Exception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加载配置文件中的配置参数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InputStream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DruidDemo.</a:t>
            </a:r>
            <a:r>
              <a:rPr lang="en-US" altLang="zh-CN" sz="12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.getResourceAsStream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"/</a:t>
            </a:r>
            <a:r>
              <a:rPr lang="en-US" altLang="zh-CN" sz="12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druid.properties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创建属性对象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Properties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properties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Properties();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读取配置文件中的参数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properties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.load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通过工厂对象创建数据源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DruidDataSourceFactory.</a:t>
            </a:r>
            <a:r>
              <a:rPr lang="en-US" altLang="zh-CN" sz="1200" i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createDataSource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properties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2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0;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&lt; 10;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++)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Connection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ds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.getConnection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第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(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+1)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个连接对象是：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JdbcTemplate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JdbcTemplate</a:t>
            </a:r>
            <a:r>
              <a:rPr lang="zh-CN" altLang="zh-CN" dirty="0"/>
              <a:t>就是</a:t>
            </a:r>
            <a:r>
              <a:rPr lang="en-US" altLang="zh-CN" dirty="0"/>
              <a:t>Spring</a:t>
            </a:r>
            <a:r>
              <a:rPr lang="zh-CN" altLang="zh-CN" dirty="0"/>
              <a:t>对</a:t>
            </a:r>
            <a:r>
              <a:rPr lang="en-US" altLang="zh-CN" dirty="0"/>
              <a:t>JDBC</a:t>
            </a:r>
            <a:r>
              <a:rPr lang="zh-CN" altLang="zh-CN" dirty="0"/>
              <a:t>的封装，目的是使</a:t>
            </a:r>
            <a:r>
              <a:rPr lang="en-US" altLang="zh-CN" dirty="0"/>
              <a:t>JDBC</a:t>
            </a:r>
            <a:r>
              <a:rPr lang="zh-CN" altLang="zh-CN" dirty="0"/>
              <a:t>更加易于使用。</a:t>
            </a:r>
            <a:r>
              <a:rPr lang="en-US" altLang="zh-CN" dirty="0" err="1"/>
              <a:t>JdbcTemplate</a:t>
            </a:r>
            <a:r>
              <a:rPr lang="zh-CN" altLang="zh-CN" dirty="0"/>
              <a:t>是</a:t>
            </a:r>
            <a:r>
              <a:rPr lang="en-US" altLang="zh-CN" dirty="0"/>
              <a:t>Spring</a:t>
            </a:r>
            <a:r>
              <a:rPr lang="zh-CN" altLang="zh-CN" dirty="0"/>
              <a:t>的一部分，它处理了资源的建立和释放，帮助我们避免一些常见的错误，比如忘了总要关闭连接。它运行核心的</a:t>
            </a:r>
            <a:r>
              <a:rPr lang="en-US" altLang="zh-CN" dirty="0"/>
              <a:t>JDBC</a:t>
            </a:r>
            <a:r>
              <a:rPr lang="zh-CN" altLang="zh-CN" dirty="0"/>
              <a:t>工作流，如</a:t>
            </a:r>
            <a:r>
              <a:rPr lang="en-US" altLang="zh-CN" dirty="0"/>
              <a:t>Statement</a:t>
            </a:r>
            <a:r>
              <a:rPr lang="zh-CN" altLang="zh-CN" dirty="0"/>
              <a:t>的建立和执行，而我们只需要提供</a:t>
            </a:r>
            <a:r>
              <a:rPr lang="en-US" altLang="zh-CN" dirty="0"/>
              <a:t>SQL</a:t>
            </a:r>
            <a:r>
              <a:rPr lang="zh-CN" altLang="zh-CN" dirty="0"/>
              <a:t>语句和提取结果。</a:t>
            </a:r>
            <a:endParaRPr lang="zh-CN" altLang="zh-CN" dirty="0"/>
          </a:p>
          <a:p>
            <a:r>
              <a:rPr lang="en-US" altLang="zh-CN" dirty="0" err="1"/>
              <a:t>JDBCTemplate</a:t>
            </a:r>
            <a:r>
              <a:rPr lang="zh-CN" altLang="zh-CN" dirty="0"/>
              <a:t>中执行</a:t>
            </a:r>
            <a:r>
              <a:rPr lang="en-US" altLang="zh-CN" dirty="0"/>
              <a:t>SQL</a:t>
            </a:r>
            <a:r>
              <a:rPr lang="zh-CN" altLang="zh-CN" dirty="0"/>
              <a:t>语句的方法大致分为</a:t>
            </a:r>
            <a:r>
              <a:rPr lang="en-US" altLang="zh-CN" dirty="0"/>
              <a:t>3</a:t>
            </a:r>
            <a:r>
              <a:rPr lang="zh-CN" altLang="zh-CN" dirty="0"/>
              <a:t>类：</a:t>
            </a:r>
            <a:endParaRPr lang="zh-CN" altLang="zh-CN" dirty="0"/>
          </a:p>
          <a:p>
            <a:r>
              <a:rPr lang="en-US" altLang="zh-CN" dirty="0"/>
              <a:t>1.	execute</a:t>
            </a:r>
            <a:r>
              <a:rPr lang="zh-CN" altLang="zh-CN" dirty="0"/>
              <a:t>：可以执行所有</a:t>
            </a:r>
            <a:r>
              <a:rPr lang="en-US" altLang="zh-CN" dirty="0"/>
              <a:t>SQL</a:t>
            </a:r>
            <a:r>
              <a:rPr lang="zh-CN" altLang="zh-CN" dirty="0"/>
              <a:t>语句，一般用于执行</a:t>
            </a:r>
            <a:r>
              <a:rPr lang="en-US" altLang="zh-CN" dirty="0"/>
              <a:t>DDL</a:t>
            </a:r>
            <a:r>
              <a:rPr lang="zh-CN" altLang="zh-CN" dirty="0"/>
              <a:t>语句。</a:t>
            </a:r>
            <a:endParaRPr lang="zh-CN" altLang="zh-CN" dirty="0"/>
          </a:p>
          <a:p>
            <a:r>
              <a:rPr lang="en-US" altLang="zh-CN" dirty="0"/>
              <a:t>2.	update</a:t>
            </a:r>
            <a:r>
              <a:rPr lang="zh-CN" altLang="zh-CN" dirty="0"/>
              <a:t>：用于执行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UPDATE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等</a:t>
            </a:r>
            <a:r>
              <a:rPr lang="en-US" altLang="zh-CN" dirty="0"/>
              <a:t>DML</a:t>
            </a:r>
            <a:r>
              <a:rPr lang="zh-CN" altLang="zh-CN" dirty="0"/>
              <a:t>语句。</a:t>
            </a:r>
            <a:endParaRPr lang="zh-CN" altLang="zh-CN" dirty="0"/>
          </a:p>
          <a:p>
            <a:r>
              <a:rPr lang="en-US" altLang="zh-CN" dirty="0"/>
              <a:t>3.	</a:t>
            </a:r>
            <a:r>
              <a:rPr lang="en-US" altLang="zh-CN" dirty="0" err="1"/>
              <a:t>queryXxx</a:t>
            </a:r>
            <a:r>
              <a:rPr lang="zh-CN" altLang="zh-CN" dirty="0"/>
              <a:t>：用于</a:t>
            </a:r>
            <a:r>
              <a:rPr lang="en-US" altLang="zh-CN" dirty="0"/>
              <a:t>DQL</a:t>
            </a:r>
            <a:r>
              <a:rPr lang="zh-CN" altLang="zh-CN" dirty="0"/>
              <a:t>数据查询语句。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JdbcTemplate</a:t>
            </a:r>
            <a:r>
              <a:rPr lang="zh-CN" altLang="en-US" dirty="0"/>
              <a:t>实现增删改的操作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1371600"/>
          <a:ext cx="822960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3472"/>
                <a:gridCol w="4886128"/>
              </a:tblGrid>
              <a:tr h="27018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JdbcTemplate</a:t>
                      </a:r>
                      <a:r>
                        <a:rPr lang="zh-CN" sz="1400" kern="100">
                          <a:effectLst/>
                        </a:rPr>
                        <a:t>中的方法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019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 int update(final String sql)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用于执行</a:t>
                      </a:r>
                      <a:r>
                        <a:rPr lang="en-US" sz="1400" kern="100" dirty="0">
                          <a:effectLst/>
                        </a:rPr>
                        <a:t>INSERT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UPDATE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DELETE</a:t>
                      </a:r>
                      <a:r>
                        <a:rPr lang="zh-CN" sz="1400" kern="100" dirty="0">
                          <a:effectLst/>
                        </a:rPr>
                        <a:t>等</a:t>
                      </a:r>
                      <a:r>
                        <a:rPr lang="en-US" sz="1400" kern="100" dirty="0">
                          <a:effectLst/>
                        </a:rPr>
                        <a:t>DML</a:t>
                      </a:r>
                      <a:r>
                        <a:rPr lang="zh-CN" sz="1400" kern="100" dirty="0">
                          <a:effectLst/>
                        </a:rPr>
                        <a:t>语句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7787" y="1160463"/>
            <a:ext cx="8915400" cy="5416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TestSpringJdbc02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1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在类加载的时候创建</a:t>
            </a:r>
            <a:r>
              <a:rPr lang="en-US" altLang="zh-CN" sz="1100" kern="100" dirty="0" err="1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对象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</a:t>
            </a:r>
            <a:r>
              <a:rPr lang="en-US" altLang="zh-CN" sz="1100" kern="100" dirty="0" err="1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BeforeClass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beforeClass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得到</a:t>
            </a:r>
            <a:r>
              <a:rPr lang="en-US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Spring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的上下文对象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ApplicationContext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u="sng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context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"applicationContext.xml"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</a:t>
            </a:r>
            <a:r>
              <a:rPr lang="en-US" altLang="zh-CN" sz="11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1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context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.getBean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1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</a:t>
            </a:r>
            <a:r>
              <a:rPr lang="en-US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update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方法插入</a:t>
            </a:r>
            <a:r>
              <a:rPr lang="en-US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zh-CN" sz="11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个员工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testAddEmployee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1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.update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"insert into employee (name, </a:t>
            </a:r>
            <a:r>
              <a:rPr lang="en-US" altLang="zh-CN" sz="11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gender,birthday,depart_id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values (?,?,?,?)"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张飞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"1993-10-12"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1);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1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.update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"insert into employee (name, </a:t>
            </a:r>
            <a:r>
              <a:rPr lang="en-US" altLang="zh-CN" sz="11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gender,birthday,depart_id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values (?,?,?,?)"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小乔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"1995-03-20"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1);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1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.update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"insert into employee (name, </a:t>
            </a:r>
            <a:r>
              <a:rPr lang="en-US" altLang="zh-CN" sz="11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gender,birthday,depart_id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values (?,?,?,?)"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曹操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"1979-1-16"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1);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1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成功添加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zh-CN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条记录</a:t>
            </a:r>
            <a:r>
              <a:rPr lang="en-US" altLang="zh-CN" sz="11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}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1258887" y="1676400"/>
            <a:ext cx="6553200" cy="19774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testUpdateEmployee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.update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"update employee set name=?, gender=?, birthday=? where id=?"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丽娜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"1992-02-25"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3);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成功修改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条记录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3934280"/>
            <a:ext cx="7507161" cy="2026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删除所有的女性员工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testDeleteEmployee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.update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"delete from employee where gender=?"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成功删除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条记录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各种查询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1371600"/>
          <a:ext cx="8305800" cy="4399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6248400"/>
              </a:tblGrid>
              <a:tr h="29487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方法名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功能说明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987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query()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通用的查询方法，有多个同名方法的重载，可以自定义查询结果集封装成什么样的对象。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488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queryForList()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返回多条记录的查询结果，封装成一个</a:t>
                      </a:r>
                      <a:r>
                        <a:rPr lang="en-US" sz="1600" kern="100">
                          <a:effectLst/>
                        </a:rPr>
                        <a:t>List</a:t>
                      </a:r>
                      <a:r>
                        <a:rPr lang="zh-CN" sz="1600" kern="100">
                          <a:effectLst/>
                        </a:rPr>
                        <a:t>集合，</a:t>
                      </a:r>
                      <a:r>
                        <a:rPr lang="en-US" sz="1600" kern="100">
                          <a:effectLst/>
                        </a:rPr>
                        <a:t>List</a:t>
                      </a:r>
                      <a:r>
                        <a:rPr lang="zh-CN" sz="1600" kern="100">
                          <a:effectLst/>
                        </a:rPr>
                        <a:t>集合中的每个元素是</a:t>
                      </a:r>
                      <a:r>
                        <a:rPr lang="en-US" sz="1600" kern="100">
                          <a:effectLst/>
                        </a:rPr>
                        <a:t>Map</a:t>
                      </a:r>
                      <a:r>
                        <a:rPr lang="zh-CN" sz="1600" kern="100">
                          <a:effectLst/>
                        </a:rPr>
                        <a:t>对象。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如果要封装成</a:t>
                      </a:r>
                      <a:r>
                        <a:rPr lang="en-US" sz="1600" kern="100">
                          <a:effectLst/>
                        </a:rPr>
                        <a:t>List&lt;JavaBean&gt;</a:t>
                      </a:r>
                      <a:r>
                        <a:rPr lang="zh-CN" sz="1600" kern="100">
                          <a:effectLst/>
                        </a:rPr>
                        <a:t>对象，建议使用</a:t>
                      </a:r>
                      <a:r>
                        <a:rPr lang="en-US" sz="1600" kern="100">
                          <a:effectLst/>
                        </a:rPr>
                        <a:t>query()</a:t>
                      </a:r>
                      <a:r>
                        <a:rPr lang="zh-CN" sz="1600" kern="100">
                          <a:effectLst/>
                        </a:rPr>
                        <a:t>方法。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84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queryForMap()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Map&lt;</a:t>
                      </a:r>
                      <a:r>
                        <a:rPr lang="en-US" sz="1600" kern="100" dirty="0" err="1">
                          <a:effectLst/>
                        </a:rPr>
                        <a:t>String,Object</a:t>
                      </a:r>
                      <a:r>
                        <a:rPr lang="en-US" sz="1600" kern="100" dirty="0">
                          <a:effectLst/>
                        </a:rPr>
                        <a:t>&gt;</a:t>
                      </a:r>
                      <a:r>
                        <a:rPr lang="zh-CN" sz="1600" kern="100" dirty="0">
                          <a:effectLst/>
                        </a:rPr>
                        <a:t>的查询结果，其中键是列名，值是表中对应的</a:t>
                      </a:r>
                      <a:r>
                        <a:rPr lang="zh-CN" sz="1600" kern="100" dirty="0" smtClean="0">
                          <a:effectLst/>
                        </a:rPr>
                        <a:t>记录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989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queryForObject()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返回查询只有单一对象的结果，这个单一结果应该是简单的数据类型，如：</a:t>
                      </a:r>
                      <a:r>
                        <a:rPr lang="en-US" sz="1600" kern="100" dirty="0" err="1">
                          <a:effectLst/>
                        </a:rPr>
                        <a:t>Integer.class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 err="1">
                          <a:effectLst/>
                        </a:rPr>
                        <a:t>Long.class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 err="1">
                          <a:effectLst/>
                        </a:rPr>
                        <a:t>String.class</a:t>
                      </a:r>
                      <a:r>
                        <a:rPr lang="zh-CN" sz="1600" kern="100" dirty="0">
                          <a:effectLst/>
                        </a:rPr>
                        <a:t>，不能直接封装成</a:t>
                      </a:r>
                      <a:r>
                        <a:rPr lang="en-US" sz="1600" kern="100" dirty="0">
                          <a:effectLst/>
                        </a:rPr>
                        <a:t>JavaBean</a:t>
                      </a:r>
                      <a:r>
                        <a:rPr lang="zh-CN" sz="1600" kern="100" dirty="0">
                          <a:effectLst/>
                        </a:rPr>
                        <a:t>对象。可以用于聚合函数的查询结果。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注：在新版的</a:t>
                      </a:r>
                      <a:r>
                        <a:rPr lang="en-US" sz="1600" kern="100" dirty="0">
                          <a:effectLst/>
                        </a:rPr>
                        <a:t>Spring JDBC</a:t>
                      </a:r>
                      <a:r>
                        <a:rPr lang="zh-CN" sz="1600" kern="100" dirty="0">
                          <a:effectLst/>
                        </a:rPr>
                        <a:t>中</a:t>
                      </a:r>
                      <a:r>
                        <a:rPr lang="en-US" sz="1600" kern="100" dirty="0" err="1">
                          <a:effectLst/>
                        </a:rPr>
                        <a:t>queryForInt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 err="1">
                          <a:effectLst/>
                        </a:rPr>
                        <a:t>queryForLong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zh-CN" sz="1600" kern="100" dirty="0">
                          <a:effectLst/>
                        </a:rPr>
                        <a:t>这两个方法已经淘汰。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5121"/>
          <p:cNvSpPr>
            <a:spLocks noGrp="1"/>
          </p:cNvSpPr>
          <p:nvPr>
            <p:ph type="ctrTitle"/>
          </p:nvPr>
        </p:nvSpPr>
        <p:spPr>
          <a:xfrm>
            <a:off x="854393" y="2346484"/>
            <a:ext cx="7772400" cy="1102519"/>
          </a:xfrm>
        </p:spPr>
        <p:txBody>
          <a:bodyPr vert="horz" wrap="square" lIns="68580" tIns="34290" rIns="68580" bIns="34290" anchor="ctr"/>
          <a:p>
            <a:pPr eaLnBrk="1" hangingPunct="1">
              <a:buClrTx/>
              <a:buSzTx/>
              <a:buNone/>
            </a:pPr>
            <a:r>
              <a:rPr lang="en-US" altLang="zh-CN" sz="33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3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3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3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3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699" name="副标题 1"/>
          <p:cNvSpPr>
            <a:spLocks noGrp="1"/>
          </p:cNvSpPr>
          <p:nvPr>
            <p:ph type="subTitle" idx="1"/>
          </p:nvPr>
        </p:nvSpPr>
        <p:spPr>
          <a:xfrm>
            <a:off x="1265159" y="3757613"/>
            <a:ext cx="6400800" cy="1313260"/>
          </a:xfrm>
        </p:spPr>
        <p:txBody>
          <a:bodyPr vert="horz" wrap="square" lIns="68580" tIns="34290" rIns="68580" bIns="34290" anchor="t"/>
          <a:p>
            <a:pPr marL="0" indent="0" algn="ctr" eaLnBrk="1" hangingPunct="1">
              <a:buClrTx/>
              <a:buSzTx/>
              <a:buNone/>
            </a:pP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第九章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Spring JDBC</a:t>
            </a:r>
            <a:endParaRPr lang="zh-CN" altLang="en-US" kern="1200" dirty="0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zh-CN" altLang="en-US" dirty="0"/>
              <a:t>一条记录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54770" y="990600"/>
            <a:ext cx="9180514" cy="56284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查询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个对象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void testQueryForObject1()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Employee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jdbcTemplate.queryForObject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("select * from employee where id=?", new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RowMapper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&lt;Employee&gt;()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/**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 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参数说明：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 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表示要封装的结果集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 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rowNum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表示返回的行数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*/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@Override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public Employee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mapRow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ResultSet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rowNum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throws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SQLException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Employee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new Employee();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employee.setId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rs.getInt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("id"));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employee.setName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rs.getString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("name"));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employee.setGender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rs.getBoolean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("gender"));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employee.setBirthday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rs.getDate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("birthday"));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//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注：这一列与属性名不同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employee.setDepartId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rs.getInt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return employee;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},1 );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("1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号员工：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+ employee);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}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个对象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2899" y="1295400"/>
            <a:ext cx="8385175" cy="2254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</a:t>
            </a:r>
            <a:r>
              <a:rPr lang="en-US" altLang="zh-CN" sz="14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testQueryForObject2()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en-US" altLang="zh-CN" sz="1400" kern="100" dirty="0" err="1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BeanPropertyRowMapper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类是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JavaBean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的属性与列名对应的一个映射类，构造方法的参数是传递员工的类对象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Employee </a:t>
            </a:r>
            <a:r>
              <a:rPr lang="en-US" altLang="zh-CN" sz="14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i="1" u="sng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.queryForObject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"select * from employee where id=?"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BeanPropertyRowMapper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&lt;&gt;(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Employee.</a:t>
            </a:r>
            <a:r>
              <a:rPr lang="en-US" altLang="zh-CN" sz="14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),2);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"2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号员工：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employee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24613" y="3810000"/>
            <a:ext cx="8403461" cy="16946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testQueryForMap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Map&lt;String, Object&gt;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.queryForMap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"select * from employee where id=?"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,3);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"3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号员工：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查询多条记录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129983"/>
            <a:ext cx="8153400" cy="29545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查询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号部门中所有的员工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@Test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b="1" kern="10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testQueryForList1() {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注：默认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中的每个元素是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对象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List&lt;Map&lt;String,Object&gt;&gt; </a:t>
            </a:r>
            <a:r>
              <a:rPr lang="en-US" altLang="zh-CN" sz="1200" kern="100" smtClean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i="1" kern="100" smtClean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.queryForList(</a:t>
            </a:r>
            <a:r>
              <a:rPr lang="en-US" altLang="zh-CN" sz="1200" kern="10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"select * from employee where depart_id=?"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, 1);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(Map&lt;String, Object&gt; </a:t>
            </a:r>
            <a:r>
              <a:rPr lang="en-US" altLang="zh-CN" sz="1200" kern="100" smtClean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: </a:t>
            </a:r>
            <a:r>
              <a:rPr lang="en-US" altLang="zh-CN" sz="1200" kern="100" smtClean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System.</a:t>
            </a:r>
            <a:r>
              <a:rPr lang="en-US" altLang="zh-CN" sz="1200" b="1" i="1" kern="100" smtClean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.println(</a:t>
            </a:r>
            <a:r>
              <a:rPr lang="en-US" altLang="zh-CN" sz="1200" kern="100" smtClean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map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16" y="3657600"/>
            <a:ext cx="8915400" cy="2631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号部门中所有的员工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testQueryForList2()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List&lt;Employee&gt; list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jdbcTemplate.query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("select * from employee where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depart_id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=?", new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BeanPropertyRowMapper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&lt;&gt;(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Employee.class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),1);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(Employee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employee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: list)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(employee);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列或多列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60463"/>
            <a:ext cx="85344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</a:t>
            </a:r>
            <a:r>
              <a:rPr lang="zh-CN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查询所有的员工名字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testQueryName() {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参数可以直接指定字符的类型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List&lt;String&gt; list = jdbcTemplate.queryForList("select name from employee", String.class);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(String name : list) {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System.out.println("</a:t>
            </a:r>
            <a:r>
              <a:rPr lang="zh-CN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名字：</a:t>
            </a: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+ name);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smtClean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smtClean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172" y="3505200"/>
            <a:ext cx="822045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查询几列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testQueryColumns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List&lt;Map&lt;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String,Object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&gt;&gt; list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jdbcTemplate.queryForList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("select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id,name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from employee");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//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每个元素的键是列名，值是记录值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for (Map&lt;String, Object&gt; map : list)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(map);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2895600"/>
            <a:ext cx="6858000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查询一共有多少个员工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@Test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testCount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 {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Integer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num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jdbcTemplate.queryForObject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("select count(*) from employee",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Integer.class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("</a:t>
            </a:r>
            <a:r>
              <a:rPr lang="zh-CN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一共有员工人数：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" + </a:t>
            </a:r>
            <a:r>
              <a:rPr lang="en-US" altLang="zh-CN" sz="1200" kern="100" dirty="0" err="1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num</a:t>
            </a: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);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20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JdbcDaoSupport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8787" y="1905000"/>
          <a:ext cx="81534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/>
                <a:gridCol w="5334000"/>
              </a:tblGrid>
              <a:tr h="60960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JdbcDaoSupport</a:t>
                      </a:r>
                      <a:r>
                        <a:rPr lang="zh-CN" sz="1600" kern="100">
                          <a:effectLst/>
                        </a:rPr>
                        <a:t>中的方法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getJdbcTemplate()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JdbcTemplate</a:t>
                      </a:r>
                      <a:r>
                        <a:rPr lang="zh-CN" sz="1600" kern="100">
                          <a:effectLst/>
                        </a:rPr>
                        <a:t>对象，我们就可以在自己的</a:t>
                      </a:r>
                      <a:r>
                        <a:rPr lang="en-US" sz="1600" kern="100">
                          <a:effectLst/>
                        </a:rPr>
                        <a:t>DAO</a:t>
                      </a:r>
                      <a:r>
                        <a:rPr lang="zh-CN" sz="1600" kern="100">
                          <a:effectLst/>
                        </a:rPr>
                        <a:t>类中使用它的</a:t>
                      </a:r>
                      <a:r>
                        <a:rPr lang="en-US" sz="1600" kern="100">
                          <a:effectLst/>
                        </a:rPr>
                        <a:t>CRUD</a:t>
                      </a:r>
                      <a:r>
                        <a:rPr lang="zh-CN" sz="1600" kern="100">
                          <a:effectLst/>
                        </a:rPr>
                        <a:t>的方法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setDataSource(DataSource dataSource)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注入数据源对象，可以在</a:t>
                      </a:r>
                      <a:r>
                        <a:rPr lang="en-US" sz="1600" kern="100" dirty="0">
                          <a:effectLst/>
                        </a:rPr>
                        <a:t>applicationContext.xml</a:t>
                      </a:r>
                      <a:r>
                        <a:rPr lang="zh-CN" sz="1600" kern="100" dirty="0">
                          <a:effectLst/>
                        </a:rPr>
                        <a:t>中将数据源对象注入给</a:t>
                      </a:r>
                      <a:r>
                        <a:rPr lang="en-US" sz="1600" kern="100" dirty="0" err="1">
                          <a:effectLst/>
                        </a:rPr>
                        <a:t>JdbcDaoSupport</a:t>
                      </a:r>
                      <a:r>
                        <a:rPr lang="zh-CN" sz="1600" kern="100" dirty="0">
                          <a:effectLst/>
                        </a:rPr>
                        <a:t>的子类，即我们写的</a:t>
                      </a:r>
                      <a:r>
                        <a:rPr lang="en-US" sz="1600" kern="100" dirty="0">
                          <a:effectLst/>
                        </a:rPr>
                        <a:t>Dao</a:t>
                      </a:r>
                      <a:r>
                        <a:rPr lang="zh-CN" sz="1600" kern="100" dirty="0">
                          <a:effectLst/>
                        </a:rPr>
                        <a:t>类。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1184847"/>
            <a:ext cx="67818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&lt;!--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使用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apache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的数据源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 id="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org.apache.commons.dbcp.BasicDataSource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destroy-method="close"&gt;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配置数据库驱动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driverClassName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com.mysql.jdbc.Driver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数据库连接字符串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url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jdbc:mysql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://localhost:3306/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spring_jdbc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用户名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name="username" value="root"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密码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name="password" value="root"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initialSize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初始连接数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initialSize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value="5"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maxIdle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最大空闲连接数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maxIdle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value="10"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minIdle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最小空闲连接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minIdle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value="5"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maxActive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最大连接数量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maxActive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value="30" 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&lt;/bean&gt;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&lt;!--  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EmployeeDao</a:t>
            </a:r>
            <a:r>
              <a:rPr lang="zh-CN" altLang="en-US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，注入数据源 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 id="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employeeDao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org.newboy.dao.EmployeeDao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ref="</a:t>
            </a:r>
            <a:r>
              <a:rPr lang="en-US" altLang="zh-CN" sz="105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en-US" altLang="zh-CN" sz="105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&lt;/bean</a:t>
            </a:r>
            <a:r>
              <a:rPr lang="en-US" altLang="zh-CN" sz="105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  <a:endParaRPr lang="zh-CN" altLang="zh-CN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" y="1295400"/>
            <a:ext cx="8763000" cy="45358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/**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 数据访问层，在DAO中得到JdbcTemplate对象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*/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EmployeeDao extends JdbcDaoSupport {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/**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 添加员工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*/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int addEmployee(Employee employee) {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getJdbcTemplate().update("insert into employee values(null,?,?,?,?)", employee.getName(),	employee.isGender(), employee.getBirthday(), employee.getDepartId()); // 注：性别是isGender()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/**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 修改员工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*/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int updateEmployee(Employee employee) {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getJdbcTemplate().update("update employee set name=?,gender=?,birthday=?,depart_id=? where id=?",employee.getName(), employee.isGender(), employee.getBirthday(), employee.getDepartId(),employee.getId());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587" y="2590800"/>
            <a:ext cx="7543800" cy="3525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/**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 删除员工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*/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int deleteEmployee(int id) {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getJdbcTemplate().update("delete from employee where id=?", id);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/**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 查询所有员工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*/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public List&lt;Employee&gt; findAllEmployees() {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return getJdbcTemplate().query("select * from employee", new BeanPropertyRowMapper&lt;&gt;(Employee.class));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}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zh-CN" altLang="en-US" sz="1050" kern="100" dirty="0">
                <a:solidFill>
                  <a:schemeClr val="dk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zh-CN" altLang="en-US" sz="1050" kern="100" dirty="0">
              <a:solidFill>
                <a:schemeClr val="dk1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这一章我们学习了</a:t>
            </a:r>
            <a:r>
              <a:rPr lang="en-US" altLang="zh-CN" dirty="0"/>
              <a:t>Spring</a:t>
            </a:r>
            <a:r>
              <a:rPr lang="zh-CN" altLang="zh-CN" dirty="0"/>
              <a:t>对</a:t>
            </a:r>
            <a:r>
              <a:rPr lang="en-US" altLang="zh-CN" dirty="0"/>
              <a:t>DAO</a:t>
            </a:r>
            <a:r>
              <a:rPr lang="zh-CN" altLang="zh-CN" dirty="0"/>
              <a:t>层的支持。</a:t>
            </a:r>
            <a:r>
              <a:rPr lang="en-US" altLang="zh-CN" dirty="0"/>
              <a:t>Spring JDBC</a:t>
            </a:r>
            <a:r>
              <a:rPr lang="zh-CN" altLang="zh-CN" dirty="0"/>
              <a:t>可以简化</a:t>
            </a:r>
            <a:r>
              <a:rPr lang="en-US" altLang="zh-CN" dirty="0"/>
              <a:t>JDBC</a:t>
            </a:r>
            <a:r>
              <a:rPr lang="zh-CN" altLang="zh-CN" dirty="0"/>
              <a:t>的开发，它对</a:t>
            </a:r>
            <a:r>
              <a:rPr lang="en-US" altLang="zh-CN" dirty="0"/>
              <a:t>JDBC</a:t>
            </a:r>
            <a:r>
              <a:rPr lang="zh-CN" altLang="zh-CN" dirty="0"/>
              <a:t>进行了简单的封装，既保证了</a:t>
            </a:r>
            <a:r>
              <a:rPr lang="en-US" altLang="zh-CN" dirty="0"/>
              <a:t>JDBC</a:t>
            </a:r>
            <a:r>
              <a:rPr lang="zh-CN" altLang="zh-CN" dirty="0"/>
              <a:t>原生的高效性，又降低了</a:t>
            </a:r>
            <a:r>
              <a:rPr lang="en-US" altLang="zh-CN" dirty="0"/>
              <a:t>JDBC</a:t>
            </a:r>
            <a:r>
              <a:rPr lang="zh-CN" altLang="zh-CN" dirty="0"/>
              <a:t>的开发门槛。</a:t>
            </a:r>
            <a:endParaRPr lang="zh-CN" altLang="zh-CN" dirty="0"/>
          </a:p>
          <a:p>
            <a:r>
              <a:rPr lang="zh-CN" altLang="zh-CN" dirty="0"/>
              <a:t>我们不但学习了</a:t>
            </a:r>
            <a:r>
              <a:rPr lang="en-US" altLang="zh-CN" dirty="0"/>
              <a:t>Spring JDBC</a:t>
            </a:r>
            <a:r>
              <a:rPr lang="zh-CN" altLang="zh-CN" dirty="0"/>
              <a:t>，同时也学习了常用连接池工具的使用。学习了</a:t>
            </a:r>
            <a:r>
              <a:rPr lang="en-US" altLang="zh-CN" dirty="0"/>
              <a:t>DBCP</a:t>
            </a:r>
            <a:r>
              <a:rPr lang="zh-CN" altLang="zh-CN" dirty="0"/>
              <a:t>、</a:t>
            </a:r>
            <a:r>
              <a:rPr lang="en-US" altLang="zh-CN" dirty="0"/>
              <a:t>DRUID</a:t>
            </a:r>
            <a:r>
              <a:rPr lang="zh-CN" altLang="zh-CN" dirty="0"/>
              <a:t>连接池的使用，几乎所有的连接池开发方式都大同小异，以后读者使用新的连接池应该也可以轻易上手。</a:t>
            </a:r>
            <a:endParaRPr lang="zh-CN" altLang="zh-CN" dirty="0"/>
          </a:p>
          <a:p>
            <a:r>
              <a:rPr lang="en-US" altLang="zh-CN" dirty="0"/>
              <a:t>Spring JDBC</a:t>
            </a:r>
            <a:r>
              <a:rPr lang="zh-CN" altLang="zh-CN" dirty="0"/>
              <a:t>最核心的类是</a:t>
            </a:r>
            <a:r>
              <a:rPr lang="en-US" altLang="zh-CN" dirty="0" err="1"/>
              <a:t>JdbcTemplate</a:t>
            </a:r>
            <a:r>
              <a:rPr lang="zh-CN" altLang="zh-CN" dirty="0"/>
              <a:t>，通过</a:t>
            </a:r>
            <a:r>
              <a:rPr lang="en-US" altLang="zh-CN" dirty="0" err="1"/>
              <a:t>JdbcTemplate</a:t>
            </a:r>
            <a:r>
              <a:rPr lang="zh-CN" altLang="zh-CN" dirty="0"/>
              <a:t>类可以快速的完成对数据库</a:t>
            </a:r>
            <a:r>
              <a:rPr lang="en-US" altLang="zh-CN" dirty="0"/>
              <a:t>CRUD</a:t>
            </a:r>
            <a:r>
              <a:rPr lang="zh-CN" altLang="zh-CN" dirty="0"/>
              <a:t>的操作，最后我们学习了</a:t>
            </a:r>
            <a:r>
              <a:rPr lang="en-US" altLang="zh-CN" dirty="0" err="1"/>
              <a:t>JdbcDaoSupport</a:t>
            </a:r>
            <a:r>
              <a:rPr lang="zh-CN" altLang="zh-CN" dirty="0"/>
              <a:t>类，可以进一步帮助我们简化</a:t>
            </a:r>
            <a:r>
              <a:rPr lang="en-US" altLang="zh-CN" dirty="0"/>
              <a:t>DAO</a:t>
            </a:r>
            <a:r>
              <a:rPr lang="zh-CN" altLang="zh-CN" dirty="0"/>
              <a:t>层的开发。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/>
              <a:t>JDBC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JDBC</a:t>
            </a:r>
            <a:r>
              <a:rPr lang="zh-CN" altLang="zh-CN" dirty="0"/>
              <a:t>是</a:t>
            </a:r>
            <a:r>
              <a:rPr lang="en-US" altLang="zh-CN" dirty="0"/>
              <a:t>Spring</a:t>
            </a:r>
            <a:r>
              <a:rPr lang="zh-CN" altLang="zh-CN" dirty="0"/>
              <a:t>所提供的持久层技术，它的主要目的是降低使用</a:t>
            </a:r>
            <a:r>
              <a:rPr lang="en-US" altLang="zh-CN" dirty="0"/>
              <a:t>JDBC API</a:t>
            </a:r>
            <a:r>
              <a:rPr lang="zh-CN" altLang="zh-CN" dirty="0"/>
              <a:t>的门槛，以一种更直接、更简洁的方式使用</a:t>
            </a:r>
            <a:r>
              <a:rPr lang="en-US" altLang="zh-CN" dirty="0"/>
              <a:t>JDBC API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Spring JDBC</a:t>
            </a:r>
            <a:r>
              <a:rPr lang="zh-CN" altLang="zh-CN" dirty="0"/>
              <a:t>通过模板和回调机制大大降低了使用</a:t>
            </a:r>
            <a:r>
              <a:rPr lang="en-US" altLang="zh-CN" dirty="0"/>
              <a:t>JDBC</a:t>
            </a:r>
            <a:r>
              <a:rPr lang="zh-CN" altLang="zh-CN" dirty="0"/>
              <a:t>的复杂度，借由</a:t>
            </a:r>
            <a:r>
              <a:rPr lang="en-US" altLang="zh-CN" dirty="0" err="1"/>
              <a:t>JdbcTemplate</a:t>
            </a:r>
            <a:r>
              <a:rPr lang="zh-CN" altLang="zh-CN" dirty="0"/>
              <a:t>的帮助，我们仅需要编写那些“必不可少”的代码就可以进行数据库操作了。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/>
              <a:t>JDBC</a:t>
            </a:r>
            <a:r>
              <a:rPr lang="zh-CN" altLang="en-US" dirty="0"/>
              <a:t>快速入门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 dirty="0"/>
              <a:t>案例需求：</a:t>
            </a:r>
            <a:endParaRPr lang="zh-CN" altLang="zh-CN" b="1" dirty="0"/>
          </a:p>
          <a:p>
            <a:r>
              <a:rPr lang="zh-CN" altLang="zh-CN" dirty="0"/>
              <a:t>在</a:t>
            </a:r>
            <a:r>
              <a:rPr lang="en-US" altLang="zh-CN" dirty="0" err="1"/>
              <a:t>mysql</a:t>
            </a:r>
            <a:r>
              <a:rPr lang="zh-CN" altLang="zh-CN" dirty="0"/>
              <a:t>中创建两张表，一个员工表，一个部门表，使用</a:t>
            </a:r>
            <a:r>
              <a:rPr lang="en-US" altLang="zh-CN" dirty="0"/>
              <a:t>Spring JDBC</a:t>
            </a:r>
            <a:r>
              <a:rPr lang="zh-CN" altLang="zh-CN" dirty="0"/>
              <a:t>向部门表中添加一个部门。</a:t>
            </a:r>
            <a:endParaRPr lang="zh-CN" altLang="zh-CN" dirty="0"/>
          </a:p>
          <a:p>
            <a:pPr lvl="1"/>
            <a:r>
              <a:rPr lang="zh-CN" altLang="zh-CN" b="1" dirty="0"/>
              <a:t>案例步骤：</a:t>
            </a:r>
            <a:endParaRPr lang="zh-CN" altLang="zh-CN" b="1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mysql</a:t>
            </a:r>
            <a:r>
              <a:rPr lang="zh-CN" altLang="zh-CN" dirty="0"/>
              <a:t>中创建数据库</a:t>
            </a:r>
            <a:r>
              <a:rPr lang="en-US" altLang="zh-CN" dirty="0" err="1"/>
              <a:t>spring_jdbc</a:t>
            </a:r>
            <a:r>
              <a:rPr lang="zh-CN" altLang="zh-CN" dirty="0"/>
              <a:t>，在数据库中创建两张表：</a:t>
            </a:r>
            <a:r>
              <a:rPr lang="en-US" altLang="zh-CN" dirty="0"/>
              <a:t>Depart</a:t>
            </a:r>
            <a:r>
              <a:rPr lang="zh-CN" altLang="zh-CN" dirty="0"/>
              <a:t>部门表和</a:t>
            </a:r>
            <a:r>
              <a:rPr lang="en-US" altLang="zh-CN" dirty="0"/>
              <a:t>Employee</a:t>
            </a:r>
            <a:r>
              <a:rPr lang="zh-CN" altLang="zh-CN" dirty="0"/>
              <a:t>员工表，部门与员工之间是一对多的关系。两张表的结构如下：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800" y="3962400"/>
            <a:ext cx="5166360" cy="1684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1160463"/>
            <a:ext cx="8382000" cy="5216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创建数据库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create database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spring_jdbc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use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spring_jdbc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创建部门表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create table depart (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primary key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auto_increment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主键自动增长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varchar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(20),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部门的名字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description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varchar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(100)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部门说明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创建员工表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create table employee(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id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primary key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auto_increment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主键自动增长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name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varchar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(20),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员工的名字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gender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性别</a:t>
            </a:r>
            <a:r>
              <a:rPr lang="en-US" altLang="zh-CN" sz="1200" kern="100" dirty="0">
                <a:latin typeface="Courier New" panose="02070309020205020404" pitchFamily="49" charset="0"/>
                <a:ea typeface="黑体" panose="02010609060101010101" pitchFamily="49" charset="-122"/>
              </a:rPr>
              <a:t>:</a:t>
            </a:r>
            <a:r>
              <a:rPr lang="zh-CN" altLang="zh-CN" sz="1200" kern="100" dirty="0">
                <a:latin typeface="Courier New" panose="02070309020205020404" pitchFamily="49" charset="0"/>
                <a:ea typeface="黑体" panose="02010609060101010101" pitchFamily="49" charset="-122"/>
              </a:rPr>
              <a:t>男为</a:t>
            </a:r>
            <a:r>
              <a:rPr lang="en-US" altLang="zh-CN" sz="1200" kern="100" dirty="0">
                <a:latin typeface="Courier New" panose="02070309020205020404" pitchFamily="49" charset="0"/>
                <a:ea typeface="黑体" panose="02010609060101010101" pitchFamily="49" charset="-122"/>
              </a:rPr>
              <a:t>true</a:t>
            </a:r>
            <a:r>
              <a:rPr lang="zh-CN" altLang="zh-CN" sz="1200" kern="100" dirty="0">
                <a:latin typeface="Courier New" panose="02070309020205020404" pitchFamily="49" charset="0"/>
                <a:ea typeface="黑体" panose="02010609060101010101" pitchFamily="49" charset="-122"/>
              </a:rPr>
              <a:t>，女为</a:t>
            </a:r>
            <a:r>
              <a:rPr lang="en-US" altLang="zh-CN" sz="1200" kern="100" dirty="0">
                <a:latin typeface="Courier New" panose="02070309020205020404" pitchFamily="49" charset="0"/>
                <a:ea typeface="黑体" panose="02010609060101010101" pitchFamily="49" charset="-122"/>
              </a:rPr>
              <a:t>false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birthday date,  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生日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,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--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创建外键约束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constraint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fk_emp_dept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foreign key 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references depart(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depart_id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);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入门代码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087" y="434614"/>
            <a:ext cx="8686800" cy="6432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&lt;beans 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="http://www.springframework.org/schema/beans"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xmlns:xsi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="http://www.w3.org/2001/XMLSchema-instance"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xsi:schemaLocation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  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http://www.springframework.org/schema/beans 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http://www.springframework.org/schema/beans/spring-beans-4.2.xsd"&gt;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使用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apache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的数据源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org.apache.commons.dbcp.BasicDataSource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destroy-method="close"&gt;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配置数据库驱动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driverClassName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com.mysql.jdbc.Driver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数据库连接字符串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url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jdbc:mysql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://localhost:3306/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spring_jdbc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用户名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name="username" value="root"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密码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name="password" value="root"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initialSize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初始连接数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initialSize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value="5"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maxIdle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最大空闲连接数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maxIdle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value="10"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minIdle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最小空闲连接</a:t>
            </a:r>
            <a:r>
              <a:rPr lang="zh-CN" altLang="zh-CN" sz="1000" kern="100" dirty="0">
                <a:latin typeface="Courier New" panose="02070309020205020404" pitchFamily="49" charset="0"/>
                <a:ea typeface="黑体" panose="02010609060101010101" pitchFamily="49" charset="-122"/>
              </a:rPr>
              <a:t>数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minIdle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value="5"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&lt;!--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maxActive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最大连接数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maxActive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value="30"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&lt;/bean&gt;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配置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zh-CN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，并且注入数据源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org.springframework.jdbc.core.JdbcTemplate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ref="</a:t>
            </a:r>
            <a:r>
              <a:rPr lang="en-US" altLang="zh-CN" sz="1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dataSource</a:t>
            </a: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&lt;/bean&gt;</a:t>
            </a:r>
            <a:endParaRPr lang="zh-CN" altLang="zh-CN" sz="10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100" dirty="0">
                <a:ea typeface="宋体" panose="02010600030101010101" pitchFamily="2" charset="-122"/>
              </a:rPr>
              <a:t>&lt;/beans&gt;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1447800"/>
            <a:ext cx="8156575" cy="4916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TestSpringJdbc01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得到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Spring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的上下文对象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"applicationContext.xml"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得到已经注入数据源的</a:t>
            </a:r>
            <a:r>
              <a:rPr lang="en-US" altLang="zh-CN" sz="1400" kern="100" dirty="0" err="1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对象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context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.getBean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使用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update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方法插入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条部门记录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jdbcTemplate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.update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"insert into depart (</a:t>
            </a:r>
            <a:r>
              <a:rPr lang="en-US" altLang="zh-CN" sz="14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depart_name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description) values (?,?)"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开发部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程序猿所在的部门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row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条记录插入成功</a:t>
            </a:r>
            <a:r>
              <a:rPr lang="en-US" altLang="zh-CN" sz="14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关闭上下文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context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.close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JDBC</a:t>
            </a:r>
            <a:r>
              <a:rPr lang="zh-CN" altLang="zh-CN" dirty="0"/>
              <a:t>访问数据库操作的时候存在两个问题：</a:t>
            </a:r>
            <a:endParaRPr lang="zh-CN" altLang="zh-CN" dirty="0"/>
          </a:p>
          <a:p>
            <a:pPr lvl="0"/>
            <a:r>
              <a:rPr lang="zh-CN" altLang="zh-CN" dirty="0"/>
              <a:t>创建连接</a:t>
            </a:r>
            <a:r>
              <a:rPr lang="en-US" altLang="zh-CN" dirty="0"/>
              <a:t>Connection</a:t>
            </a:r>
            <a:r>
              <a:rPr lang="zh-CN" altLang="zh-CN" dirty="0"/>
              <a:t>对象耗时过多</a:t>
            </a:r>
            <a:endParaRPr lang="zh-CN" altLang="zh-CN" dirty="0"/>
          </a:p>
          <a:p>
            <a:pPr lvl="0"/>
            <a:r>
              <a:rPr lang="zh-CN" altLang="zh-CN" dirty="0"/>
              <a:t>对数据库操作中都是按以下步骤：得到一个</a:t>
            </a:r>
            <a:r>
              <a:rPr lang="en-US" altLang="zh-CN" dirty="0"/>
              <a:t>Connection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Connection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zh-CN" dirty="0"/>
              <a:t>关闭</a:t>
            </a:r>
            <a:r>
              <a:rPr lang="en-US" altLang="zh-CN" dirty="0"/>
              <a:t>Connection</a:t>
            </a:r>
            <a:endParaRPr lang="zh-CN" altLang="zh-CN" dirty="0"/>
          </a:p>
          <a:p>
            <a:r>
              <a:rPr lang="zh-CN" altLang="zh-CN" dirty="0"/>
              <a:t>经过测试一次访问数据库中耗时最多的部分是创建连接</a:t>
            </a:r>
            <a:r>
              <a:rPr lang="en-US" altLang="zh-CN" dirty="0"/>
              <a:t>Connection</a:t>
            </a:r>
            <a:r>
              <a:rPr lang="zh-CN" altLang="zh-CN" dirty="0"/>
              <a:t>对象。根据木桶理论的原理：一个木桶能装多少水，由最短的木板决定。所以为了提升数据库的访问速度，我们需要提升短板，减少最耗时部分占用的时间。另一方面：连接对象使用率太低，每次访问完数据库就关闭了，我们需要提升连接对象的使用率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15256"/>
            <a:ext cx="1905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28" y="1303179"/>
            <a:ext cx="4800918" cy="19069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52800"/>
            <a:ext cx="6019800" cy="2802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Business_PPT_White Template - 130404 v1</Template>
  <TotalTime>0</TotalTime>
  <Words>12112</Words>
  <Application>WPS 演示</Application>
  <PresentationFormat>全屏显示(4:3)</PresentationFormat>
  <Paragraphs>519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Courier New</vt:lpstr>
      <vt:lpstr>黑体</vt:lpstr>
      <vt:lpstr>Times New Roman</vt:lpstr>
      <vt:lpstr>Arial Unicode MS</vt:lpstr>
      <vt:lpstr>Calibri</vt:lpstr>
      <vt:lpstr>1_s2mode</vt:lpstr>
      <vt:lpstr>PowerPoint.Show.8</vt:lpstr>
      <vt:lpstr>第九章 Spring JDBC</vt:lpstr>
      <vt:lpstr>SpringMVC与MyBatis企业开发实战</vt:lpstr>
      <vt:lpstr>Spring JDBC概述</vt:lpstr>
      <vt:lpstr>Spring JDBC快速入门</vt:lpstr>
      <vt:lpstr>SQL代码</vt:lpstr>
      <vt:lpstr>入门代码</vt:lpstr>
      <vt:lpstr>代码</vt:lpstr>
      <vt:lpstr>连接池</vt:lpstr>
      <vt:lpstr>连接池</vt:lpstr>
      <vt:lpstr>连接池解决方案</vt:lpstr>
      <vt:lpstr>DBCP连接池</vt:lpstr>
      <vt:lpstr>DBCP的代码</vt:lpstr>
      <vt:lpstr>DRUID连接池</vt:lpstr>
      <vt:lpstr>DRUID常用的配置参数</vt:lpstr>
      <vt:lpstr>开发步骤</vt:lpstr>
      <vt:lpstr>代码</vt:lpstr>
      <vt:lpstr>JdbcTemplate的使用</vt:lpstr>
      <vt:lpstr>JdbcTemplate实现增删改的操作</vt:lpstr>
      <vt:lpstr>实现各种查询</vt:lpstr>
      <vt:lpstr>查询一条记录</vt:lpstr>
      <vt:lpstr>查询1个对象</vt:lpstr>
      <vt:lpstr>查询多条记录</vt:lpstr>
      <vt:lpstr>查询1列或多列</vt:lpstr>
      <vt:lpstr>使用JdbcDaoSupport类</vt:lpstr>
      <vt:lpstr>代码</vt:lpstr>
      <vt:lpstr>DAO的代码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 Smith</dc:creator>
  <cp:lastModifiedBy>一休叔叔</cp:lastModifiedBy>
  <cp:revision>193</cp:revision>
  <dcterms:created xsi:type="dcterms:W3CDTF">2013-03-28T03:49:00Z</dcterms:created>
  <dcterms:modified xsi:type="dcterms:W3CDTF">2019-09-29T08:12:07Z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