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20" y="73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55DEAB-F196-413B-BF21-15A5BE127A23}"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3FDB1-8D3A-47C5-8ED0-671BE692E985}" type="slidenum">
              <a:rPr lang="en-US" smtClean="0"/>
              <a:t>‹#›</a:t>
            </a:fld>
            <a:endParaRPr lang="en-US"/>
          </a:p>
        </p:txBody>
      </p:sp>
    </p:spTree>
    <p:extLst>
      <p:ext uri="{BB962C8B-B14F-4D97-AF65-F5344CB8AC3E}">
        <p14:creationId xmlns:p14="http://schemas.microsoft.com/office/powerpoint/2010/main" val="3008208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55DEAB-F196-413B-BF21-15A5BE127A23}"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3FDB1-8D3A-47C5-8ED0-671BE692E985}" type="slidenum">
              <a:rPr lang="en-US" smtClean="0"/>
              <a:t>‹#›</a:t>
            </a:fld>
            <a:endParaRPr lang="en-US"/>
          </a:p>
        </p:txBody>
      </p:sp>
    </p:spTree>
    <p:extLst>
      <p:ext uri="{BB962C8B-B14F-4D97-AF65-F5344CB8AC3E}">
        <p14:creationId xmlns:p14="http://schemas.microsoft.com/office/powerpoint/2010/main" val="3880525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55DEAB-F196-413B-BF21-15A5BE127A23}"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3FDB1-8D3A-47C5-8ED0-671BE692E985}" type="slidenum">
              <a:rPr lang="en-US" smtClean="0"/>
              <a:t>‹#›</a:t>
            </a:fld>
            <a:endParaRPr lang="en-US"/>
          </a:p>
        </p:txBody>
      </p:sp>
    </p:spTree>
    <p:extLst>
      <p:ext uri="{BB962C8B-B14F-4D97-AF65-F5344CB8AC3E}">
        <p14:creationId xmlns:p14="http://schemas.microsoft.com/office/powerpoint/2010/main" val="1242484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55DEAB-F196-413B-BF21-15A5BE127A23}"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3FDB1-8D3A-47C5-8ED0-671BE692E985}" type="slidenum">
              <a:rPr lang="en-US" smtClean="0"/>
              <a:t>‹#›</a:t>
            </a:fld>
            <a:endParaRPr lang="en-US"/>
          </a:p>
        </p:txBody>
      </p:sp>
    </p:spTree>
    <p:extLst>
      <p:ext uri="{BB962C8B-B14F-4D97-AF65-F5344CB8AC3E}">
        <p14:creationId xmlns:p14="http://schemas.microsoft.com/office/powerpoint/2010/main" val="1430893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55DEAB-F196-413B-BF21-15A5BE127A23}"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3FDB1-8D3A-47C5-8ED0-671BE692E985}" type="slidenum">
              <a:rPr lang="en-US" smtClean="0"/>
              <a:t>‹#›</a:t>
            </a:fld>
            <a:endParaRPr lang="en-US"/>
          </a:p>
        </p:txBody>
      </p:sp>
    </p:spTree>
    <p:extLst>
      <p:ext uri="{BB962C8B-B14F-4D97-AF65-F5344CB8AC3E}">
        <p14:creationId xmlns:p14="http://schemas.microsoft.com/office/powerpoint/2010/main" val="972533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55DEAB-F196-413B-BF21-15A5BE127A23}"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93FDB1-8D3A-47C5-8ED0-671BE692E985}" type="slidenum">
              <a:rPr lang="en-US" smtClean="0"/>
              <a:t>‹#›</a:t>
            </a:fld>
            <a:endParaRPr lang="en-US"/>
          </a:p>
        </p:txBody>
      </p:sp>
    </p:spTree>
    <p:extLst>
      <p:ext uri="{BB962C8B-B14F-4D97-AF65-F5344CB8AC3E}">
        <p14:creationId xmlns:p14="http://schemas.microsoft.com/office/powerpoint/2010/main" val="986627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55DEAB-F196-413B-BF21-15A5BE127A23}" type="datetimeFigureOut">
              <a:rPr lang="en-US" smtClean="0"/>
              <a:t>7/6/2020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93FDB1-8D3A-47C5-8ED0-671BE692E985}" type="slidenum">
              <a:rPr lang="en-US" smtClean="0"/>
              <a:t>‹#›</a:t>
            </a:fld>
            <a:endParaRPr lang="en-US"/>
          </a:p>
        </p:txBody>
      </p:sp>
    </p:spTree>
    <p:extLst>
      <p:ext uri="{BB962C8B-B14F-4D97-AF65-F5344CB8AC3E}">
        <p14:creationId xmlns:p14="http://schemas.microsoft.com/office/powerpoint/2010/main" val="1229340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55DEAB-F196-413B-BF21-15A5BE127A23}" type="datetimeFigureOut">
              <a:rPr lang="en-US" smtClean="0"/>
              <a:t>7/6/2020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93FDB1-8D3A-47C5-8ED0-671BE692E985}" type="slidenum">
              <a:rPr lang="en-US" smtClean="0"/>
              <a:t>‹#›</a:t>
            </a:fld>
            <a:endParaRPr lang="en-US"/>
          </a:p>
        </p:txBody>
      </p:sp>
    </p:spTree>
    <p:extLst>
      <p:ext uri="{BB962C8B-B14F-4D97-AF65-F5344CB8AC3E}">
        <p14:creationId xmlns:p14="http://schemas.microsoft.com/office/powerpoint/2010/main" val="2487044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55DEAB-F196-413B-BF21-15A5BE127A23}" type="datetimeFigureOut">
              <a:rPr lang="en-US" smtClean="0"/>
              <a:t>7/6/2020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93FDB1-8D3A-47C5-8ED0-671BE692E985}" type="slidenum">
              <a:rPr lang="en-US" smtClean="0"/>
              <a:t>‹#›</a:t>
            </a:fld>
            <a:endParaRPr lang="en-US"/>
          </a:p>
        </p:txBody>
      </p:sp>
    </p:spTree>
    <p:extLst>
      <p:ext uri="{BB962C8B-B14F-4D97-AF65-F5344CB8AC3E}">
        <p14:creationId xmlns:p14="http://schemas.microsoft.com/office/powerpoint/2010/main" val="377597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55DEAB-F196-413B-BF21-15A5BE127A23}"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93FDB1-8D3A-47C5-8ED0-671BE692E985}" type="slidenum">
              <a:rPr lang="en-US" smtClean="0"/>
              <a:t>‹#›</a:t>
            </a:fld>
            <a:endParaRPr lang="en-US"/>
          </a:p>
        </p:txBody>
      </p:sp>
    </p:spTree>
    <p:extLst>
      <p:ext uri="{BB962C8B-B14F-4D97-AF65-F5344CB8AC3E}">
        <p14:creationId xmlns:p14="http://schemas.microsoft.com/office/powerpoint/2010/main" val="4191452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55DEAB-F196-413B-BF21-15A5BE127A23}"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93FDB1-8D3A-47C5-8ED0-671BE692E985}" type="slidenum">
              <a:rPr lang="en-US" smtClean="0"/>
              <a:t>‹#›</a:t>
            </a:fld>
            <a:endParaRPr lang="en-US"/>
          </a:p>
        </p:txBody>
      </p:sp>
    </p:spTree>
    <p:extLst>
      <p:ext uri="{BB962C8B-B14F-4D97-AF65-F5344CB8AC3E}">
        <p14:creationId xmlns:p14="http://schemas.microsoft.com/office/powerpoint/2010/main" val="3720182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55DEAB-F196-413B-BF21-15A5BE127A23}" type="datetimeFigureOut">
              <a:rPr lang="en-US" smtClean="0"/>
              <a:t>7/6/2020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93FDB1-8D3A-47C5-8ED0-671BE692E985}" type="slidenum">
              <a:rPr lang="en-US" smtClean="0"/>
              <a:t>‹#›</a:t>
            </a:fld>
            <a:endParaRPr lang="en-US"/>
          </a:p>
        </p:txBody>
      </p:sp>
    </p:spTree>
    <p:extLst>
      <p:ext uri="{BB962C8B-B14F-4D97-AF65-F5344CB8AC3E}">
        <p14:creationId xmlns:p14="http://schemas.microsoft.com/office/powerpoint/2010/main" val="2912507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333333"/>
                </a:solidFill>
                <a:effectLst/>
                <a:latin typeface=" sans-serif"/>
                <a:cs typeface="Times New Roman" panose="02020603050405020304" pitchFamily="18" charset="0"/>
              </a:rPr>
              <a:t>Capstone Project – The Battle of Neighborhoods | Finding a Better Place</a:t>
            </a:r>
            <a:endParaRPr kumimoji="0" lang="en-US" altLang="en-US" sz="16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smtClean="0">
              <a:ln>
                <a:noFill/>
              </a:ln>
              <a:solidFill>
                <a:srgbClr val="333333"/>
              </a:solidFill>
              <a:effectLst/>
              <a:latin typeface="Lincoln-ProximaNova-Reg"/>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rgbClr val="333333"/>
                </a:solidFill>
                <a:effectLst/>
                <a:latin typeface="Lincoln-ProximaNova-Reg"/>
              </a:rPr>
              <a:t/>
            </a:r>
            <a:br>
              <a:rPr kumimoji="0" lang="en-US" altLang="en-US" sz="2200" b="0" i="0" u="none" strike="noStrike" cap="none" normalizeH="0" baseline="0" smtClean="0">
                <a:ln>
                  <a:noFill/>
                </a:ln>
                <a:solidFill>
                  <a:srgbClr val="333333"/>
                </a:solidFill>
                <a:effectLst/>
                <a:latin typeface="Lincoln-ProximaNova-Reg"/>
              </a:rPr>
            </a:br>
            <a:endParaRPr kumimoji="0" lang="en-US" altLang="en-US" sz="2200" b="0" i="0" u="none" strike="noStrike" cap="none" normalizeH="0" baseline="0" smtClean="0">
              <a:ln>
                <a:noFill/>
              </a:ln>
              <a:solidFill>
                <a:srgbClr val="333333"/>
              </a:solidFill>
              <a:effectLst/>
              <a:latin typeface="Lincoln-ProximaNova-Reg"/>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smtClean="0">
              <a:ln>
                <a:noFill/>
              </a:ln>
              <a:solidFill>
                <a:srgbClr val="333333"/>
              </a:solidFill>
              <a:effectLst/>
              <a:latin typeface="Lincoln-ProximaNova-Reg"/>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333333"/>
                </a:solidFill>
                <a:effectLst/>
                <a:latin typeface="Lincoln-ProximaNova-Reg"/>
              </a:rPr>
              <a:t>1. Introduction: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The purpose of this Capstone Project is to help people in exploring better facilities around their neighborhood. It will help people making smart and efficient decision on selecting great neighborhood out of numbers of other neighborhoods in Scarborough, </a:t>
            </a:r>
            <a:r>
              <a:rPr kumimoji="0" lang="en-US" altLang="en-US" sz="1300" b="0" i="0" u="none" strike="noStrike" cap="none" normalizeH="0" baseline="0" dirty="0" err="1" smtClean="0">
                <a:ln>
                  <a:noFill/>
                </a:ln>
                <a:solidFill>
                  <a:srgbClr val="333333"/>
                </a:solidFill>
                <a:effectLst/>
                <a:latin typeface="Arial" panose="020B0604020202020204" pitchFamily="34" charset="0"/>
                <a:cs typeface="Arial" panose="020B0604020202020204" pitchFamily="34" charset="0"/>
              </a:rPr>
              <a:t>Toranto</a:t>
            </a:r>
            <a:r>
              <a:rPr kumimoji="0" lang="en-US" altLang="en-US" sz="13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Lots of people are migrating to various states of Canada and needed lots of research for good housing prices and </a:t>
            </a:r>
            <a:r>
              <a:rPr kumimoji="0" lang="en-US" altLang="en-US" sz="1300" b="0" i="0" u="none" strike="noStrike" cap="none" normalizeH="0" baseline="0" dirty="0" err="1" smtClean="0">
                <a:ln>
                  <a:noFill/>
                </a:ln>
                <a:solidFill>
                  <a:srgbClr val="333333"/>
                </a:solidFill>
                <a:effectLst/>
                <a:latin typeface="Arial" panose="020B0604020202020204" pitchFamily="34" charset="0"/>
                <a:cs typeface="Arial" panose="020B0604020202020204" pitchFamily="34" charset="0"/>
              </a:rPr>
              <a:t>reputated</a:t>
            </a:r>
            <a:r>
              <a:rPr kumimoji="0" lang="en-US" altLang="en-US" sz="13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schools for their children. This project is for those people who are looking for better neighborhoods. For ease of accessing to Cafe, School, Super market, medical shops, grocery shops, mall, theatre, hospital, like minded people, etc.</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This Capstone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a:t>
            </a:r>
            <a:r>
              <a:rPr kumimoji="0" lang="en-US" altLang="en-US" sz="1300" b="0" i="0" u="none" strike="noStrike" cap="none" normalizeH="0" baseline="0" dirty="0" err="1" smtClean="0">
                <a:ln>
                  <a:noFill/>
                </a:ln>
                <a:solidFill>
                  <a:srgbClr val="333333"/>
                </a:solidFill>
                <a:effectLst/>
                <a:latin typeface="Arial" panose="020B0604020202020204" pitchFamily="34" charset="0"/>
                <a:cs typeface="Arial" panose="020B0604020202020204" pitchFamily="34" charset="0"/>
              </a:rPr>
              <a:t>freash</a:t>
            </a:r>
            <a:r>
              <a:rPr kumimoji="0" lang="en-US" altLang="en-US" sz="13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and waste water and excrement conveyed in sewers and recreational facilities.</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It will help people to get awareness of the area and neighborhood before moving to a new city, state, country or place for their work or to start a new fresh life.</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smtClean="0">
              <a:ln>
                <a:noFill/>
              </a:ln>
              <a:solidFill>
                <a:srgbClr val="333333"/>
              </a:solidFill>
              <a:effectLst/>
              <a:latin typeface="Lincoln-ProximaNova-Reg"/>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333333"/>
                </a:solidFill>
                <a:effectLst/>
                <a:latin typeface="Lincoln-ProximaNova-Reg"/>
              </a:rPr>
              <a:t>2. Data Section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Data Link: https://en.wikipedia.org/wiki/List_of_postal_codes_of_Canada:_M</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Will use Scarborough dataset which we scrapped from </a:t>
            </a:r>
            <a:r>
              <a:rPr kumimoji="0" lang="en-US" altLang="en-US" sz="1300" b="0" i="0" u="none" strike="noStrike" cap="none" normalizeH="0" baseline="0" dirty="0" err="1" smtClean="0">
                <a:ln>
                  <a:noFill/>
                </a:ln>
                <a:solidFill>
                  <a:srgbClr val="333333"/>
                </a:solidFill>
                <a:effectLst/>
                <a:latin typeface="Arial" panose="020B0604020202020204" pitchFamily="34" charset="0"/>
                <a:cs typeface="Arial" panose="020B0604020202020204" pitchFamily="34" charset="0"/>
              </a:rPr>
              <a:t>wikipedia</a:t>
            </a:r>
            <a:r>
              <a:rPr kumimoji="0" lang="en-US" altLang="en-US" sz="13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on Week 3. Dataset consisting of latitude and longitude, zip codes.</a:t>
            </a:r>
            <a:endParaRPr kumimoji="0" lang="en-US" altLang="en-US" sz="1300" b="0" i="0" u="none" strike="noStrike" cap="none" normalizeH="0" baseline="0" dirty="0" smtClean="0">
              <a:ln>
                <a:noFill/>
              </a:ln>
              <a:solidFill>
                <a:srgbClr val="333333"/>
              </a:solidFill>
              <a:effectLst/>
              <a:latin typeface="Lincoln-ProximaNova-Reg"/>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Lincoln-ProximaNova-Reg"/>
              </a:rPr>
              <a:t>Foursquare API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We will need data about different venues in different neighborhoods of that specific borough.</a:t>
            </a:r>
            <a:br>
              <a:rPr kumimoji="0" lang="en-US" altLang="en-US" sz="13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br>
            <a:r>
              <a:rPr kumimoji="0" lang="en-US" altLang="en-US" sz="13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After finding the list of neighborhoods, we then connect to the Foursquare API to gather information about venues inside each and every neighborhood. For each neighborhood, we have chosen the radius to be 100 meter.</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The data retrieved from Foursquare contained information of venues within a specified distance of the longitude and latitude of the postcodes. The information obtained per venue as follows:</a:t>
            </a:r>
            <a:endParaRPr kumimoji="0" lang="en-US" altLang="en-US" sz="1000" b="0" i="0" u="none" strike="noStrike" cap="none" normalizeH="0" baseline="0" dirty="0" smtClean="0">
              <a:ln>
                <a:noFill/>
              </a:ln>
              <a:solidFill>
                <a:srgbClr val="23282D"/>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23282D"/>
                </a:solidFill>
                <a:effectLst/>
                <a:latin typeface="Menlo"/>
              </a:rPr>
              <a:t>1. Neighborhood 2. Neighborhood Latitude 3. Neighborhood Longitude 4. Venue 5. Name of the venue e.g. the name of a store or restaurant 6. Venue Latitude 7. Venue Longitude 8. Venue Category</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Map of Scarborough</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333333"/>
                </a:solidFill>
                <a:effectLst/>
                <a:latin typeface="Lincoln-ProximaNova-Reg"/>
              </a:rPr>
              <a:t>  </a:t>
            </a:r>
            <a:r>
              <a:rPr kumimoji="0" lang="en-US" altLang="en-US" sz="34500" b="0" i="0" u="none" strike="noStrike" cap="none" normalizeH="0" baseline="0" dirty="0" smtClean="0">
                <a:ln>
                  <a:noFill/>
                </a:ln>
                <a:solidFill>
                  <a:srgbClr val="333333"/>
                </a:solidFill>
                <a:effectLst/>
                <a:latin typeface="Lincoln-ProximaNova-Reg"/>
              </a:rPr>
              <a:t> </a:t>
            </a:r>
            <a:r>
              <a:rPr kumimoji="0" lang="en-US" altLang="en-US" sz="1100" b="0" i="0" u="none" strike="noStrike" cap="none" normalizeH="0" baseline="0" dirty="0" smtClean="0">
                <a:ln>
                  <a:noFill/>
                </a:ln>
                <a:solidFill>
                  <a:srgbClr val="333333"/>
                </a:solidFill>
                <a:effectLst/>
                <a:latin typeface="Lincoln-ProximaNova-Reg"/>
              </a:rPr>
              <a:t>                                                                                                                                          </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smtClean="0">
              <a:ln>
                <a:noFill/>
              </a:ln>
              <a:solidFill>
                <a:srgbClr val="333333"/>
              </a:solidFill>
              <a:effectLst/>
              <a:latin typeface="Lincoln-ProximaNova-Reg"/>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333333"/>
                </a:solidFill>
                <a:effectLst/>
                <a:latin typeface="Lincoln-ProximaNova-Reg"/>
              </a:rPr>
              <a:t>3. Methodology Section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smtClean="0">
              <a:ln>
                <a:noFill/>
              </a:ln>
              <a:solidFill>
                <a:srgbClr val="333333"/>
              </a:solidFill>
              <a:effectLst/>
              <a:latin typeface="Lincoln-ProximaNova-Reg"/>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Lincoln-ProximaNova-Reg"/>
              </a:rPr>
              <a:t>Clustering Approach: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Using K-Means Clustering Approach</a:t>
            </a:r>
            <a:r>
              <a:rPr kumimoji="0" lang="en-US" altLang="en-US" sz="13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 Most Common Venue</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333333"/>
                </a:solidFill>
                <a:effectLst/>
                <a:latin typeface="Lincoln-ProximaNova-Reg"/>
              </a:rPr>
              <a:t>  </a:t>
            </a:r>
            <a:r>
              <a:rPr kumimoji="0" lang="en-US" altLang="en-US" sz="34900" b="0" i="0" u="none" strike="noStrike" cap="none" normalizeH="0" baseline="0" dirty="0" smtClean="0">
                <a:ln>
                  <a:noFill/>
                </a:ln>
                <a:solidFill>
                  <a:srgbClr val="333333"/>
                </a:solidFill>
                <a:effectLst/>
                <a:latin typeface="Lincoln-ProximaNova-Reg"/>
              </a:rPr>
              <a:t> </a:t>
            </a:r>
            <a:r>
              <a:rPr kumimoji="0" lang="en-US" altLang="en-US" sz="1100" b="0" i="0" u="none" strike="noStrike" cap="none" normalizeH="0" baseline="0" dirty="0" smtClean="0">
                <a:ln>
                  <a:noFill/>
                </a:ln>
                <a:solidFill>
                  <a:srgbClr val="333333"/>
                </a:solidFill>
                <a:effectLst/>
                <a:latin typeface="Lincoln-ProximaNova-Reg"/>
              </a:rPr>
              <a:t>                                                                                                                                          </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Most Common Venues near Neighborhood</a:t>
            </a:r>
            <a:r>
              <a:rPr kumimoji="0" lang="en-US" altLang="en-US" sz="13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 Using Clustering</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333333"/>
                </a:solidFill>
                <a:effectLst/>
                <a:latin typeface="Lincoln-ProximaNova-Reg"/>
              </a:rPr>
              <a:t>  </a:t>
            </a:r>
            <a:r>
              <a:rPr kumimoji="0" lang="en-US" altLang="en-US" sz="34600" b="0" i="0" u="none" strike="noStrike" cap="none" normalizeH="0" baseline="0" dirty="0" smtClean="0">
                <a:ln>
                  <a:noFill/>
                </a:ln>
                <a:solidFill>
                  <a:srgbClr val="333333"/>
                </a:solidFill>
                <a:effectLst/>
                <a:latin typeface="Lincoln-ProximaNova-Reg"/>
              </a:rPr>
              <a:t> </a:t>
            </a:r>
            <a:r>
              <a:rPr kumimoji="0" lang="en-US" altLang="en-US" sz="1100" b="0" i="0" u="none" strike="noStrike" cap="none" normalizeH="0" baseline="0" dirty="0" smtClean="0">
                <a:ln>
                  <a:noFill/>
                </a:ln>
                <a:solidFill>
                  <a:srgbClr val="333333"/>
                </a:solidFill>
                <a:effectLst/>
                <a:latin typeface="Lincoln-ProximaNova-Reg"/>
              </a:rPr>
              <a:t>                                                                                                                                          </a:t>
            </a:r>
            <a:endParaRPr kumimoji="0" lang="en-US" altLang="en-US" sz="1300" b="0" i="0" u="none" strike="noStrike" cap="none" normalizeH="0" baseline="0" dirty="0" smtClean="0">
              <a:ln>
                <a:noFill/>
              </a:ln>
              <a:solidFill>
                <a:srgbClr val="333333"/>
              </a:solidFill>
              <a:effectLst/>
              <a:latin typeface="Lincoln-ProximaNova-Reg"/>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Lincoln-ProximaNova-Reg"/>
              </a:rPr>
              <a:t>Work Flow: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Using credentials of Foursquare API features of near-by places of the neighborhoods would be mined. Due to http request limitations the number of places per neighborhood parameter would reasonably be set to 100 and the radius parameter would be set to 500.</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would be set to 500.</a:t>
            </a:r>
            <a:endParaRPr kumimoji="0" lang="en-US" altLang="en-US" sz="2200" b="0" i="0" u="none" strike="noStrike" cap="none" normalizeH="0" baseline="0" dirty="0" smtClean="0">
              <a:ln>
                <a:noFill/>
              </a:ln>
              <a:solidFill>
                <a:srgbClr val="333333"/>
              </a:solidFill>
              <a:effectLst/>
              <a:latin typeface="Lincoln-ProximaNova-Reg"/>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333333"/>
                </a:solidFill>
                <a:effectLst/>
                <a:latin typeface="Lincoln-ProximaNova-Reg"/>
              </a:rPr>
              <a:t>4. Results Section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Map of Clusters in Scarborough</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333333"/>
                </a:solidFill>
                <a:effectLst/>
                <a:latin typeface="Lincoln-ProximaNova-Reg"/>
              </a:rPr>
              <a:t>  </a:t>
            </a:r>
            <a:r>
              <a:rPr kumimoji="0" lang="en-US" altLang="en-US" sz="34700" b="0" i="0" u="none" strike="noStrike" cap="none" normalizeH="0" baseline="0" dirty="0" smtClean="0">
                <a:ln>
                  <a:noFill/>
                </a:ln>
                <a:solidFill>
                  <a:srgbClr val="333333"/>
                </a:solidFill>
                <a:effectLst/>
                <a:latin typeface="Lincoln-ProximaNova-Reg"/>
              </a:rPr>
              <a:t> </a:t>
            </a:r>
            <a:r>
              <a:rPr kumimoji="0" lang="en-US" altLang="en-US" sz="1100" b="0" i="0" u="none" strike="noStrike" cap="none" normalizeH="0" baseline="0" dirty="0" smtClean="0">
                <a:ln>
                  <a:noFill/>
                </a:ln>
                <a:solidFill>
                  <a:srgbClr val="333333"/>
                </a:solidFill>
                <a:effectLst/>
                <a:latin typeface="Lincoln-ProximaNova-Reg"/>
              </a:rPr>
              <a:t>                                                                                                                                          </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Average Housing Price by Clusters in Scarborough</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333333"/>
                </a:solidFill>
                <a:effectLst/>
                <a:latin typeface="Lincoln-ProximaNova-Reg"/>
              </a:rPr>
              <a:t>  </a:t>
            </a:r>
            <a:r>
              <a:rPr kumimoji="0" lang="en-US" altLang="en-US" sz="52000" b="0" i="0" u="none" strike="noStrike" cap="none" normalizeH="0" baseline="0" dirty="0" smtClean="0">
                <a:ln>
                  <a:noFill/>
                </a:ln>
                <a:solidFill>
                  <a:srgbClr val="333333"/>
                </a:solidFill>
                <a:effectLst/>
                <a:latin typeface="Lincoln-ProximaNova-Reg"/>
              </a:rPr>
              <a:t> </a:t>
            </a:r>
            <a:r>
              <a:rPr kumimoji="0" lang="en-US" altLang="en-US" sz="1100" b="0" i="0" u="none" strike="noStrike" cap="none" normalizeH="0" baseline="0" dirty="0" smtClean="0">
                <a:ln>
                  <a:noFill/>
                </a:ln>
                <a:solidFill>
                  <a:srgbClr val="333333"/>
                </a:solidFill>
                <a:effectLst/>
                <a:latin typeface="Lincoln-ProximaNova-Reg"/>
              </a:rPr>
              <a:t>                                                                                                                                          </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School Ratings by Clusters in Scarborough</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333333"/>
                </a:solidFill>
                <a:effectLst/>
                <a:latin typeface="Lincoln-ProximaNova-Reg"/>
              </a:rPr>
              <a:t>  </a:t>
            </a:r>
            <a:r>
              <a:rPr kumimoji="0" lang="en-US" altLang="en-US" sz="52800" b="0" i="0" u="none" strike="noStrike" cap="none" normalizeH="0" baseline="0" dirty="0" smtClean="0">
                <a:ln>
                  <a:noFill/>
                </a:ln>
                <a:solidFill>
                  <a:srgbClr val="333333"/>
                </a:solidFill>
                <a:effectLst/>
                <a:latin typeface="Lincoln-ProximaNova-Reg"/>
              </a:rPr>
              <a:t> </a:t>
            </a:r>
            <a:r>
              <a:rPr kumimoji="0" lang="en-US" altLang="en-US" sz="1100" b="0" i="0" u="none" strike="noStrike" cap="none" normalizeH="0" baseline="0" dirty="0" smtClean="0">
                <a:ln>
                  <a:noFill/>
                </a:ln>
                <a:solidFill>
                  <a:srgbClr val="333333"/>
                </a:solidFill>
                <a:effectLst/>
                <a:latin typeface="Lincoln-ProximaNova-Reg"/>
              </a:rPr>
              <a:t>                                                                                                                                          </a:t>
            </a:r>
            <a:endParaRPr kumimoji="0" lang="en-US" altLang="en-US" sz="1300" b="0" i="0" u="none" strike="noStrike" cap="none" normalizeH="0" baseline="0" dirty="0" smtClean="0">
              <a:ln>
                <a:noFill/>
              </a:ln>
              <a:solidFill>
                <a:srgbClr val="333333"/>
              </a:solidFill>
              <a:effectLst/>
              <a:latin typeface="Lincoln-ProximaNova-Reg"/>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Lincoln-ProximaNova-Reg"/>
              </a:rPr>
              <a:t>The Location: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endParaRPr kumimoji="0" lang="en-US" altLang="en-US" sz="1300" b="0" i="0" u="none" strike="noStrike" cap="none" normalizeH="0" baseline="0" dirty="0" smtClean="0">
              <a:ln>
                <a:noFill/>
              </a:ln>
              <a:solidFill>
                <a:srgbClr val="333333"/>
              </a:solidFill>
              <a:effectLst/>
              <a:latin typeface="Lincoln-ProximaNova-Reg"/>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Lincoln-ProximaNova-Reg"/>
              </a:rPr>
              <a:t>Foursquare API:</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This Capstone project have used Four-square API as its prime data gathering source as it has a database of millions of places, especially their places API which provides the ability to perform location search, location sharing and details about a business.</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smtClean="0">
              <a:ln>
                <a:noFill/>
              </a:ln>
              <a:solidFill>
                <a:srgbClr val="333333"/>
              </a:solidFill>
              <a:effectLst/>
              <a:latin typeface="Lincoln-ProximaNova-Reg"/>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333333"/>
                </a:solidFill>
                <a:effectLst/>
                <a:latin typeface="Lincoln-ProximaNova-Reg"/>
              </a:rPr>
              <a:t>5. Discussion Section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smtClean="0">
              <a:ln>
                <a:noFill/>
              </a:ln>
              <a:solidFill>
                <a:srgbClr val="333333"/>
              </a:solidFill>
              <a:effectLst/>
              <a:latin typeface="Lincoln-ProximaNova-Reg"/>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Lincoln-ProximaNova-Reg"/>
              </a:rPr>
              <a:t>Problem Which Tried to Solve: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The major purpose of this project, is to suggest a better neighborhood in a new city for the person who are </a:t>
            </a:r>
            <a:r>
              <a:rPr kumimoji="0" lang="en-US" altLang="en-US" sz="1300" b="0" i="0" u="none" strike="noStrike" cap="none" normalizeH="0" baseline="0" dirty="0" err="1" smtClean="0">
                <a:ln>
                  <a:noFill/>
                </a:ln>
                <a:solidFill>
                  <a:srgbClr val="333333"/>
                </a:solidFill>
                <a:effectLst/>
                <a:latin typeface="Arial" panose="020B0604020202020204" pitchFamily="34" charset="0"/>
                <a:cs typeface="Arial" panose="020B0604020202020204" pitchFamily="34" charset="0"/>
              </a:rPr>
              <a:t>shiffting</a:t>
            </a:r>
            <a:r>
              <a:rPr kumimoji="0" lang="en-US" altLang="en-US" sz="13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there. Social presence in society in terms of like minded people. Connectivity to the airport, bus stand, city center, markets and other daily needs things nearby.</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smtClean="0">
                <a:ln>
                  <a:noFill/>
                </a:ln>
                <a:solidFill>
                  <a:srgbClr val="333333"/>
                </a:solidFill>
                <a:effectLst/>
                <a:latin typeface="Lincoln-ProximaNova-Reg"/>
              </a:rPr>
              <a:t>Sorted list of house in terms of housing prices in a ascending or descending order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smtClean="0">
                <a:ln>
                  <a:noFill/>
                </a:ln>
                <a:solidFill>
                  <a:srgbClr val="333333"/>
                </a:solidFill>
                <a:effectLst/>
                <a:latin typeface="Lincoln-ProximaNova-Reg"/>
              </a:rPr>
              <a:t>Sorted list of schools in terms of location, fees, rating and reviews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smtClean="0">
              <a:ln>
                <a:noFill/>
              </a:ln>
              <a:solidFill>
                <a:srgbClr val="333333"/>
              </a:solidFill>
              <a:effectLst/>
              <a:latin typeface="Lincoln-ProximaNova-Reg"/>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333333"/>
                </a:solidFill>
                <a:effectLst/>
                <a:latin typeface="Lincoln-ProximaNova-Reg"/>
              </a:rPr>
              <a:t>6. Conclusion Section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In this Capstone project, using k-means cluster algorithm I separated the neighborhood into 10(Ten) different clusters and for 103 different </a:t>
            </a:r>
            <a:r>
              <a:rPr kumimoji="0" lang="en-US" altLang="en-US" sz="1300" b="0" i="0" u="none" strike="noStrike" cap="none" normalizeH="0" baseline="0" dirty="0" err="1" smtClean="0">
                <a:ln>
                  <a:noFill/>
                </a:ln>
                <a:solidFill>
                  <a:srgbClr val="333333"/>
                </a:solidFill>
                <a:effectLst/>
                <a:latin typeface="Arial" panose="020B0604020202020204" pitchFamily="34" charset="0"/>
                <a:cs typeface="Arial" panose="020B0604020202020204" pitchFamily="34" charset="0"/>
              </a:rPr>
              <a:t>lattitude</a:t>
            </a:r>
            <a:r>
              <a:rPr kumimoji="0" lang="en-US" altLang="en-US" sz="13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and </a:t>
            </a:r>
            <a:r>
              <a:rPr kumimoji="0" lang="en-US" altLang="en-US" sz="1300" b="0" i="0" u="none" strike="noStrike" cap="none" normalizeH="0" baseline="0" dirty="0" err="1" smtClean="0">
                <a:ln>
                  <a:noFill/>
                </a:ln>
                <a:solidFill>
                  <a:srgbClr val="333333"/>
                </a:solidFill>
                <a:effectLst/>
                <a:latin typeface="Arial" panose="020B0604020202020204" pitchFamily="34" charset="0"/>
                <a:cs typeface="Arial" panose="020B0604020202020204" pitchFamily="34" charset="0"/>
              </a:rPr>
              <a:t>logitude</a:t>
            </a:r>
            <a:r>
              <a:rPr kumimoji="0" lang="en-US" altLang="en-US" sz="13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from dataset, which have very-similar neighborhoods around them. Using the charts above results presented to a particular neighborhood based on average house prices and school rating have been made.</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I feel rewarded with the efforts and believe this course with all the topics covered is well worthy of appreciation.</a:t>
            </a:r>
            <a:br>
              <a:rPr kumimoji="0" lang="en-US" altLang="en-US" sz="13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br>
            <a:r>
              <a:rPr kumimoji="0" lang="en-US" altLang="en-US" sz="13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This project has shown me a practical application to resolve a real situation that has impacting personal and financial impact using Data Science tools.</a:t>
            </a:r>
            <a:br>
              <a:rPr kumimoji="0" lang="en-US" altLang="en-US" sz="13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br>
            <a:r>
              <a:rPr kumimoji="0" lang="en-US" altLang="en-US" sz="13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The mapping with Folium is a very powerful technique to consolidate information and make the analysis and decision better with confidence.</a:t>
            </a:r>
            <a:endParaRPr kumimoji="0" lang="en-US" altLang="en-US" sz="1300" b="0" i="0" u="none" strike="noStrike" cap="none" normalizeH="0" baseline="0" dirty="0" smtClean="0">
              <a:ln>
                <a:noFill/>
              </a:ln>
              <a:solidFill>
                <a:srgbClr val="333333"/>
              </a:solidFill>
              <a:effectLst/>
              <a:latin typeface="Lincoln-ProximaNova-Reg"/>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Lincoln-ProximaNova-Reg"/>
              </a:rPr>
              <a:t>Future Works: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This Capstone project can be continued for making it more precise in terms to find best house in Scarborough. Best means on the basis of all required things(daily needs or things we need to live a better life) around and also in terms of cost effective.</a:t>
            </a:r>
            <a:endParaRPr kumimoji="0" lang="en-US" altLang="en-US" sz="1300" b="0" i="0" u="none" strike="noStrike" cap="none" normalizeH="0" baseline="0" dirty="0" smtClean="0">
              <a:ln>
                <a:noFill/>
              </a:ln>
              <a:solidFill>
                <a:srgbClr val="333333"/>
              </a:solidFill>
              <a:effectLst/>
              <a:latin typeface="Lincoln-ProximaNova-Reg"/>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Lincoln-ProximaNova-Reg"/>
              </a:rPr>
              <a:t>Libraries Which are Used to </a:t>
            </a:r>
            <a:r>
              <a:rPr kumimoji="0" lang="en-US" altLang="en-US" sz="1300" b="0" i="0" u="none" strike="noStrike" cap="none" normalizeH="0" baseline="0" dirty="0" err="1" smtClean="0">
                <a:ln>
                  <a:noFill/>
                </a:ln>
                <a:solidFill>
                  <a:srgbClr val="333333"/>
                </a:solidFill>
                <a:effectLst/>
                <a:latin typeface="Lincoln-ProximaNova-Reg"/>
              </a:rPr>
              <a:t>Develope</a:t>
            </a:r>
            <a:r>
              <a:rPr kumimoji="0" lang="en-US" altLang="en-US" sz="1300" b="0" i="0" u="none" strike="noStrike" cap="none" normalizeH="0" baseline="0" dirty="0" smtClean="0">
                <a:ln>
                  <a:noFill/>
                </a:ln>
                <a:solidFill>
                  <a:srgbClr val="333333"/>
                </a:solidFill>
                <a:effectLst/>
                <a:latin typeface="Lincoln-ProximaNova-Reg"/>
              </a:rPr>
              <a:t> the Project: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Pandas: For creating and manipulating </a:t>
            </a:r>
            <a:r>
              <a:rPr kumimoji="0" lang="en-US" altLang="en-US" sz="13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dataframes</a:t>
            </a:r>
            <a:r>
              <a:rPr kumimoji="0" lang="en-US" altLang="en-US" sz="13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t>
            </a:r>
            <a:endParaRPr kumimoji="0" lang="en-US" altLang="en-US" sz="1100" b="0" i="0" u="none" strike="noStrike" cap="none" normalizeH="0" baseline="0" dirty="0" smtClean="0">
              <a:ln>
                <a:noFill/>
              </a:ln>
              <a:solidFill>
                <a:srgbClr val="333333"/>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Folium: Python visualization library would be used to visualize the neighborhoods cluster distribution of using interactive leaflet map.</a:t>
            </a:r>
            <a:endParaRPr kumimoji="0" lang="en-US" altLang="en-US" sz="1100" b="0" i="0" u="none" strike="noStrike" cap="none" normalizeH="0" baseline="0" dirty="0" smtClean="0">
              <a:ln>
                <a:noFill/>
              </a:ln>
              <a:solidFill>
                <a:srgbClr val="333333"/>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err="1" smtClean="0">
                <a:ln>
                  <a:noFill/>
                </a:ln>
                <a:solidFill>
                  <a:srgbClr val="333333"/>
                </a:solidFill>
                <a:effectLst/>
                <a:latin typeface="Arial" panose="020B0604020202020204" pitchFamily="34" charset="0"/>
                <a:cs typeface="Arial" panose="020B0604020202020204" pitchFamily="34" charset="0"/>
              </a:rPr>
              <a:t>Scikit</a:t>
            </a:r>
            <a:r>
              <a:rPr kumimoji="0" lang="en-US" altLang="en-US" sz="13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Learn: For importing k-means clustering.</a:t>
            </a:r>
            <a:endParaRPr kumimoji="0" lang="en-US" altLang="en-US" sz="1100" b="0" i="0" u="none" strike="noStrike" cap="none" normalizeH="0" baseline="0" dirty="0" smtClean="0">
              <a:ln>
                <a:noFill/>
              </a:ln>
              <a:solidFill>
                <a:srgbClr val="333333"/>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JSON: Library to handle JSON files.</a:t>
            </a:r>
            <a:endParaRPr kumimoji="0" lang="en-US" altLang="en-US" sz="1100" b="0" i="0" u="none" strike="noStrike" cap="none" normalizeH="0" baseline="0" dirty="0" smtClean="0">
              <a:ln>
                <a:noFill/>
              </a:ln>
              <a:solidFill>
                <a:srgbClr val="333333"/>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XML: To separate data from presentation and XML stores data in plain text format.</a:t>
            </a:r>
            <a:endParaRPr kumimoji="0" lang="en-US" altLang="en-US" sz="1100" b="0" i="0" u="none" strike="noStrike" cap="none" normalizeH="0" baseline="0" dirty="0" smtClean="0">
              <a:ln>
                <a:noFill/>
              </a:ln>
              <a:solidFill>
                <a:srgbClr val="333333"/>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Geocoder: To retrieve Location Data.</a:t>
            </a:r>
            <a:endParaRPr kumimoji="0" lang="en-US" altLang="en-US" sz="1100" b="0" i="0" u="none" strike="noStrike" cap="none" normalizeH="0" baseline="0" dirty="0" smtClean="0">
              <a:ln>
                <a:noFill/>
              </a:ln>
              <a:solidFill>
                <a:srgbClr val="333333"/>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Beautiful Soup and Requests: To scrap and library to handle http requests.</a:t>
            </a:r>
            <a:endParaRPr kumimoji="0" lang="en-US" altLang="en-US" sz="1100" b="0" i="0" u="none" strike="noStrike" cap="none" normalizeH="0" baseline="0" dirty="0" smtClean="0">
              <a:ln>
                <a:noFill/>
              </a:ln>
              <a:solidFill>
                <a:srgbClr val="333333"/>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err="1" smtClean="0">
                <a:ln>
                  <a:noFill/>
                </a:ln>
                <a:solidFill>
                  <a:srgbClr val="333333"/>
                </a:solidFill>
                <a:effectLst/>
                <a:latin typeface="Arial" panose="020B0604020202020204" pitchFamily="34" charset="0"/>
                <a:cs typeface="Arial" panose="020B0604020202020204" pitchFamily="34" charset="0"/>
              </a:rPr>
              <a:t>Matplotlib</a:t>
            </a:r>
            <a:r>
              <a:rPr kumimoji="0" lang="en-US" altLang="en-US" sz="13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 Python Plotting Module.</a:t>
            </a:r>
            <a:endParaRPr kumimoji="0" lang="en-US" altLang="en-US" sz="1100" b="0" i="0" u="none" strike="noStrike" cap="none" normalizeH="0" baseline="0" dirty="0" smtClean="0">
              <a:ln>
                <a:noFill/>
              </a:ln>
              <a:solidFill>
                <a:srgbClr val="333333"/>
              </a:solidFill>
              <a:effectLst/>
              <a:latin typeface="Lincoln-ProximaNova-Reg"/>
            </a:endParaRPr>
          </a:p>
        </p:txBody>
      </p:sp>
      <p:pic>
        <p:nvPicPr>
          <p:cNvPr id="1026" name="Picture 2" descr="http://roshangrewal.com/wp-content/uploads/2019/10/Map-of-Scarborough-1024x57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50" y="-20685125"/>
            <a:ext cx="9753600" cy="54864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roshangrewal.com/wp-content/uploads/2019/10/Using-K-Means-Clustering-Approach-10th-Most-Common-Venue-1024x58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 y="-13765213"/>
            <a:ext cx="9753600" cy="55435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roshangrewal.com/wp-content/uploads/2019/10/Most-Common-venues-near-neighborhood-1024x57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50" y="-8248650"/>
            <a:ext cx="9753600" cy="550545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http://roshangrewal.com/wp-content/uploads/2019/10/Map-of-Clusters-Scarborough-1024x57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50" y="-1647825"/>
            <a:ext cx="9753600" cy="55149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roshangrewal.com/wp-content/uploads/2019/10/Average-Housing-Price-1024x86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850" y="3838575"/>
            <a:ext cx="9753600" cy="82677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http://roshangrewal.com/wp-content/uploads/2019/10/School-Ratings-by-Clusters-1024x88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850" y="11961813"/>
            <a:ext cx="9753600" cy="839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409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12</Words>
  <Application>Microsoft Office PowerPoint</Application>
  <PresentationFormat>Widescreen</PresentationFormat>
  <Paragraphs>65</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 sans-serif</vt:lpstr>
      <vt:lpstr>Arial</vt:lpstr>
      <vt:lpstr>Calibri</vt:lpstr>
      <vt:lpstr>Calibri Light</vt:lpstr>
      <vt:lpstr>Lincoln-ProximaNova-Reg</vt:lpstr>
      <vt:lpstr>Menlo</vt:lpstr>
      <vt:lpstr>Times New Roman</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 koneru</dc:creator>
  <cp:lastModifiedBy>anu koneru</cp:lastModifiedBy>
  <cp:revision>2</cp:revision>
  <dcterms:created xsi:type="dcterms:W3CDTF">2020-07-06T14:06:20Z</dcterms:created>
  <dcterms:modified xsi:type="dcterms:W3CDTF">2020-07-06T14:07:26Z</dcterms:modified>
</cp:coreProperties>
</file>