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619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86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86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86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619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86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86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86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8619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9586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9586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62286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87" y="593203"/>
            <a:ext cx="4283125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92" y="952536"/>
            <a:ext cx="4355515" cy="1548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41261" y="3322038"/>
            <a:ext cx="25400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15866" y="3322038"/>
            <a:ext cx="23748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2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slide" Target="slide9.xml"/><Relationship Id="rId6" Type="http://schemas.openxmlformats.org/officeDocument/2006/relationships/slide" Target="slide11.xml"/><Relationship Id="rId7" Type="http://schemas.openxmlformats.org/officeDocument/2006/relationships/slide" Target="slide7.xml"/><Relationship Id="rId8" Type="http://schemas.openxmlformats.org/officeDocument/2006/relationships/slide" Target="slide12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6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slide" Target="slide10.xml"/><Relationship Id="rId6" Type="http://schemas.openxmlformats.org/officeDocument/2006/relationships/slide" Target="slide12.xml"/><Relationship Id="rId7" Type="http://schemas.openxmlformats.org/officeDocument/2006/relationships/slide" Target="slide7.xml"/><Relationship Id="rId8" Type="http://schemas.openxmlformats.org/officeDocument/2006/relationships/slide" Target="slide11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6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slide" Target="slide11.xml"/><Relationship Id="rId4" Type="http://schemas.openxmlformats.org/officeDocument/2006/relationships/slide" Target="slide13.xml"/><Relationship Id="rId5" Type="http://schemas.openxmlformats.org/officeDocument/2006/relationships/slide" Target="slide12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.xml"/><Relationship Id="rId9" Type="http://schemas.openxmlformats.org/officeDocument/2006/relationships/slide" Target="slide2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" Target="slide12.xml"/><Relationship Id="rId5" Type="http://schemas.openxmlformats.org/officeDocument/2006/relationships/slide" Target="slide14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.xml"/><Relationship Id="rId9" Type="http://schemas.openxmlformats.org/officeDocument/2006/relationships/slide" Target="slide27.xml"/><Relationship Id="rId10" Type="http://schemas.openxmlformats.org/officeDocument/2006/relationships/slide" Target="slide1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slide13.xml"/><Relationship Id="rId6" Type="http://schemas.openxmlformats.org/officeDocument/2006/relationships/slide" Target="slide15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8.xml"/><Relationship Id="rId10" Type="http://schemas.openxmlformats.org/officeDocument/2006/relationships/slide" Target="slide1.xml"/><Relationship Id="rId11" Type="http://schemas.openxmlformats.org/officeDocument/2006/relationships/slide" Target="slide27.xml"/><Relationship Id="rId12" Type="http://schemas.openxmlformats.org/officeDocument/2006/relationships/slide" Target="slide1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slide14.xml"/><Relationship Id="rId6" Type="http://schemas.openxmlformats.org/officeDocument/2006/relationships/slide" Target="slide16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8.xml"/><Relationship Id="rId10" Type="http://schemas.openxmlformats.org/officeDocument/2006/relationships/slide" Target="slide1.xml"/><Relationship Id="rId11" Type="http://schemas.openxmlformats.org/officeDocument/2006/relationships/slide" Target="slide27.xml"/><Relationship Id="rId12" Type="http://schemas.openxmlformats.org/officeDocument/2006/relationships/slide" Target="slide1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slide15.xml"/><Relationship Id="rId6" Type="http://schemas.openxmlformats.org/officeDocument/2006/relationships/slide" Target="slide17.xml"/><Relationship Id="rId7" Type="http://schemas.openxmlformats.org/officeDocument/2006/relationships/slide" Target="slide12.xml"/><Relationship Id="rId8" Type="http://schemas.openxmlformats.org/officeDocument/2006/relationships/slide" Target="slide18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1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slide" Target="slide16.xml"/><Relationship Id="rId6" Type="http://schemas.openxmlformats.org/officeDocument/2006/relationships/slide" Target="slide18.xml"/><Relationship Id="rId7" Type="http://schemas.openxmlformats.org/officeDocument/2006/relationships/slide" Target="slide12.xml"/><Relationship Id="rId8" Type="http://schemas.openxmlformats.org/officeDocument/2006/relationships/slide" Target="slide17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1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17.xml"/><Relationship Id="rId4" Type="http://schemas.openxmlformats.org/officeDocument/2006/relationships/slide" Target="slide19.xml"/><Relationship Id="rId5" Type="http://schemas.openxmlformats.org/officeDocument/2006/relationships/slide" Target="slide18.xml"/><Relationship Id="rId6" Type="http://schemas.openxmlformats.org/officeDocument/2006/relationships/slide" Target="slide21.xml"/><Relationship Id="rId7" Type="http://schemas.openxmlformats.org/officeDocument/2006/relationships/slide" Target="slide22.xml"/><Relationship Id="rId8" Type="http://schemas.openxmlformats.org/officeDocument/2006/relationships/slide" Target="slide1.xml"/><Relationship Id="rId9" Type="http://schemas.openxmlformats.org/officeDocument/2006/relationships/slide" Target="slide2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8.xml"/><Relationship Id="rId4" Type="http://schemas.openxmlformats.org/officeDocument/2006/relationships/slide" Target="slide20.xml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slide" Target="slide1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27.xml"/><Relationship Id="rId6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19.xml"/><Relationship Id="rId5" Type="http://schemas.openxmlformats.org/officeDocument/2006/relationships/slide" Target="slide21.xml"/><Relationship Id="rId6" Type="http://schemas.openxmlformats.org/officeDocument/2006/relationships/slide" Target="slide18.xml"/><Relationship Id="rId7" Type="http://schemas.openxmlformats.org/officeDocument/2006/relationships/slide" Target="slide22.xml"/><Relationship Id="rId8" Type="http://schemas.openxmlformats.org/officeDocument/2006/relationships/slide" Target="slide1.xml"/><Relationship Id="rId9" Type="http://schemas.openxmlformats.org/officeDocument/2006/relationships/slide" Target="slide27.xml"/><Relationship Id="rId10" Type="http://schemas.openxmlformats.org/officeDocument/2006/relationships/slide" Target="slide1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slide" Target="slide20.xml"/><Relationship Id="rId6" Type="http://schemas.openxmlformats.org/officeDocument/2006/relationships/slide" Target="slide22.xml"/><Relationship Id="rId7" Type="http://schemas.openxmlformats.org/officeDocument/2006/relationships/slide" Target="slide18.xml"/><Relationship Id="rId8" Type="http://schemas.openxmlformats.org/officeDocument/2006/relationships/slide" Target="slide21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1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1.xml"/><Relationship Id="rId3" Type="http://schemas.openxmlformats.org/officeDocument/2006/relationships/slide" Target="slide23.xml"/><Relationship Id="rId4" Type="http://schemas.openxmlformats.org/officeDocument/2006/relationships/slide" Target="slide22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image" Target="../media/image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22.xml"/><Relationship Id="rId5" Type="http://schemas.openxmlformats.org/officeDocument/2006/relationships/slide" Target="slide24.xml"/><Relationship Id="rId6" Type="http://schemas.openxmlformats.org/officeDocument/2006/relationships/slide" Target="slide25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slide" Target="slide2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23.xml"/><Relationship Id="rId5" Type="http://schemas.openxmlformats.org/officeDocument/2006/relationships/slide" Target="slide25.xml"/><Relationship Id="rId6" Type="http://schemas.openxmlformats.org/officeDocument/2006/relationships/slide" Target="slide22.xml"/><Relationship Id="rId7" Type="http://schemas.openxmlformats.org/officeDocument/2006/relationships/slide" Target="slide24.xml"/><Relationship Id="rId8" Type="http://schemas.openxmlformats.org/officeDocument/2006/relationships/slide" Target="slide1.xml"/><Relationship Id="rId9" Type="http://schemas.openxmlformats.org/officeDocument/2006/relationships/slide" Target="slide27.xml"/><Relationship Id="rId10" Type="http://schemas.openxmlformats.org/officeDocument/2006/relationships/slide" Target="slide2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24.xml"/><Relationship Id="rId4" Type="http://schemas.openxmlformats.org/officeDocument/2006/relationships/slide" Target="slide26.xml"/><Relationship Id="rId5" Type="http://schemas.openxmlformats.org/officeDocument/2006/relationships/slide" Target="slide25.xml"/><Relationship Id="rId6" Type="http://schemas.openxmlformats.org/officeDocument/2006/relationships/slide" Target="slide1.xml"/><Relationship Id="rId7" Type="http://schemas.openxmlformats.org/officeDocument/2006/relationships/slide" Target="slide2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://www.luogu.com.cn/paste/x0nicuro" TargetMode="External"/><Relationship Id="rId4" Type="http://schemas.openxmlformats.org/officeDocument/2006/relationships/hyperlink" Target="http://www.luogu.com.cn/paste/4f4n45nu" TargetMode="External"/><Relationship Id="rId5" Type="http://schemas.openxmlformats.org/officeDocument/2006/relationships/slide" Target="slide25.xml"/><Relationship Id="rId6" Type="http://schemas.openxmlformats.org/officeDocument/2006/relationships/slide" Target="slide27.xml"/><Relationship Id="rId7" Type="http://schemas.openxmlformats.org/officeDocument/2006/relationships/slide" Target="slide26.xml"/><Relationship Id="rId8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6.xml"/><Relationship Id="rId3" Type="http://schemas.openxmlformats.org/officeDocument/2006/relationships/slide" Target="slide27.xml"/><Relationship Id="rId4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slide" Target="slide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4.xml"/><Relationship Id="rId6" Type="http://schemas.openxmlformats.org/officeDocument/2006/relationships/slide" Target="slide6.xml"/><Relationship Id="rId7" Type="http://schemas.openxmlformats.org/officeDocument/2006/relationships/slide" Target="slide3.xml"/><Relationship Id="rId8" Type="http://schemas.openxmlformats.org/officeDocument/2006/relationships/slide" Target="slide5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slide" Target="slide2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7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.xml"/><Relationship Id="rId9" Type="http://schemas.openxmlformats.org/officeDocument/2006/relationships/slide" Target="slide2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7.xml"/><Relationship Id="rId4" Type="http://schemas.openxmlformats.org/officeDocument/2006/relationships/slide" Target="slide9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.xml"/><Relationship Id="rId8" Type="http://schemas.openxmlformats.org/officeDocument/2006/relationships/slide" Target="slide27.xml"/><Relationship Id="rId9" Type="http://schemas.openxmlformats.org/officeDocument/2006/relationships/slide" Target="slide6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" Target="slide8.xml"/><Relationship Id="rId5" Type="http://schemas.openxmlformats.org/officeDocument/2006/relationships/slide" Target="slide10.xml"/><Relationship Id="rId6" Type="http://schemas.openxmlformats.org/officeDocument/2006/relationships/slide" Target="slide7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.xml"/><Relationship Id="rId10" Type="http://schemas.openxmlformats.org/officeDocument/2006/relationships/slide" Target="slide27.xml"/><Relationship Id="rId11" Type="http://schemas.openxmlformats.org/officeDocument/2006/relationships/slide" Target="slide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8569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8544" y="848957"/>
            <a:ext cx="4432935" cy="664210"/>
          </a:xfrm>
          <a:custGeom>
            <a:avLst/>
            <a:gdLst/>
            <a:ahLst/>
            <a:cxnLst/>
            <a:rect l="l" t="t" r="r" b="b"/>
            <a:pathLst>
              <a:path w="4432935" h="664210">
                <a:moveTo>
                  <a:pt x="0" y="663765"/>
                </a:moveTo>
                <a:lnTo>
                  <a:pt x="4432567" y="663765"/>
                </a:lnTo>
                <a:lnTo>
                  <a:pt x="4432567" y="0"/>
                </a:lnTo>
                <a:lnTo>
                  <a:pt x="0" y="0"/>
                </a:lnTo>
                <a:lnTo>
                  <a:pt x="0" y="66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743" y="830121"/>
            <a:ext cx="4432935" cy="631825"/>
          </a:xfrm>
          <a:custGeom>
            <a:avLst/>
            <a:gdLst/>
            <a:ahLst/>
            <a:cxnLst/>
            <a:rect l="l" t="t" r="r" b="b"/>
            <a:pathLst>
              <a:path w="4432935" h="631825">
                <a:moveTo>
                  <a:pt x="4432567" y="0"/>
                </a:moveTo>
                <a:lnTo>
                  <a:pt x="0" y="0"/>
                </a:lnTo>
                <a:lnTo>
                  <a:pt x="0" y="581001"/>
                </a:lnTo>
                <a:lnTo>
                  <a:pt x="4008" y="600725"/>
                </a:lnTo>
                <a:lnTo>
                  <a:pt x="14922" y="616878"/>
                </a:lnTo>
                <a:lnTo>
                  <a:pt x="31075" y="627793"/>
                </a:lnTo>
                <a:lnTo>
                  <a:pt x="50800" y="631801"/>
                </a:lnTo>
                <a:lnTo>
                  <a:pt x="4381766" y="631801"/>
                </a:lnTo>
                <a:lnTo>
                  <a:pt x="4401491" y="627793"/>
                </a:lnTo>
                <a:lnTo>
                  <a:pt x="4417644" y="616878"/>
                </a:lnTo>
                <a:lnTo>
                  <a:pt x="4428558" y="600725"/>
                </a:lnTo>
                <a:lnTo>
                  <a:pt x="4432567" y="581001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44713" y="846153"/>
            <a:ext cx="1118870" cy="50927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最近公共祖先</a:t>
            </a:r>
            <a:endParaRPr sz="1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LCA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5688" y="1673465"/>
            <a:ext cx="1156970" cy="7334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rebuchet MS"/>
                <a:cs typeface="Trebuchet MS"/>
              </a:rPr>
              <a:t>stff577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dirty="0" sz="1100" spc="-35">
                <a:latin typeface="Trebuchet MS"/>
                <a:cs typeface="Trebuchet MS"/>
              </a:rPr>
              <a:t>2023 </a:t>
            </a:r>
            <a:r>
              <a:rPr dirty="0" sz="1100" spc="-10">
                <a:latin typeface="宋体"/>
                <a:cs typeface="宋体"/>
              </a:rPr>
              <a:t>年 </a:t>
            </a:r>
            <a:r>
              <a:rPr dirty="0" sz="1100" spc="-35">
                <a:latin typeface="Trebuchet MS"/>
                <a:cs typeface="Trebuchet MS"/>
              </a:rPr>
              <a:t>1 </a:t>
            </a:r>
            <a:r>
              <a:rPr dirty="0" sz="1100" spc="-10">
                <a:latin typeface="宋体"/>
                <a:cs typeface="宋体"/>
              </a:rPr>
              <a:t>月</a:t>
            </a:r>
            <a:r>
              <a:rPr dirty="0" sz="1100" spc="-245">
                <a:latin typeface="宋体"/>
                <a:cs typeface="宋体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12 </a:t>
            </a:r>
            <a:r>
              <a:rPr dirty="0" sz="1100" spc="-10">
                <a:latin typeface="宋体"/>
                <a:cs typeface="宋体"/>
              </a:rPr>
              <a:t>日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1661" y="3322038"/>
            <a:ext cx="66992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1036053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18158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800263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2182367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8290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先把所有询问读进来</a:t>
            </a:r>
            <a:r>
              <a:rPr dirty="0" spc="-75"/>
              <a:t>，</a:t>
            </a:r>
            <a:r>
              <a:rPr dirty="0" spc="-10"/>
              <a:t>每个节点开一个</a:t>
            </a:r>
            <a:r>
              <a:rPr dirty="0" spc="-215"/>
              <a:t> </a:t>
            </a:r>
            <a:r>
              <a:rPr dirty="0" spc="-65" i="1">
                <a:latin typeface="Trebuchet MS"/>
                <a:cs typeface="Trebuchet MS"/>
              </a:rPr>
              <a:t>vector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05" i="1">
                <a:latin typeface="Times New Roman"/>
                <a:cs typeface="Times New Roman"/>
              </a:rPr>
              <a:t>&lt;</a:t>
            </a:r>
            <a:r>
              <a:rPr dirty="0" spc="15" i="1">
                <a:latin typeface="Times New Roman"/>
                <a:cs typeface="Times New Roman"/>
              </a:rPr>
              <a:t> </a:t>
            </a:r>
            <a:r>
              <a:rPr dirty="0" spc="-65" i="1">
                <a:latin typeface="Trebuchet MS"/>
                <a:cs typeface="Trebuchet MS"/>
              </a:rPr>
              <a:t>int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&gt;</a:t>
            </a:r>
            <a:r>
              <a:rPr dirty="0" spc="15"/>
              <a:t>，</a:t>
            </a:r>
            <a:r>
              <a:rPr dirty="0" spc="-10"/>
              <a:t>记录这是第 几个询问。同时开一个</a:t>
            </a:r>
            <a:r>
              <a:rPr dirty="0" spc="-200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数组</a:t>
            </a:r>
            <a:r>
              <a:rPr dirty="0" spc="-30"/>
              <a:t>，</a:t>
            </a:r>
            <a:r>
              <a:rPr dirty="0" spc="-30" i="1">
                <a:latin typeface="Trebuchet MS"/>
                <a:cs typeface="Trebuchet MS"/>
              </a:rPr>
              <a:t>ans</a:t>
            </a:r>
            <a:r>
              <a:rPr dirty="0" spc="-30">
                <a:latin typeface="Garamond"/>
                <a:cs typeface="Garamond"/>
              </a:rPr>
              <a:t>[</a:t>
            </a:r>
            <a:r>
              <a:rPr dirty="0" spc="-30" i="1">
                <a:latin typeface="Trebuchet MS"/>
                <a:cs typeface="Trebuchet MS"/>
              </a:rPr>
              <a:t>i</a:t>
            </a:r>
            <a:r>
              <a:rPr dirty="0" spc="-30">
                <a:latin typeface="Garamond"/>
                <a:cs typeface="Garamond"/>
              </a:rPr>
              <a:t>]</a:t>
            </a:r>
            <a:r>
              <a:rPr dirty="0" spc="80">
                <a:latin typeface="Garamond"/>
                <a:cs typeface="Garamond"/>
              </a:rPr>
              <a:t> </a:t>
            </a:r>
            <a:r>
              <a:rPr dirty="0" spc="-10"/>
              <a:t>代表第</a:t>
            </a:r>
            <a:r>
              <a:rPr dirty="0" spc="-195"/>
              <a:t> </a:t>
            </a:r>
            <a:r>
              <a:rPr dirty="0" spc="-80" i="1">
                <a:latin typeface="Trebuchet MS"/>
                <a:cs typeface="Trebuchet MS"/>
              </a:rPr>
              <a:t>i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次询问的答案</a:t>
            </a:r>
          </a:p>
          <a:p>
            <a:pPr marL="288290" marR="10477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从根节点进行一次</a:t>
            </a:r>
            <a:r>
              <a:rPr dirty="0" spc="-260"/>
              <a:t> 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50"/>
              <a:t>，</a:t>
            </a:r>
            <a:r>
              <a:rPr dirty="0" spc="-10"/>
              <a:t>设一个变量，遇到特殊节点之后就将变量 的值改成当前最近遇到的特殊节点</a:t>
            </a:r>
            <a:r>
              <a:rPr dirty="0" spc="-50"/>
              <a:t>，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-10"/>
              <a:t>出来时再变回原来的版本</a:t>
            </a:r>
          </a:p>
          <a:p>
            <a:pPr marL="288290" marR="5651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遍历每个节点的</a:t>
            </a:r>
            <a:r>
              <a:rPr dirty="0" spc="-250"/>
              <a:t> </a:t>
            </a:r>
            <a:r>
              <a:rPr dirty="0" spc="-55" i="1">
                <a:latin typeface="Trebuchet MS"/>
                <a:cs typeface="Trebuchet MS"/>
              </a:rPr>
              <a:t>vector</a:t>
            </a:r>
            <a:r>
              <a:rPr dirty="0" spc="-55"/>
              <a:t>，</a:t>
            </a:r>
            <a:r>
              <a:rPr dirty="0" spc="-10"/>
              <a:t>将最近一次遇到的特殊节点的编号赋值给 对应的</a:t>
            </a:r>
            <a:r>
              <a:rPr dirty="0" spc="-195"/>
              <a:t> </a:t>
            </a:r>
            <a:r>
              <a:rPr dirty="0" spc="-35" i="1">
                <a:latin typeface="Trebuchet MS"/>
                <a:cs typeface="Trebuchet MS"/>
              </a:rPr>
              <a:t>ans</a:t>
            </a:r>
            <a:r>
              <a:rPr dirty="0" spc="-35">
                <a:latin typeface="Garamond"/>
                <a:cs typeface="Garamond"/>
              </a:rPr>
              <a:t>[</a:t>
            </a:r>
            <a:r>
              <a:rPr dirty="0" spc="-35" i="1">
                <a:latin typeface="Trebuchet MS"/>
                <a:cs typeface="Trebuchet MS"/>
              </a:rPr>
              <a:t>i</a:t>
            </a:r>
            <a:r>
              <a:rPr dirty="0" spc="-35">
                <a:latin typeface="Garamond"/>
                <a:cs typeface="Garamond"/>
              </a:rPr>
              <a:t>]</a:t>
            </a:r>
          </a:p>
          <a:p>
            <a:pPr marL="288290">
              <a:lnSpc>
                <a:spcPct val="100000"/>
              </a:lnSpc>
              <a:spcBef>
                <a:spcPts val="334"/>
              </a:spcBef>
            </a:pPr>
            <a:r>
              <a:rPr dirty="0" spc="-10"/>
              <a:t>遍历</a:t>
            </a:r>
            <a:r>
              <a:rPr dirty="0" spc="-195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30" i="1">
                <a:latin typeface="Trebuchet MS"/>
                <a:cs typeface="Trebuchet MS"/>
              </a:rPr>
              <a:t> </a:t>
            </a:r>
            <a:r>
              <a:rPr dirty="0" spc="-10"/>
              <a:t>数组进行输出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1036053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18158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800263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2182367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165" y="2392400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8290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先把所有询问读进来</a:t>
            </a:r>
            <a:r>
              <a:rPr dirty="0" spc="-75"/>
              <a:t>，</a:t>
            </a:r>
            <a:r>
              <a:rPr dirty="0" spc="-10"/>
              <a:t>每个节点开一个</a:t>
            </a:r>
            <a:r>
              <a:rPr dirty="0" spc="-215"/>
              <a:t> </a:t>
            </a:r>
            <a:r>
              <a:rPr dirty="0" spc="-65" i="1">
                <a:latin typeface="Trebuchet MS"/>
                <a:cs typeface="Trebuchet MS"/>
              </a:rPr>
              <a:t>vector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05" i="1">
                <a:latin typeface="Times New Roman"/>
                <a:cs typeface="Times New Roman"/>
              </a:rPr>
              <a:t>&lt;</a:t>
            </a:r>
            <a:r>
              <a:rPr dirty="0" spc="15" i="1">
                <a:latin typeface="Times New Roman"/>
                <a:cs typeface="Times New Roman"/>
              </a:rPr>
              <a:t> </a:t>
            </a:r>
            <a:r>
              <a:rPr dirty="0" spc="-65" i="1">
                <a:latin typeface="Trebuchet MS"/>
                <a:cs typeface="Trebuchet MS"/>
              </a:rPr>
              <a:t>int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&gt;</a:t>
            </a:r>
            <a:r>
              <a:rPr dirty="0" spc="15"/>
              <a:t>，</a:t>
            </a:r>
            <a:r>
              <a:rPr dirty="0" spc="-10"/>
              <a:t>记录这是第 几个询问。同时开一个</a:t>
            </a:r>
            <a:r>
              <a:rPr dirty="0" spc="-200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数组</a:t>
            </a:r>
            <a:r>
              <a:rPr dirty="0" spc="-30"/>
              <a:t>，</a:t>
            </a:r>
            <a:r>
              <a:rPr dirty="0" spc="-30" i="1">
                <a:latin typeface="Trebuchet MS"/>
                <a:cs typeface="Trebuchet MS"/>
              </a:rPr>
              <a:t>ans</a:t>
            </a:r>
            <a:r>
              <a:rPr dirty="0" spc="-30">
                <a:latin typeface="Garamond"/>
                <a:cs typeface="Garamond"/>
              </a:rPr>
              <a:t>[</a:t>
            </a:r>
            <a:r>
              <a:rPr dirty="0" spc="-30" i="1">
                <a:latin typeface="Trebuchet MS"/>
                <a:cs typeface="Trebuchet MS"/>
              </a:rPr>
              <a:t>i</a:t>
            </a:r>
            <a:r>
              <a:rPr dirty="0" spc="-30">
                <a:latin typeface="Garamond"/>
                <a:cs typeface="Garamond"/>
              </a:rPr>
              <a:t>]</a:t>
            </a:r>
            <a:r>
              <a:rPr dirty="0" spc="80">
                <a:latin typeface="Garamond"/>
                <a:cs typeface="Garamond"/>
              </a:rPr>
              <a:t> </a:t>
            </a:r>
            <a:r>
              <a:rPr dirty="0" spc="-10"/>
              <a:t>代表第</a:t>
            </a:r>
            <a:r>
              <a:rPr dirty="0" spc="-195"/>
              <a:t> </a:t>
            </a:r>
            <a:r>
              <a:rPr dirty="0" spc="-80" i="1">
                <a:latin typeface="Trebuchet MS"/>
                <a:cs typeface="Trebuchet MS"/>
              </a:rPr>
              <a:t>i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次询问的答案</a:t>
            </a:r>
          </a:p>
          <a:p>
            <a:pPr marL="288290" marR="10477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从根节点进行一次</a:t>
            </a:r>
            <a:r>
              <a:rPr dirty="0" spc="-260"/>
              <a:t> 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50"/>
              <a:t>，</a:t>
            </a:r>
            <a:r>
              <a:rPr dirty="0" spc="-10"/>
              <a:t>设一个变量，遇到特殊节点之后就将变量 的值改成当前最近遇到的特殊节点</a:t>
            </a:r>
            <a:r>
              <a:rPr dirty="0" spc="-50"/>
              <a:t>，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-10"/>
              <a:t>出来时再变回原来的版本</a:t>
            </a:r>
          </a:p>
          <a:p>
            <a:pPr marL="288290" marR="5651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遍历每个节点的</a:t>
            </a:r>
            <a:r>
              <a:rPr dirty="0" spc="-250"/>
              <a:t> </a:t>
            </a:r>
            <a:r>
              <a:rPr dirty="0" spc="-55" i="1">
                <a:latin typeface="Trebuchet MS"/>
                <a:cs typeface="Trebuchet MS"/>
              </a:rPr>
              <a:t>vector</a:t>
            </a:r>
            <a:r>
              <a:rPr dirty="0" spc="-55"/>
              <a:t>，</a:t>
            </a:r>
            <a:r>
              <a:rPr dirty="0" spc="-10"/>
              <a:t>将最近一次遇到的特殊节点的编号赋值给 对应的</a:t>
            </a:r>
            <a:r>
              <a:rPr dirty="0" spc="-195"/>
              <a:t> </a:t>
            </a:r>
            <a:r>
              <a:rPr dirty="0" spc="-35" i="1">
                <a:latin typeface="Trebuchet MS"/>
                <a:cs typeface="Trebuchet MS"/>
              </a:rPr>
              <a:t>ans</a:t>
            </a:r>
            <a:r>
              <a:rPr dirty="0" spc="-35">
                <a:latin typeface="Garamond"/>
                <a:cs typeface="Garamond"/>
              </a:rPr>
              <a:t>[</a:t>
            </a:r>
            <a:r>
              <a:rPr dirty="0" spc="-35" i="1">
                <a:latin typeface="Trebuchet MS"/>
                <a:cs typeface="Trebuchet MS"/>
              </a:rPr>
              <a:t>i</a:t>
            </a:r>
            <a:r>
              <a:rPr dirty="0" spc="-35">
                <a:latin typeface="Garamond"/>
                <a:cs typeface="Garamond"/>
              </a:rPr>
              <a:t>]</a:t>
            </a:r>
          </a:p>
          <a:p>
            <a:pPr marL="288290" marR="2667000">
              <a:lnSpc>
                <a:spcPct val="125299"/>
              </a:lnSpc>
            </a:pPr>
            <a:r>
              <a:rPr dirty="0" spc="-10"/>
              <a:t>遍历</a:t>
            </a:r>
            <a:r>
              <a:rPr dirty="0" spc="-235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-15" i="1">
                <a:latin typeface="Trebuchet MS"/>
                <a:cs typeface="Trebuchet MS"/>
              </a:rPr>
              <a:t> </a:t>
            </a:r>
            <a:r>
              <a:rPr dirty="0" spc="-10"/>
              <a:t>数组进行输出 时间复杂度</a:t>
            </a:r>
            <a:r>
              <a:rPr dirty="0" spc="-210"/>
              <a:t> </a:t>
            </a:r>
            <a:r>
              <a:rPr dirty="0" spc="40" i="1">
                <a:latin typeface="Trebuchet MS"/>
                <a:cs typeface="Trebuchet MS"/>
              </a:rPr>
              <a:t>O</a:t>
            </a:r>
            <a:r>
              <a:rPr dirty="0" spc="40">
                <a:latin typeface="Garamond"/>
                <a:cs typeface="Garamond"/>
              </a:rPr>
              <a:t>(</a:t>
            </a:r>
            <a:r>
              <a:rPr dirty="0" spc="40" i="1">
                <a:latin typeface="Trebuchet MS"/>
                <a:cs typeface="Trebuchet MS"/>
              </a:rPr>
              <a:t>n</a:t>
            </a:r>
            <a:r>
              <a:rPr dirty="0" spc="-100" i="1">
                <a:latin typeface="Trebuchet MS"/>
                <a:cs typeface="Trebuchet MS"/>
              </a:rPr>
              <a:t> </a:t>
            </a:r>
            <a:r>
              <a:rPr dirty="0" spc="110">
                <a:latin typeface="Garamond"/>
                <a:cs typeface="Garamond"/>
              </a:rPr>
              <a:t>+</a:t>
            </a:r>
            <a:r>
              <a:rPr dirty="0" spc="-45">
                <a:latin typeface="Garamond"/>
                <a:cs typeface="Garamond"/>
              </a:rPr>
              <a:t> </a:t>
            </a:r>
            <a:r>
              <a:rPr dirty="0" spc="25" i="1">
                <a:latin typeface="Trebuchet MS"/>
                <a:cs typeface="Trebuchet MS"/>
              </a:rPr>
              <a:t>q</a:t>
            </a:r>
            <a:r>
              <a:rPr dirty="0" spc="25">
                <a:latin typeface="Garamond"/>
                <a:cs typeface="Garamond"/>
              </a:rPr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79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离线</a:t>
            </a:r>
            <a:r>
              <a:rPr dirty="0" sz="1400" spc="-3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52095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受上述算法启发，我们是不是也能先按照本身的性质，对询问进行 </a:t>
            </a:r>
            <a:r>
              <a:rPr dirty="0" spc="-10"/>
              <a:t>回答，最后按序输出呢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79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离线</a:t>
            </a:r>
            <a:r>
              <a:rPr dirty="0" sz="1400" spc="-3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165" y="105882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932" y="593203"/>
            <a:ext cx="4047490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受上述算法启发，我们是不是也能先按照本身的性质，对询问进行 </a:t>
            </a:r>
            <a:r>
              <a:rPr dirty="0" sz="1100" spc="-10">
                <a:latin typeface="宋体"/>
                <a:cs typeface="宋体"/>
              </a:rPr>
              <a:t>回答，最后按序输出呢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进行一个变换，两点的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也可以看成找一个深度最 大的节点，使得询问的两点均在以该节点为根的子树中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05882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440929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593203"/>
            <a:ext cx="404749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受上述算法启发，我们是不是也能先按照本身的性质，对询问进行 </a:t>
            </a:r>
            <a:r>
              <a:rPr dirty="0" sz="1100" spc="-10">
                <a:latin typeface="宋体"/>
                <a:cs typeface="宋体"/>
              </a:rPr>
              <a:t>回答，最后按序输出呢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进行一个变换，两点的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也可以看成找一个深度最 大的节点，使得询问的两点均在以该节点为根的子树中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进行分类讨论，即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为其中一节点的情况（换句话 说，其中一个节点为另一个节点的祖先节点</a:t>
            </a:r>
            <a:r>
              <a:rPr dirty="0" sz="1100" spc="-285">
                <a:latin typeface="宋体"/>
                <a:cs typeface="宋体"/>
              </a:rPr>
              <a:t>），</a:t>
            </a:r>
            <a:r>
              <a:rPr dirty="0" sz="1100" spc="-10">
                <a:latin typeface="宋体"/>
                <a:cs typeface="宋体"/>
              </a:rPr>
              <a:t>或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 点的情况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05882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440929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1995106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593203"/>
            <a:ext cx="4047490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受上述算法启发，我们是不是也能先按照本身的性质，对询问进行 </a:t>
            </a:r>
            <a:r>
              <a:rPr dirty="0" sz="1100" spc="-10">
                <a:latin typeface="宋体"/>
                <a:cs typeface="宋体"/>
              </a:rPr>
              <a:t>回答，最后按序输出呢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进行一个变换，两点的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也可以看成找一个深度最 大的节点，使得询问的两点均在以该节点为根的子树中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进行分类讨论，即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为其中一节点的情况（换句话 说，其中一个节点为另一个节点的祖先节点</a:t>
            </a:r>
            <a:r>
              <a:rPr dirty="0" sz="1100" spc="-285">
                <a:latin typeface="宋体"/>
                <a:cs typeface="宋体"/>
              </a:rPr>
              <a:t>），</a:t>
            </a:r>
            <a:r>
              <a:rPr dirty="0" sz="1100" spc="-10">
                <a:latin typeface="宋体"/>
                <a:cs typeface="宋体"/>
              </a:rPr>
              <a:t>或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 点的情况</a:t>
            </a:r>
            <a:endParaRPr sz="1100">
              <a:latin typeface="宋体"/>
              <a:cs typeface="宋体"/>
            </a:endParaRPr>
          </a:p>
          <a:p>
            <a:pPr marL="12700" marR="8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不知道会先遍历到询问的哪个点，所以询问要挂在两个点上。对于 </a:t>
            </a:r>
            <a:r>
              <a:rPr dirty="0" sz="1100" spc="-10">
                <a:latin typeface="宋体"/>
                <a:cs typeface="宋体"/>
              </a:rPr>
              <a:t>第一种情况，只需要标记另外一个节点是否已经被遍历过就行了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10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05882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440929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1995106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165" y="2377224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932" y="593203"/>
            <a:ext cx="4047490" cy="2236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受上述算法启发，我们是不是也能先按照本身的性质，对询问进行 </a:t>
            </a:r>
            <a:r>
              <a:rPr dirty="0" sz="1100" spc="-10">
                <a:latin typeface="宋体"/>
                <a:cs typeface="宋体"/>
              </a:rPr>
              <a:t>回答，最后按序输出呢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进行一个变换，两点的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也可以看成找一个深度最 大的节点，使得询问的两点均在以该节点为根的子树中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进行分类讨论，即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为其中一节点的情况（换句话 说，其中一个节点为另一个节点的祖先节点</a:t>
            </a:r>
            <a:r>
              <a:rPr dirty="0" sz="1100" spc="-285">
                <a:latin typeface="宋体"/>
                <a:cs typeface="宋体"/>
              </a:rPr>
              <a:t>），</a:t>
            </a:r>
            <a:r>
              <a:rPr dirty="0" sz="1100" spc="-10">
                <a:latin typeface="宋体"/>
                <a:cs typeface="宋体"/>
              </a:rPr>
              <a:t>或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 点的情况</a:t>
            </a:r>
            <a:endParaRPr sz="1100">
              <a:latin typeface="宋体"/>
              <a:cs typeface="宋体"/>
            </a:endParaRPr>
          </a:p>
          <a:p>
            <a:pPr marL="12700" marR="8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不知道会先遍历到询问的哪个点，所以询问要挂在两个点上。对于 </a:t>
            </a:r>
            <a:r>
              <a:rPr dirty="0" sz="1100" spc="-10">
                <a:latin typeface="宋体"/>
                <a:cs typeface="宋体"/>
              </a:rPr>
              <a:t>第一种情况，只需要标记另外一个节点是否已经被遍历过就行了</a:t>
            </a:r>
            <a:endParaRPr sz="1100">
              <a:latin typeface="宋体"/>
              <a:cs typeface="宋体"/>
            </a:endParaRPr>
          </a:p>
          <a:p>
            <a:pPr algn="just" marL="12700" marR="8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对于第二种情况，也要对遍历过的节点打标记，同时发现需要把先 </a:t>
            </a:r>
            <a:r>
              <a:rPr dirty="0" sz="1100" spc="-10">
                <a:latin typeface="宋体"/>
                <a:cs typeface="宋体"/>
              </a:rPr>
              <a:t>遍历过的点往上提，提到最近一个还没有退出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dfs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的节点上来。这 里用并查集实现就很方便了，注意合并方向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67671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05882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440929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1995106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165" y="2377224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165" y="2931401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2932" y="593203"/>
            <a:ext cx="4047490" cy="24466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受上述算法启发，我们是不是也能先按照本身的性质，对询问进行 </a:t>
            </a:r>
            <a:r>
              <a:rPr dirty="0" sz="1100" spc="-10">
                <a:latin typeface="宋体"/>
                <a:cs typeface="宋体"/>
              </a:rPr>
              <a:t>回答，最后按序输出呢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进行一个变换，两点的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也可以看成找一个深度最 大的节点，使得询问的两点均在以该节点为根的子树中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我们对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进行分类讨论，即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为其中一节点的情况（换句话 说，其中一个节点为另一个节点的祖先节点</a:t>
            </a:r>
            <a:r>
              <a:rPr dirty="0" sz="1100" spc="-285">
                <a:latin typeface="宋体"/>
                <a:cs typeface="宋体"/>
              </a:rPr>
              <a:t>），</a:t>
            </a:r>
            <a:r>
              <a:rPr dirty="0" sz="1100" spc="-10">
                <a:latin typeface="宋体"/>
                <a:cs typeface="宋体"/>
              </a:rPr>
              <a:t>或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 点的情况</a:t>
            </a:r>
            <a:endParaRPr sz="1100">
              <a:latin typeface="宋体"/>
              <a:cs typeface="宋体"/>
            </a:endParaRPr>
          </a:p>
          <a:p>
            <a:pPr marL="12700" marR="8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不知道会先遍历到询问的哪个点，所以询问要挂在两个点上。对于 </a:t>
            </a:r>
            <a:r>
              <a:rPr dirty="0" sz="1100" spc="-10">
                <a:latin typeface="宋体"/>
                <a:cs typeface="宋体"/>
              </a:rPr>
              <a:t>第一种情况，只需要标记另外一个节点是否已经被遍历过就行了</a:t>
            </a:r>
            <a:endParaRPr sz="1100">
              <a:latin typeface="宋体"/>
              <a:cs typeface="宋体"/>
            </a:endParaRPr>
          </a:p>
          <a:p>
            <a:pPr algn="just" marL="12700" marR="88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对于第二种情况，也要对遍历过的节点打标记，同时发现需要把先 </a:t>
            </a:r>
            <a:r>
              <a:rPr dirty="0" sz="1100" spc="-10">
                <a:latin typeface="宋体"/>
                <a:cs typeface="宋体"/>
              </a:rPr>
              <a:t>遍历过的点往上提，提到最近一个还没有退出</a:t>
            </a:r>
            <a:r>
              <a:rPr dirty="0" sz="1100" spc="-220">
                <a:latin typeface="宋体"/>
                <a:cs typeface="宋体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dfs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的节点上来。这 里用并查集实现就很方便了，注意合并方向</a:t>
            </a:r>
            <a:endParaRPr sz="11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宋体"/>
                <a:cs typeface="宋体"/>
              </a:rPr>
              <a:t>时间复杂度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O</a:t>
            </a:r>
            <a:r>
              <a:rPr dirty="0" sz="1100" spc="40">
                <a:latin typeface="Garamond"/>
                <a:cs typeface="Garamond"/>
              </a:rPr>
              <a:t>(</a:t>
            </a:r>
            <a:r>
              <a:rPr dirty="0" sz="1100" spc="40" i="1">
                <a:latin typeface="Trebuchet MS"/>
                <a:cs typeface="Trebuchet MS"/>
              </a:rPr>
              <a:t>n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110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q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Cambria"/>
                <a:cs typeface="Cambria"/>
              </a:rPr>
              <a:t>·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α</a:t>
            </a:r>
            <a:r>
              <a:rPr dirty="0" sz="1100" spc="75">
                <a:latin typeface="Garamond"/>
                <a:cs typeface="Garamond"/>
              </a:rPr>
              <a:t>(</a:t>
            </a:r>
            <a:r>
              <a:rPr dirty="0" sz="1100" spc="75" i="1">
                <a:latin typeface="Trebuchet MS"/>
                <a:cs typeface="Trebuchet MS"/>
              </a:rPr>
              <a:t>n</a:t>
            </a:r>
            <a:r>
              <a:rPr dirty="0" sz="1100" spc="75">
                <a:latin typeface="Garamond"/>
                <a:cs typeface="Garamond"/>
              </a:rPr>
              <a:t>))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在线倍增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9135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932" y="830058"/>
            <a:ext cx="36277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宋体"/>
                <a:cs typeface="宋体"/>
              </a:rPr>
              <a:t>如果需要按照顺序来回答，我们可以采用倍增的方法来实现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在线倍增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9135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123607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786280"/>
            <a:ext cx="4043679" cy="7899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如果需要按照顺序来回答，我们可以采用倍增的方法来实现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</a:t>
            </a:r>
            <a:r>
              <a:rPr dirty="0" sz="1100" spc="-21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为其中一点的情况，只需要用深度较大的节点往上跳，  </a:t>
            </a:r>
            <a:r>
              <a:rPr dirty="0" sz="1100" spc="-10">
                <a:latin typeface="宋体"/>
                <a:cs typeface="宋体"/>
              </a:rPr>
              <a:t>找到其祖先节点中，深度最小的节点，满足其深度不小于询问的另 </a:t>
            </a:r>
            <a:r>
              <a:rPr dirty="0" sz="1100" spc="-10">
                <a:latin typeface="宋体"/>
                <a:cs typeface="宋体"/>
              </a:rPr>
              <a:t>外一个节点。此时答案就是该节点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3948" y="3143771"/>
            <a:ext cx="1648460" cy="2025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60004"/>
            <a:ext cx="389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概念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866" y="1591228"/>
            <a:ext cx="1010800" cy="16108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5100" y="1349830"/>
            <a:ext cx="3139440" cy="53594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在有根树中，祖先指从根到该节</a:t>
            </a:r>
          </a:p>
          <a:p>
            <a:pPr marL="12700" marR="5080">
              <a:lnSpc>
                <a:spcPct val="102600"/>
              </a:lnSpc>
            </a:pPr>
            <a:r>
              <a:rPr dirty="0" spc="-10"/>
              <a:t>点所经分支上的所有节点。在这里，一个节点也可 以是它自己的祖先。</a:t>
            </a:r>
            <a:r>
              <a:rPr dirty="0" spc="45" i="1">
                <a:latin typeface="Trebuchet MS"/>
                <a:cs typeface="Trebuchet MS"/>
              </a:rPr>
              <a:t>LCA</a:t>
            </a:r>
            <a:r>
              <a:rPr dirty="0" spc="45">
                <a:latin typeface="Garamond"/>
                <a:cs typeface="Garamond"/>
              </a:rPr>
              <a:t>(1</a:t>
            </a:r>
            <a:r>
              <a:rPr dirty="0" spc="45" i="1">
                <a:latin typeface="Times New Roman"/>
                <a:cs typeface="Times New Roman"/>
              </a:rPr>
              <a:t>,</a:t>
            </a:r>
            <a:r>
              <a:rPr dirty="0" spc="-100" i="1">
                <a:latin typeface="Times New Roman"/>
                <a:cs typeface="Times New Roman"/>
              </a:rPr>
              <a:t> </a:t>
            </a:r>
            <a:r>
              <a:rPr dirty="0" spc="65">
                <a:latin typeface="Garamond"/>
                <a:cs typeface="Garamond"/>
              </a:rPr>
              <a:t>2)</a:t>
            </a:r>
            <a:r>
              <a:rPr dirty="0" spc="75">
                <a:latin typeface="Garamond"/>
                <a:cs typeface="Garamond"/>
              </a:rPr>
              <a:t> </a:t>
            </a:r>
            <a:r>
              <a:rPr dirty="0" spc="-10"/>
              <a:t>为</a:t>
            </a:r>
            <a:r>
              <a:rPr dirty="0" spc="-195"/>
              <a:t> </a:t>
            </a:r>
            <a:r>
              <a:rPr dirty="0" spc="35">
                <a:latin typeface="Garamond"/>
                <a:cs typeface="Garamond"/>
              </a:rPr>
              <a:t>2</a:t>
            </a:r>
            <a:r>
              <a:rPr dirty="0" spc="35"/>
              <a:t>，</a:t>
            </a:r>
            <a:r>
              <a:rPr dirty="0" spc="35" i="1">
                <a:latin typeface="Trebuchet MS"/>
                <a:cs typeface="Trebuchet MS"/>
              </a:rPr>
              <a:t>LCA</a:t>
            </a:r>
            <a:r>
              <a:rPr dirty="0" spc="35">
                <a:latin typeface="Garamond"/>
                <a:cs typeface="Garamond"/>
              </a:rPr>
              <a:t>(3</a:t>
            </a:r>
            <a:r>
              <a:rPr dirty="0" spc="35" i="1">
                <a:latin typeface="Times New Roman"/>
                <a:cs typeface="Times New Roman"/>
              </a:rPr>
              <a:t>,</a:t>
            </a:r>
            <a:r>
              <a:rPr dirty="0" spc="-100" i="1">
                <a:latin typeface="Times New Roman"/>
                <a:cs typeface="Times New Roman"/>
              </a:rPr>
              <a:t> </a:t>
            </a:r>
            <a:r>
              <a:rPr dirty="0" spc="65">
                <a:latin typeface="Garamond"/>
                <a:cs typeface="Garamond"/>
              </a:rPr>
              <a:t>4)</a:t>
            </a:r>
            <a:r>
              <a:rPr dirty="0" spc="80">
                <a:latin typeface="Garamond"/>
                <a:cs typeface="Garamond"/>
              </a:rPr>
              <a:t> </a:t>
            </a:r>
            <a:r>
              <a:rPr dirty="0" spc="-10"/>
              <a:t>为</a:t>
            </a:r>
            <a:r>
              <a:rPr dirty="0" spc="-200"/>
              <a:t> </a:t>
            </a:r>
            <a:r>
              <a:rPr dirty="0" spc="25">
                <a:latin typeface="Garamond"/>
                <a:cs typeface="Garamond"/>
              </a:rPr>
              <a:t>2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91661" y="3322038"/>
            <a:ext cx="66992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4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在线倍增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9135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123607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67778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786280"/>
            <a:ext cx="4114800" cy="168846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如果需要按照顺序来回答，我们可以采用倍增的方法来实现</a:t>
            </a:r>
            <a:endParaRPr sz="1100">
              <a:latin typeface="宋体"/>
              <a:cs typeface="宋体"/>
            </a:endParaRPr>
          </a:p>
          <a:p>
            <a:pPr marL="12700" marR="762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</a:t>
            </a:r>
            <a:r>
              <a:rPr dirty="0" sz="1100" spc="-21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为其中一点的情况，只需要用深度较大的节点往上跳，  </a:t>
            </a:r>
            <a:r>
              <a:rPr dirty="0" sz="1100" spc="-10">
                <a:latin typeface="宋体"/>
                <a:cs typeface="宋体"/>
              </a:rPr>
              <a:t>找到其祖先节点中，深度最小的节点，满足其深度不小于询问的另 </a:t>
            </a:r>
            <a:r>
              <a:rPr dirty="0" sz="1100" spc="-10">
                <a:latin typeface="宋体"/>
                <a:cs typeface="宋体"/>
              </a:rPr>
              <a:t>外一个节点。此时答案就是该节点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</a:t>
            </a:r>
            <a:r>
              <a:rPr dirty="0" sz="1100" spc="-225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为另外一节点的情况，我们参考第一种情况的处理方式，  此时两个节点的深度相同，我们需要两个节点同时往上跳，找到第 一次相遇的节点。但倍增只能找到符合或者不符合条件的最后一个 节点，所以我们在跳的过程中找最后一对不相等的节点，该节点的 父亲节点就是我们要的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在线倍增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9135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123607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67778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65" y="2576118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2932" y="786280"/>
            <a:ext cx="4114800" cy="18980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如果需要按照顺序来回答，我们可以采用倍增的方法来实现</a:t>
            </a:r>
            <a:endParaRPr sz="1100">
              <a:latin typeface="宋体"/>
              <a:cs typeface="宋体"/>
            </a:endParaRPr>
          </a:p>
          <a:p>
            <a:pPr marL="12700" marR="762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</a:t>
            </a:r>
            <a:r>
              <a:rPr dirty="0" sz="1100" spc="-210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spc="1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为其中一点的情况，只需要用深度较大的节点往上跳，  </a:t>
            </a:r>
            <a:r>
              <a:rPr dirty="0" sz="1100" spc="-10">
                <a:latin typeface="宋体"/>
                <a:cs typeface="宋体"/>
              </a:rPr>
              <a:t>找到其祖先节点中，深度最小的节点，满足其深度不小于询问的另 </a:t>
            </a:r>
            <a:r>
              <a:rPr dirty="0" sz="1100" spc="-10">
                <a:latin typeface="宋体"/>
                <a:cs typeface="宋体"/>
              </a:rPr>
              <a:t>外一个节点。此时答案就是该节点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对于</a:t>
            </a:r>
            <a:r>
              <a:rPr dirty="0" sz="1100" spc="-225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为另外一节点的情况，我们参考第一种情况的处理方式，  此时两个节点的深度相同，我们需要两个节点同时往上跳，找到第 一次相遇的节点。但倍增只能找到符合或者不符合条件的最后一个 节点，所以我们在跳的过程中找最后一对不相等的节点，该节点的 父亲节点就是我们要的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LCA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宋体"/>
                <a:cs typeface="宋体"/>
              </a:rPr>
              <a:t>时间复杂度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O</a:t>
            </a:r>
            <a:r>
              <a:rPr dirty="0" sz="1100" spc="55">
                <a:latin typeface="Garamond"/>
                <a:cs typeface="Garamond"/>
              </a:rPr>
              <a:t>((</a:t>
            </a:r>
            <a:r>
              <a:rPr dirty="0" sz="1100" spc="55" i="1">
                <a:latin typeface="Trebuchet MS"/>
                <a:cs typeface="Trebuchet MS"/>
              </a:rPr>
              <a:t>n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110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25" i="1">
                <a:latin typeface="Trebuchet MS"/>
                <a:cs typeface="Trebuchet MS"/>
              </a:rPr>
              <a:t>q</a:t>
            </a:r>
            <a:r>
              <a:rPr dirty="0" sz="1100" spc="25">
                <a:latin typeface="Garamond"/>
                <a:cs typeface="Garamond"/>
              </a:rPr>
              <a:t>)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10">
                <a:latin typeface="Cambria"/>
                <a:cs typeface="Cambria"/>
              </a:rPr>
              <a:t>·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15" i="1">
                <a:latin typeface="Trebuchet MS"/>
                <a:cs typeface="Trebuchet MS"/>
              </a:rPr>
              <a:t>log</a:t>
            </a:r>
            <a:r>
              <a:rPr dirty="0" sz="1100" spc="15">
                <a:latin typeface="Garamond"/>
                <a:cs typeface="Garamond"/>
              </a:rPr>
              <a:t>(</a:t>
            </a:r>
            <a:r>
              <a:rPr dirty="0" sz="1100" spc="15" i="1">
                <a:latin typeface="Trebuchet MS"/>
                <a:cs typeface="Trebuchet MS"/>
              </a:rPr>
              <a:t>n</a:t>
            </a:r>
            <a:r>
              <a:rPr dirty="0" sz="1100" spc="15">
                <a:latin typeface="Garamond"/>
                <a:cs typeface="Garamond"/>
              </a:rPr>
              <a:t>))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19869" y="3171607"/>
            <a:ext cx="15728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5300" y="60004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在线倍增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1165" y="1276781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2932" y="1193265"/>
            <a:ext cx="1134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宋体"/>
                <a:cs typeface="宋体"/>
              </a:rPr>
              <a:t>为什么不是二分？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943948" y="3252383"/>
            <a:ext cx="1609725" cy="2070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 strike="dblStrike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 strike="noStrike">
                <a:latin typeface="Trebuchet MS"/>
                <a:cs typeface="Trebuchet MS"/>
              </a:rPr>
              <a:t>  . .</a:t>
            </a:r>
            <a:r>
              <a:rPr dirty="0" sz="400" spc="45" strike="noStrike">
                <a:latin typeface="Trebuchet MS"/>
                <a:cs typeface="Trebuchet MS"/>
              </a:rPr>
              <a:t> </a:t>
            </a:r>
            <a:r>
              <a:rPr dirty="0" sz="400" spc="-30" strike="noStrike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在线倍增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1276781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8681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149487"/>
            <a:ext cx="4177665" cy="6178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为什么不是二分？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宋体"/>
                <a:cs typeface="宋体"/>
              </a:rPr>
              <a:t>有根树中节点至多只有一个确定的父节点</a:t>
            </a:r>
            <a:r>
              <a:rPr dirty="0" sz="1100" spc="-45">
                <a:latin typeface="宋体"/>
                <a:cs typeface="宋体"/>
              </a:rPr>
              <a:t>，</a:t>
            </a:r>
            <a:r>
              <a:rPr dirty="0" sz="1100" spc="-10">
                <a:latin typeface="宋体"/>
                <a:cs typeface="宋体"/>
              </a:rPr>
              <a:t>但是可能多有个子节点， </a:t>
            </a:r>
            <a:r>
              <a:rPr dirty="0" sz="1100" spc="-10">
                <a:latin typeface="宋体"/>
                <a:cs typeface="宋体"/>
              </a:rPr>
              <a:t>无法直接通过下标顺序确定该节点后面第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个节点是谁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在线倍增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1276781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8681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868919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149487"/>
            <a:ext cx="417766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为什么不是二分？</a:t>
            </a:r>
            <a:endParaRPr sz="1100">
              <a:latin typeface="宋体"/>
              <a:cs typeface="宋体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宋体"/>
                <a:cs typeface="宋体"/>
              </a:rPr>
              <a:t>有根树中节点至多只有一个确定的父节点</a:t>
            </a:r>
            <a:r>
              <a:rPr dirty="0" sz="1100" spc="-45">
                <a:latin typeface="宋体"/>
                <a:cs typeface="宋体"/>
              </a:rPr>
              <a:t>，</a:t>
            </a:r>
            <a:r>
              <a:rPr dirty="0" sz="1100" spc="-10">
                <a:latin typeface="宋体"/>
                <a:cs typeface="宋体"/>
              </a:rPr>
              <a:t>但是可能多有个子节点， </a:t>
            </a:r>
            <a:r>
              <a:rPr dirty="0" sz="1100" spc="-10">
                <a:latin typeface="宋体"/>
                <a:cs typeface="宋体"/>
              </a:rPr>
              <a:t>无法直接通过下标顺序确定该节点后面第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x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个节点是谁</a:t>
            </a:r>
            <a:endParaRPr sz="1100">
              <a:latin typeface="宋体"/>
              <a:cs typeface="宋体"/>
            </a:endParaRPr>
          </a:p>
          <a:p>
            <a:pPr marL="12700" marR="13906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如果从子节点往上二分，由于每个子节点对应的祖先各不相同，用 </a:t>
            </a:r>
            <a:r>
              <a:rPr dirty="0" sz="1100" spc="-10">
                <a:latin typeface="宋体"/>
                <a:cs typeface="宋体"/>
              </a:rPr>
              <a:t>线性表的话需要独立存储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3011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求树上两点距离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1440929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2932" y="1357412"/>
            <a:ext cx="405193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设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dis</a:t>
            </a:r>
            <a:r>
              <a:rPr dirty="0" sz="1100" spc="-35">
                <a:latin typeface="Garamond"/>
                <a:cs typeface="Garamond"/>
              </a:rPr>
              <a:t>[</a:t>
            </a:r>
            <a:r>
              <a:rPr dirty="0" sz="1100" spc="-35" i="1">
                <a:latin typeface="Trebuchet MS"/>
                <a:cs typeface="Trebuchet MS"/>
              </a:rPr>
              <a:t>u</a:t>
            </a:r>
            <a:r>
              <a:rPr dirty="0" sz="1100" spc="-35">
                <a:latin typeface="Garamond"/>
                <a:cs typeface="Garamond"/>
              </a:rPr>
              <a:t>]</a:t>
            </a:r>
            <a:r>
              <a:rPr dirty="0" sz="1100" spc="70">
                <a:latin typeface="Garamond"/>
                <a:cs typeface="Garamond"/>
              </a:rPr>
              <a:t> </a:t>
            </a:r>
            <a:r>
              <a:rPr dirty="0" sz="1100" spc="-10">
                <a:latin typeface="宋体"/>
                <a:cs typeface="宋体"/>
              </a:rPr>
              <a:t>为点</a:t>
            </a:r>
            <a:r>
              <a:rPr dirty="0" sz="1100" spc="-204">
                <a:latin typeface="宋体"/>
                <a:cs typeface="宋体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u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到根节点的距离（在无权树当中，可以直接用深度 来代替</a:t>
            </a:r>
            <a:r>
              <a:rPr dirty="0" sz="1100" spc="-285">
                <a:latin typeface="宋体"/>
                <a:cs typeface="宋体"/>
              </a:rPr>
              <a:t>），</a:t>
            </a:r>
            <a:r>
              <a:rPr dirty="0" sz="1100" spc="-10">
                <a:latin typeface="宋体"/>
                <a:cs typeface="宋体"/>
              </a:rPr>
              <a:t>点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u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到点</a:t>
            </a:r>
            <a:r>
              <a:rPr dirty="0" sz="1100" spc="-190">
                <a:latin typeface="宋体"/>
                <a:cs typeface="宋体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v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的树上距离即为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dis</a:t>
            </a:r>
            <a:r>
              <a:rPr dirty="0" sz="1100" spc="-35">
                <a:latin typeface="Garamond"/>
                <a:cs typeface="Garamond"/>
              </a:rPr>
              <a:t>[</a:t>
            </a:r>
            <a:r>
              <a:rPr dirty="0" sz="1100" spc="-35" i="1">
                <a:latin typeface="Trebuchet MS"/>
                <a:cs typeface="Trebuchet MS"/>
              </a:rPr>
              <a:t>u</a:t>
            </a:r>
            <a:r>
              <a:rPr dirty="0" sz="1100" spc="-35">
                <a:latin typeface="Garamond"/>
                <a:cs typeface="Garamond"/>
              </a:rPr>
              <a:t>] </a:t>
            </a:r>
            <a:r>
              <a:rPr dirty="0" sz="1100" spc="110">
                <a:latin typeface="Garamond"/>
                <a:cs typeface="Garamond"/>
              </a:rPr>
              <a:t>+</a:t>
            </a:r>
            <a:r>
              <a:rPr dirty="0" sz="1100" spc="-35">
                <a:latin typeface="Garamond"/>
                <a:cs typeface="Garamond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dis</a:t>
            </a:r>
            <a:r>
              <a:rPr dirty="0" sz="1100" spc="-35">
                <a:latin typeface="Garamond"/>
                <a:cs typeface="Garamond"/>
              </a:rPr>
              <a:t>[</a:t>
            </a:r>
            <a:r>
              <a:rPr dirty="0" sz="1100" spc="-35" i="1">
                <a:latin typeface="Trebuchet MS"/>
                <a:cs typeface="Trebuchet MS"/>
              </a:rPr>
              <a:t>v</a:t>
            </a:r>
            <a:r>
              <a:rPr dirty="0" sz="1100" spc="-35">
                <a:latin typeface="Garamond"/>
                <a:cs typeface="Garamond"/>
              </a:rPr>
              <a:t>]</a:t>
            </a:r>
            <a:r>
              <a:rPr dirty="0" sz="1100" spc="85">
                <a:latin typeface="Garamond"/>
                <a:cs typeface="Garamond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-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5">
                <a:latin typeface="Garamond"/>
                <a:cs typeface="Garamond"/>
              </a:rPr>
              <a:t>2 </a:t>
            </a:r>
            <a:r>
              <a:rPr dirty="0" sz="1100" spc="10">
                <a:latin typeface="Cambria"/>
                <a:cs typeface="Cambria"/>
              </a:rPr>
              <a:t>∗ </a:t>
            </a:r>
            <a:r>
              <a:rPr dirty="0" sz="1100" spc="-25" i="1">
                <a:latin typeface="Trebuchet MS"/>
                <a:cs typeface="Trebuchet MS"/>
              </a:rPr>
              <a:t>dis</a:t>
            </a:r>
            <a:r>
              <a:rPr dirty="0" sz="1100" spc="-25">
                <a:latin typeface="Garamond"/>
                <a:cs typeface="Garamond"/>
              </a:rPr>
              <a:t>[</a:t>
            </a:r>
            <a:r>
              <a:rPr dirty="0" sz="1100" spc="-25" i="1">
                <a:latin typeface="Trebuchet MS"/>
                <a:cs typeface="Trebuchet MS"/>
              </a:rPr>
              <a:t>lca</a:t>
            </a:r>
            <a:r>
              <a:rPr dirty="0" sz="1100" spc="-25">
                <a:latin typeface="Garamond"/>
                <a:cs typeface="Garamond"/>
              </a:rPr>
              <a:t>(</a:t>
            </a:r>
            <a:r>
              <a:rPr dirty="0" sz="1100" spc="-25" i="1">
                <a:latin typeface="Trebuchet MS"/>
                <a:cs typeface="Trebuchet MS"/>
              </a:rPr>
              <a:t>u</a:t>
            </a:r>
            <a:r>
              <a:rPr dirty="0" sz="1100" spc="-25" i="1">
                <a:latin typeface="Times New Roman"/>
                <a:cs typeface="Times New Roman"/>
              </a:rPr>
              <a:t>,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rebuchet MS"/>
                <a:cs typeface="Trebuchet MS"/>
              </a:rPr>
              <a:t>v</a:t>
            </a:r>
            <a:r>
              <a:rPr dirty="0" sz="1100" spc="20">
                <a:latin typeface="Garamond"/>
                <a:cs typeface="Garamond"/>
              </a:rPr>
              <a:t>)]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例题代码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14945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165" y="1704606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932" y="1367279"/>
            <a:ext cx="327914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离线</a:t>
            </a:r>
            <a:r>
              <a:rPr dirty="0" sz="1100" spc="-185">
                <a:latin typeface="宋体"/>
                <a:cs typeface="宋体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tarjan</a:t>
            </a:r>
            <a:r>
              <a:rPr dirty="0" sz="1100" spc="-75">
                <a:latin typeface="Trebuchet MS"/>
                <a:cs typeface="Trebuchet MS"/>
              </a:rPr>
              <a:t>:</a:t>
            </a:r>
            <a:r>
              <a:rPr dirty="0" sz="1100" spc="16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  <a:hlinkClick r:id="rId3"/>
              </a:rPr>
              <a:t>https://www.luogu.com.cn/paste/x0nicuro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宋体"/>
                <a:cs typeface="宋体"/>
              </a:rPr>
              <a:t>在线倍增</a:t>
            </a:r>
            <a:r>
              <a:rPr dirty="0" sz="1100" spc="-105">
                <a:latin typeface="Trebuchet MS"/>
                <a:cs typeface="Trebuchet MS"/>
              </a:rPr>
              <a:t>: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  <a:hlinkClick r:id="rId4"/>
              </a:rPr>
              <a:t>https://www.luogu.com.cn/paste/4f4n45nu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19869" y="3171607"/>
            <a:ext cx="15728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9109" y="1197481"/>
            <a:ext cx="970280" cy="403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25">
                <a:latin typeface="宋体"/>
                <a:cs typeface="宋体"/>
              </a:rPr>
              <a:t>谢谢！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943948" y="3252383"/>
            <a:ext cx="1609725" cy="2070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 strike="dblStrike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 strike="noStrike">
                <a:latin typeface="Trebuchet MS"/>
                <a:cs typeface="Trebuchet MS"/>
              </a:rPr>
              <a:t>  . .</a:t>
            </a:r>
            <a:r>
              <a:rPr dirty="0" sz="400" spc="45" strike="noStrike">
                <a:latin typeface="Trebuchet MS"/>
                <a:cs typeface="Trebuchet MS"/>
              </a:rPr>
              <a:t> </a:t>
            </a:r>
            <a:r>
              <a:rPr dirty="0" sz="400" spc="-30" strike="noStrike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95"/>
              </a:spcBef>
              <a:tabLst>
                <a:tab pos="136906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dirty="0" sz="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3652" y="32718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4144" y="326158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44304" y="32514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0351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7651" y="325142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20351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07651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20351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1319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1319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8619" y="32895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1319" y="33022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62286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2286" y="32768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43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9112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96754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32315" y="326920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19869" y="3171607"/>
            <a:ext cx="15728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u="sng" sz="400" spc="-30">
                <a:uFill>
                  <a:solidFill>
                    <a:srgbClr val="ADADE0"/>
                  </a:solidFill>
                </a:uFill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5300" y="60004"/>
            <a:ext cx="7543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求解方法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1165" y="1204074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2932" y="1120557"/>
            <a:ext cx="1134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宋体"/>
                <a:cs typeface="宋体"/>
              </a:rPr>
              <a:t>考虑最暴力的做法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943948" y="3252383"/>
            <a:ext cx="1609725" cy="2070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 strike="dblStrike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 strike="noStrike">
                <a:latin typeface="Trebuchet MS"/>
                <a:cs typeface="Trebuchet MS"/>
              </a:rPr>
              <a:t>  . .</a:t>
            </a:r>
            <a:r>
              <a:rPr dirty="0" sz="400" spc="45" strike="noStrike">
                <a:latin typeface="Trebuchet MS"/>
                <a:cs typeface="Trebuchet MS"/>
              </a:rPr>
              <a:t> </a:t>
            </a:r>
            <a:r>
              <a:rPr dirty="0" sz="400" spc="-30" strike="noStrike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95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fld id="{81D60167-4931-47E6-BA6A-407CBD079E47}" type="slidenum"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3</a:t>
            </a:fld>
            <a:r>
              <a:rPr dirty="0" sz="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求解方法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12040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14106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2932" y="1076779"/>
            <a:ext cx="4043679" cy="9620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考虑最暴力的做法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因为在有根树上，除了根节点，我们能确定每个节点有且仅有一个 父节点，所以先标记一个节点的所有祖先节点，然后再从另一个节 点往父节点遍历，遇到的第一个被标记过的节点就是最近公共祖先 </a:t>
            </a:r>
            <a:r>
              <a:rPr dirty="0" sz="1100" spc="-10">
                <a:latin typeface="宋体"/>
                <a:cs typeface="宋体"/>
              </a:rPr>
              <a:t>了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543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求解方法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81165" y="1204074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14106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2140369"/>
            <a:ext cx="65201" cy="6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932" y="1076779"/>
            <a:ext cx="4043679" cy="1172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宋体"/>
                <a:cs typeface="宋体"/>
              </a:rPr>
              <a:t>考虑最暴力的做法</a:t>
            </a:r>
            <a:endParaRPr sz="1100">
              <a:latin typeface="宋体"/>
              <a:cs typeface="宋体"/>
            </a:endParaRP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因为在有根树上，除了根节点，我们能确定每个节点有且仅有一个 父节点，所以先标记一个节点的所有祖先节点，然后再从另一个节 点往父节点遍历，遇到的第一个被标记过的节点就是最近公共祖先 </a:t>
            </a:r>
            <a:r>
              <a:rPr dirty="0" sz="1100" spc="-10">
                <a:latin typeface="宋体"/>
                <a:cs typeface="宋体"/>
              </a:rPr>
              <a:t>了</a:t>
            </a:r>
            <a:endParaRPr sz="11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宋体"/>
                <a:cs typeface="宋体"/>
              </a:rPr>
              <a:t>一次询问的时间复杂度为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55" i="1">
                <a:latin typeface="Trebuchet MS"/>
                <a:cs typeface="Trebuchet MS"/>
              </a:rPr>
              <a:t>O</a:t>
            </a:r>
            <a:r>
              <a:rPr dirty="0" sz="1100" spc="55">
                <a:latin typeface="Garamond"/>
                <a:cs typeface="Garamond"/>
              </a:rPr>
              <a:t>(</a:t>
            </a:r>
            <a:r>
              <a:rPr dirty="0" sz="1100" spc="55" i="1">
                <a:latin typeface="Trebuchet MS"/>
                <a:cs typeface="Trebuchet MS"/>
              </a:rPr>
              <a:t>n</a:t>
            </a:r>
            <a:r>
              <a:rPr dirty="0" sz="1100" spc="55">
                <a:latin typeface="Garamond"/>
                <a:cs typeface="Garamond"/>
              </a:rPr>
              <a:t>)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879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离线</a:t>
            </a:r>
            <a:r>
              <a:rPr dirty="0" sz="1400" spc="-3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1608416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987994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832" y="1169997"/>
            <a:ext cx="4150995" cy="923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6416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3333B2"/>
                </a:solidFill>
                <a:latin typeface="宋体"/>
                <a:cs typeface="宋体"/>
              </a:rPr>
              <a:t>问题引入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宋体"/>
              <a:cs typeface="宋体"/>
            </a:endParaRPr>
          </a:p>
          <a:p>
            <a:pPr marL="50800" marR="43180">
              <a:lnSpc>
                <a:spcPct val="100000"/>
              </a:lnSpc>
            </a:pPr>
            <a:r>
              <a:rPr dirty="0" sz="1000" spc="-5">
                <a:latin typeface="宋体"/>
                <a:cs typeface="宋体"/>
              </a:rPr>
              <a:t>给定一棵有根树，树上有一些特殊节点，每次询问给一个点，问它的祖先 </a:t>
            </a:r>
            <a:r>
              <a:rPr dirty="0" sz="1000" spc="-5">
                <a:latin typeface="宋体"/>
                <a:cs typeface="宋体"/>
              </a:rPr>
              <a:t>节点中，距离它最近的特殊节点是哪个</a:t>
            </a:r>
            <a:endParaRPr sz="1000">
              <a:latin typeface="宋体"/>
              <a:cs typeface="宋体"/>
            </a:endParaRPr>
          </a:p>
          <a:p>
            <a:pPr marL="50800">
              <a:lnSpc>
                <a:spcPct val="100000"/>
              </a:lnSpc>
              <a:spcBef>
                <a:spcPts val="590"/>
              </a:spcBef>
            </a:pPr>
            <a:r>
              <a:rPr dirty="0" sz="1000" spc="-5" i="1">
                <a:latin typeface="Trebuchet MS"/>
                <a:cs typeface="Trebuchet MS"/>
              </a:rPr>
              <a:t>n</a:t>
            </a:r>
            <a:r>
              <a:rPr dirty="0" sz="1000" spc="-5" i="1">
                <a:latin typeface="Times New Roman"/>
                <a:cs typeface="Times New Roman"/>
              </a:rPr>
              <a:t>, </a:t>
            </a:r>
            <a:r>
              <a:rPr dirty="0" sz="1000" spc="-10" i="1">
                <a:latin typeface="Trebuchet MS"/>
                <a:cs typeface="Trebuchet MS"/>
              </a:rPr>
              <a:t>m</a:t>
            </a:r>
            <a:r>
              <a:rPr dirty="0" sz="1000" spc="-10" i="1">
                <a:latin typeface="Times New Roman"/>
                <a:cs typeface="Times New Roman"/>
              </a:rPr>
              <a:t>, </a:t>
            </a:r>
            <a:r>
              <a:rPr dirty="0" sz="1000" spc="-45" i="1">
                <a:latin typeface="Trebuchet MS"/>
                <a:cs typeface="Trebuchet MS"/>
              </a:rPr>
              <a:t>q </a:t>
            </a:r>
            <a:r>
              <a:rPr dirty="0" sz="1000" spc="220">
                <a:latin typeface="Cambria"/>
                <a:cs typeface="Cambria"/>
              </a:rPr>
              <a:t>≤</a:t>
            </a:r>
            <a:r>
              <a:rPr dirty="0" sz="1000" spc="25">
                <a:latin typeface="Cambria"/>
                <a:cs typeface="Cambria"/>
              </a:rPr>
              <a:t> </a:t>
            </a:r>
            <a:r>
              <a:rPr dirty="0" sz="1000" spc="15">
                <a:latin typeface="Garamond"/>
                <a:cs typeface="Garamond"/>
              </a:rPr>
              <a:t>10</a:t>
            </a:r>
            <a:r>
              <a:rPr dirty="0" baseline="27777" sz="1050" spc="22">
                <a:latin typeface="Bauhaus 93"/>
                <a:cs typeface="Bauhaus 93"/>
              </a:rPr>
              <a:t>5</a:t>
            </a:r>
            <a:endParaRPr baseline="27777" sz="1050">
              <a:latin typeface="Bauhaus 93"/>
              <a:cs typeface="Bauhaus 93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79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离线</a:t>
            </a:r>
            <a:r>
              <a:rPr dirty="0" sz="1400" spc="-3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1036053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952536"/>
            <a:ext cx="4079875" cy="36385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先把所有询问读进来</a:t>
            </a:r>
            <a:r>
              <a:rPr dirty="0" spc="-75"/>
              <a:t>，</a:t>
            </a:r>
            <a:r>
              <a:rPr dirty="0" spc="-10"/>
              <a:t>每个节点开一个</a:t>
            </a:r>
            <a:r>
              <a:rPr dirty="0" spc="-215"/>
              <a:t> </a:t>
            </a:r>
            <a:r>
              <a:rPr dirty="0" spc="-65" i="1">
                <a:latin typeface="Trebuchet MS"/>
                <a:cs typeface="Trebuchet MS"/>
              </a:rPr>
              <a:t>vector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05" i="1">
                <a:latin typeface="Times New Roman"/>
                <a:cs typeface="Times New Roman"/>
              </a:rPr>
              <a:t>&lt;</a:t>
            </a:r>
            <a:r>
              <a:rPr dirty="0" spc="15" i="1">
                <a:latin typeface="Times New Roman"/>
                <a:cs typeface="Times New Roman"/>
              </a:rPr>
              <a:t> </a:t>
            </a:r>
            <a:r>
              <a:rPr dirty="0" spc="-65" i="1">
                <a:latin typeface="Trebuchet MS"/>
                <a:cs typeface="Trebuchet MS"/>
              </a:rPr>
              <a:t>int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&gt;</a:t>
            </a:r>
            <a:r>
              <a:rPr dirty="0" spc="15"/>
              <a:t>，</a:t>
            </a:r>
            <a:r>
              <a:rPr dirty="0" spc="-10"/>
              <a:t>记录这是第 几个询问。同时开一个</a:t>
            </a:r>
            <a:r>
              <a:rPr dirty="0" spc="-200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数组</a:t>
            </a:r>
            <a:r>
              <a:rPr dirty="0" spc="-30"/>
              <a:t>，</a:t>
            </a:r>
            <a:r>
              <a:rPr dirty="0" spc="-30" i="1">
                <a:latin typeface="Trebuchet MS"/>
                <a:cs typeface="Trebuchet MS"/>
              </a:rPr>
              <a:t>ans</a:t>
            </a:r>
            <a:r>
              <a:rPr dirty="0" spc="-30">
                <a:latin typeface="Garamond"/>
                <a:cs typeface="Garamond"/>
              </a:rPr>
              <a:t>[</a:t>
            </a:r>
            <a:r>
              <a:rPr dirty="0" spc="-30" i="1">
                <a:latin typeface="Trebuchet MS"/>
                <a:cs typeface="Trebuchet MS"/>
              </a:rPr>
              <a:t>i</a:t>
            </a:r>
            <a:r>
              <a:rPr dirty="0" spc="-30">
                <a:latin typeface="Garamond"/>
                <a:cs typeface="Garamond"/>
              </a:rPr>
              <a:t>]</a:t>
            </a:r>
            <a:r>
              <a:rPr dirty="0" spc="80">
                <a:latin typeface="Garamond"/>
                <a:cs typeface="Garamond"/>
              </a:rPr>
              <a:t> </a:t>
            </a:r>
            <a:r>
              <a:rPr dirty="0" spc="-10"/>
              <a:t>代表第</a:t>
            </a:r>
            <a:r>
              <a:rPr dirty="0" spc="-195"/>
              <a:t> </a:t>
            </a:r>
            <a:r>
              <a:rPr dirty="0" spc="-80" i="1">
                <a:latin typeface="Trebuchet MS"/>
                <a:cs typeface="Trebuchet MS"/>
              </a:rPr>
              <a:t>i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次询问的答案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8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79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  <a:latin typeface="宋体"/>
                <a:cs typeface="宋体"/>
              </a:rPr>
              <a:t>离线</a:t>
            </a:r>
            <a:r>
              <a:rPr dirty="0" sz="1400" spc="-3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65" y="1036053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165" y="1418158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932" y="952536"/>
            <a:ext cx="407987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宋体"/>
                <a:cs typeface="宋体"/>
              </a:rPr>
              <a:t>先把所有询问读进来</a:t>
            </a:r>
            <a:r>
              <a:rPr dirty="0" sz="1100" spc="-75">
                <a:latin typeface="宋体"/>
                <a:cs typeface="宋体"/>
              </a:rPr>
              <a:t>，</a:t>
            </a:r>
            <a:r>
              <a:rPr dirty="0" sz="1100" spc="-10">
                <a:latin typeface="宋体"/>
                <a:cs typeface="宋体"/>
              </a:rPr>
              <a:t>每个节点开一个</a:t>
            </a:r>
            <a:r>
              <a:rPr dirty="0" sz="1100" spc="-215">
                <a:latin typeface="宋体"/>
                <a:cs typeface="宋体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vector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int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&gt;</a:t>
            </a:r>
            <a:r>
              <a:rPr dirty="0" sz="1100" spc="15">
                <a:latin typeface="宋体"/>
                <a:cs typeface="宋体"/>
              </a:rPr>
              <a:t>，</a:t>
            </a:r>
            <a:r>
              <a:rPr dirty="0" sz="1100" spc="-10">
                <a:latin typeface="宋体"/>
                <a:cs typeface="宋体"/>
              </a:rPr>
              <a:t>记录这是第 几个询问。同时开一个</a:t>
            </a:r>
            <a:r>
              <a:rPr dirty="0" sz="1100" spc="-200">
                <a:latin typeface="宋体"/>
                <a:cs typeface="宋体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ans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数组</a:t>
            </a:r>
            <a:r>
              <a:rPr dirty="0" sz="1100" spc="-30">
                <a:latin typeface="宋体"/>
                <a:cs typeface="宋体"/>
              </a:rPr>
              <a:t>，</a:t>
            </a:r>
            <a:r>
              <a:rPr dirty="0" sz="1100" spc="-30" i="1">
                <a:latin typeface="Trebuchet MS"/>
                <a:cs typeface="Trebuchet MS"/>
              </a:rPr>
              <a:t>ans</a:t>
            </a:r>
            <a:r>
              <a:rPr dirty="0" sz="1100" spc="-30">
                <a:latin typeface="Garamond"/>
                <a:cs typeface="Garamond"/>
              </a:rPr>
              <a:t>[</a:t>
            </a:r>
            <a:r>
              <a:rPr dirty="0" sz="1100" spc="-30" i="1">
                <a:latin typeface="Trebuchet MS"/>
                <a:cs typeface="Trebuchet MS"/>
              </a:rPr>
              <a:t>i</a:t>
            </a:r>
            <a:r>
              <a:rPr dirty="0" sz="1100" spc="-30">
                <a:latin typeface="Garamond"/>
                <a:cs typeface="Garamond"/>
              </a:rPr>
              <a:t>]</a:t>
            </a:r>
            <a:r>
              <a:rPr dirty="0" sz="1100" spc="80">
                <a:latin typeface="Garamond"/>
                <a:cs typeface="Garamond"/>
              </a:rPr>
              <a:t> </a:t>
            </a:r>
            <a:r>
              <a:rPr dirty="0" sz="1100" spc="-10">
                <a:latin typeface="宋体"/>
                <a:cs typeface="宋体"/>
              </a:rPr>
              <a:t>代表第</a:t>
            </a:r>
            <a:r>
              <a:rPr dirty="0" sz="1100" spc="-195">
                <a:latin typeface="宋体"/>
                <a:cs typeface="宋体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i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次询问的答案</a:t>
            </a:r>
            <a:endParaRPr sz="1100">
              <a:latin typeface="宋体"/>
              <a:cs typeface="宋体"/>
            </a:endParaRPr>
          </a:p>
          <a:p>
            <a:pPr marL="12700" marR="10477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宋体"/>
                <a:cs typeface="宋体"/>
              </a:rPr>
              <a:t>从根节点进行一次</a:t>
            </a:r>
            <a:r>
              <a:rPr dirty="0" sz="1100" spc="-260">
                <a:latin typeface="宋体"/>
                <a:cs typeface="宋体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dfs</a:t>
            </a:r>
            <a:r>
              <a:rPr dirty="0" sz="1100" spc="-50">
                <a:latin typeface="宋体"/>
                <a:cs typeface="宋体"/>
              </a:rPr>
              <a:t>，</a:t>
            </a:r>
            <a:r>
              <a:rPr dirty="0" sz="1100" spc="-10">
                <a:latin typeface="宋体"/>
                <a:cs typeface="宋体"/>
              </a:rPr>
              <a:t>设一个变量，遇到特殊节点之后就将变量 的值改成当前最近遇到的特殊节点</a:t>
            </a:r>
            <a:r>
              <a:rPr dirty="0" sz="1100" spc="-50">
                <a:latin typeface="宋体"/>
                <a:cs typeface="宋体"/>
              </a:rPr>
              <a:t>，</a:t>
            </a:r>
            <a:r>
              <a:rPr dirty="0" sz="1100" spc="-50" i="1">
                <a:latin typeface="Trebuchet MS"/>
                <a:cs typeface="Trebuchet MS"/>
              </a:rPr>
              <a:t>dfs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-10">
                <a:latin typeface="宋体"/>
                <a:cs typeface="宋体"/>
              </a:rPr>
              <a:t>出来时再变回原来的版本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3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278"/>
                </a:moveTo>
                <a:lnTo>
                  <a:pt x="4608004" y="350278"/>
                </a:lnTo>
                <a:lnTo>
                  <a:pt x="4608004" y="0"/>
                </a:lnTo>
                <a:lnTo>
                  <a:pt x="0" y="0"/>
                </a:lnTo>
                <a:lnTo>
                  <a:pt x="0" y="35027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79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FFFFFF"/>
                </a:solidFill>
              </a:rPr>
              <a:t>离线</a:t>
            </a:r>
            <a:r>
              <a:rPr dirty="0" sz="1400" spc="-310">
                <a:solidFill>
                  <a:srgbClr val="FFFFFF"/>
                </a:solidFill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Garamond"/>
                <a:cs typeface="Garamond"/>
              </a:rPr>
              <a:t>tarjan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165" y="1036053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165" y="1418158"/>
            <a:ext cx="65201" cy="6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165" y="1800263"/>
            <a:ext cx="65201" cy="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88290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先把所有询问读进来</a:t>
            </a:r>
            <a:r>
              <a:rPr dirty="0" spc="-75"/>
              <a:t>，</a:t>
            </a:r>
            <a:r>
              <a:rPr dirty="0" spc="-10"/>
              <a:t>每个节点开一个</a:t>
            </a:r>
            <a:r>
              <a:rPr dirty="0" spc="-215"/>
              <a:t> </a:t>
            </a:r>
            <a:r>
              <a:rPr dirty="0" spc="-65" i="1">
                <a:latin typeface="Trebuchet MS"/>
                <a:cs typeface="Trebuchet MS"/>
              </a:rPr>
              <a:t>vector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05" i="1">
                <a:latin typeface="Times New Roman"/>
                <a:cs typeface="Times New Roman"/>
              </a:rPr>
              <a:t>&lt;</a:t>
            </a:r>
            <a:r>
              <a:rPr dirty="0" spc="15" i="1">
                <a:latin typeface="Times New Roman"/>
                <a:cs typeface="Times New Roman"/>
              </a:rPr>
              <a:t> </a:t>
            </a:r>
            <a:r>
              <a:rPr dirty="0" spc="-65" i="1">
                <a:latin typeface="Trebuchet MS"/>
                <a:cs typeface="Trebuchet MS"/>
              </a:rPr>
              <a:t>int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15" i="1">
                <a:latin typeface="Times New Roman"/>
                <a:cs typeface="Times New Roman"/>
              </a:rPr>
              <a:t>&gt;</a:t>
            </a:r>
            <a:r>
              <a:rPr dirty="0" spc="15"/>
              <a:t>，</a:t>
            </a:r>
            <a:r>
              <a:rPr dirty="0" spc="-10"/>
              <a:t>记录这是第 几个询问。同时开一个</a:t>
            </a:r>
            <a:r>
              <a:rPr dirty="0" spc="-200"/>
              <a:t> </a:t>
            </a:r>
            <a:r>
              <a:rPr dirty="0" spc="-40" i="1">
                <a:latin typeface="Trebuchet MS"/>
                <a:cs typeface="Trebuchet MS"/>
              </a:rPr>
              <a:t>ans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数组</a:t>
            </a:r>
            <a:r>
              <a:rPr dirty="0" spc="-30"/>
              <a:t>，</a:t>
            </a:r>
            <a:r>
              <a:rPr dirty="0" spc="-30" i="1">
                <a:latin typeface="Trebuchet MS"/>
                <a:cs typeface="Trebuchet MS"/>
              </a:rPr>
              <a:t>ans</a:t>
            </a:r>
            <a:r>
              <a:rPr dirty="0" spc="-30">
                <a:latin typeface="Garamond"/>
                <a:cs typeface="Garamond"/>
              </a:rPr>
              <a:t>[</a:t>
            </a:r>
            <a:r>
              <a:rPr dirty="0" spc="-30" i="1">
                <a:latin typeface="Trebuchet MS"/>
                <a:cs typeface="Trebuchet MS"/>
              </a:rPr>
              <a:t>i</a:t>
            </a:r>
            <a:r>
              <a:rPr dirty="0" spc="-30">
                <a:latin typeface="Garamond"/>
                <a:cs typeface="Garamond"/>
              </a:rPr>
              <a:t>]</a:t>
            </a:r>
            <a:r>
              <a:rPr dirty="0" spc="80">
                <a:latin typeface="Garamond"/>
                <a:cs typeface="Garamond"/>
              </a:rPr>
              <a:t> </a:t>
            </a:r>
            <a:r>
              <a:rPr dirty="0" spc="-10"/>
              <a:t>代表第</a:t>
            </a:r>
            <a:r>
              <a:rPr dirty="0" spc="-195"/>
              <a:t> </a:t>
            </a:r>
            <a:r>
              <a:rPr dirty="0" spc="-80" i="1">
                <a:latin typeface="Trebuchet MS"/>
                <a:cs typeface="Trebuchet MS"/>
              </a:rPr>
              <a:t>i</a:t>
            </a:r>
            <a:r>
              <a:rPr dirty="0" spc="25" i="1">
                <a:latin typeface="Trebuchet MS"/>
                <a:cs typeface="Trebuchet MS"/>
              </a:rPr>
              <a:t> </a:t>
            </a:r>
            <a:r>
              <a:rPr dirty="0" spc="-10"/>
              <a:t>次询问的答案</a:t>
            </a:r>
          </a:p>
          <a:p>
            <a:pPr marL="288290" marR="10477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从根节点进行一次</a:t>
            </a:r>
            <a:r>
              <a:rPr dirty="0" spc="-260"/>
              <a:t> 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50"/>
              <a:t>，</a:t>
            </a:r>
            <a:r>
              <a:rPr dirty="0" spc="-10"/>
              <a:t>设一个变量，遇到特殊节点之后就将变量 的值改成当前最近遇到的特殊节点</a:t>
            </a:r>
            <a:r>
              <a:rPr dirty="0" spc="-50"/>
              <a:t>，</a:t>
            </a:r>
            <a:r>
              <a:rPr dirty="0" spc="-50" i="1">
                <a:latin typeface="Trebuchet MS"/>
                <a:cs typeface="Trebuchet MS"/>
              </a:rPr>
              <a:t>dfs</a:t>
            </a:r>
            <a:r>
              <a:rPr dirty="0" spc="-40" i="1">
                <a:latin typeface="Trebuchet MS"/>
                <a:cs typeface="Trebuchet MS"/>
              </a:rPr>
              <a:t> </a:t>
            </a:r>
            <a:r>
              <a:rPr dirty="0" spc="-10"/>
              <a:t>出来时再变回原来的版本</a:t>
            </a:r>
          </a:p>
          <a:p>
            <a:pPr marL="288290" marR="56515">
              <a:lnSpc>
                <a:spcPct val="102600"/>
              </a:lnSpc>
              <a:spcBef>
                <a:spcPts val="300"/>
              </a:spcBef>
            </a:pPr>
            <a:r>
              <a:rPr dirty="0" spc="-10"/>
              <a:t>遍历每个节点的</a:t>
            </a:r>
            <a:r>
              <a:rPr dirty="0" spc="-250"/>
              <a:t> </a:t>
            </a:r>
            <a:r>
              <a:rPr dirty="0" spc="-55" i="1">
                <a:latin typeface="Trebuchet MS"/>
                <a:cs typeface="Trebuchet MS"/>
              </a:rPr>
              <a:t>vector</a:t>
            </a:r>
            <a:r>
              <a:rPr dirty="0" spc="-55"/>
              <a:t>，</a:t>
            </a:r>
            <a:r>
              <a:rPr dirty="0" spc="-10"/>
              <a:t>将最近一次遇到的特殊节点的编号赋值给 对应的</a:t>
            </a:r>
            <a:r>
              <a:rPr dirty="0" spc="-195"/>
              <a:t> </a:t>
            </a:r>
            <a:r>
              <a:rPr dirty="0" spc="-35" i="1">
                <a:latin typeface="Trebuchet MS"/>
                <a:cs typeface="Trebuchet MS"/>
              </a:rPr>
              <a:t>ans</a:t>
            </a:r>
            <a:r>
              <a:rPr dirty="0" spc="-35">
                <a:latin typeface="Garamond"/>
                <a:cs typeface="Garamond"/>
              </a:rPr>
              <a:t>[</a:t>
            </a:r>
            <a:r>
              <a:rPr dirty="0" spc="-35" i="1">
                <a:latin typeface="Trebuchet MS"/>
                <a:cs typeface="Trebuchet MS"/>
              </a:rPr>
              <a:t>i</a:t>
            </a:r>
            <a:r>
              <a:rPr dirty="0" spc="-35">
                <a:latin typeface="Garamond"/>
                <a:cs typeface="Garamond"/>
              </a:rPr>
              <a:t>]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550"/>
                </a:moveTo>
                <a:lnTo>
                  <a:pt x="1535976" y="10955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43948" y="3163813"/>
            <a:ext cx="1648460" cy="2952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60"/>
              </a:spcBef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 .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8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 .</a:t>
            </a:r>
            <a:r>
              <a:rPr dirty="0" sz="400" spc="-30">
                <a:latin typeface="Trebuchet MS"/>
                <a:cs typeface="Trebuchet MS"/>
              </a:rPr>
              <a:t> . .</a:t>
            </a:r>
            <a:r>
              <a:rPr dirty="0" sz="400" spc="5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</a:rPr>
              <a:t>.</a:t>
            </a:r>
            <a:endParaRPr sz="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1367155" algn="l"/>
              </a:tabLst>
            </a:pPr>
            <a:r>
              <a:rPr dirty="0" sz="400" spc="-30">
                <a:latin typeface="Trebuchet MS"/>
                <a:cs typeface="Trebuchet MS"/>
                <a:hlinkClick r:id="rId4" action="ppaction://hlinksldjump"/>
              </a:rPr>
              <a:t>.     .</a:t>
            </a:r>
            <a:r>
              <a:rPr dirty="0" sz="400" spc="-30">
                <a:latin typeface="Trebuchet MS"/>
                <a:cs typeface="Trebuchet MS"/>
              </a:rPr>
              <a:t>        </a:t>
            </a:r>
            <a:r>
              <a:rPr dirty="0" sz="400" spc="-30">
                <a:latin typeface="Trebuchet MS"/>
                <a:cs typeface="Trebuchet MS"/>
                <a:hlinkClick r:id="rId5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 </a:t>
            </a:r>
            <a:r>
              <a:rPr dirty="0" sz="400" spc="-30">
                <a:latin typeface="Trebuchet MS"/>
                <a:cs typeface="Trebuchet MS"/>
                <a:hlinkClick r:id="rId11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6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7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60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</a:t>
            </a:r>
            <a:r>
              <a:rPr dirty="0" sz="400" spc="-30">
                <a:latin typeface="Trebuchet MS"/>
                <a:cs typeface="Trebuchet MS"/>
                <a:hlinkClick r:id="rId10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     </a:t>
            </a:r>
            <a:r>
              <a:rPr dirty="0" sz="400" spc="-5">
                <a:latin typeface="Trebuchet MS"/>
                <a:cs typeface="Trebuchet MS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       </a:t>
            </a:r>
            <a:r>
              <a:rPr dirty="0" sz="400" spc="25">
                <a:latin typeface="Trebuchet MS"/>
                <a:cs typeface="Trebuchet MS"/>
                <a:hlinkClick r:id="rId9" action="ppaction://hlinksldjump"/>
              </a:rPr>
              <a:t> </a:t>
            </a:r>
            <a:r>
              <a:rPr dirty="0" sz="400" spc="-30">
                <a:latin typeface="Trebuchet MS"/>
                <a:cs typeface="Trebuchet MS"/>
                <a:hlinkClick r:id="rId9" action="ppaction://hlinksldjump"/>
              </a:rPr>
              <a:t>.</a:t>
            </a:r>
            <a:r>
              <a:rPr dirty="0" sz="400" spc="-30">
                <a:latin typeface="Trebuchet MS"/>
                <a:cs typeface="Trebuchet MS"/>
              </a:rPr>
              <a:t>	.  . .</a:t>
            </a:r>
            <a:endParaRPr sz="400">
              <a:latin typeface="Trebuchet MS"/>
              <a:cs typeface="Trebuchet MS"/>
            </a:endParaRPr>
          </a:p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2023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年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600" spc="-1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宋体"/>
                <a:cs typeface="宋体"/>
              </a:rPr>
              <a:t>日	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5"/>
              <a:t>stff577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stff577</dc:creator>
  <dc:title>最近公共祖先 - LCA</dc:title>
  <dcterms:created xsi:type="dcterms:W3CDTF">2023-01-20T14:06:21Z</dcterms:created>
  <dcterms:modified xsi:type="dcterms:W3CDTF">2023-01-20T14:06:21Z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2023-01-12T00:00:00Z</vt:filetime>
  </property>
</Properties>
</file>