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  <p:sldId id="265" r:id="rId10"/>
    <p:sldId id="264" r:id="rId11"/>
  </p:sldIdLst>
  <p:sldSz cx="6858000" cy="4572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80" autoAdjust="0"/>
    <p:restoredTop sz="94660"/>
  </p:normalViewPr>
  <p:slideViewPr>
    <p:cSldViewPr snapToGrid="0">
      <p:cViewPr varScale="1">
        <p:scale>
          <a:sx n="153" d="100"/>
          <a:sy n="153" d="100"/>
        </p:scale>
        <p:origin x="88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748242"/>
            <a:ext cx="5829300" cy="1591733"/>
          </a:xfrm>
        </p:spPr>
        <p:txBody>
          <a:bodyPr anchor="b"/>
          <a:lstStyle>
            <a:lvl1pPr algn="ct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2401359"/>
            <a:ext cx="5143500" cy="1103841"/>
          </a:xfrm>
        </p:spPr>
        <p:txBody>
          <a:bodyPr/>
          <a:lstStyle>
            <a:lvl1pPr marL="0" indent="0" algn="ctr">
              <a:buNone/>
              <a:defRPr sz="1600"/>
            </a:lvl1pPr>
            <a:lvl2pPr marL="304815" indent="0" algn="ctr">
              <a:buNone/>
              <a:defRPr sz="1333"/>
            </a:lvl2pPr>
            <a:lvl3pPr marL="609630" indent="0" algn="ctr">
              <a:buNone/>
              <a:defRPr sz="1200"/>
            </a:lvl3pPr>
            <a:lvl4pPr marL="914446" indent="0" algn="ctr">
              <a:buNone/>
              <a:defRPr sz="1067"/>
            </a:lvl4pPr>
            <a:lvl5pPr marL="1219261" indent="0" algn="ctr">
              <a:buNone/>
              <a:defRPr sz="1067"/>
            </a:lvl5pPr>
            <a:lvl6pPr marL="1524076" indent="0" algn="ctr">
              <a:buNone/>
              <a:defRPr sz="1067"/>
            </a:lvl6pPr>
            <a:lvl7pPr marL="1828891" indent="0" algn="ctr">
              <a:buNone/>
              <a:defRPr sz="1067"/>
            </a:lvl7pPr>
            <a:lvl8pPr marL="2133707" indent="0" algn="ctr">
              <a:buNone/>
              <a:defRPr sz="1067"/>
            </a:lvl8pPr>
            <a:lvl9pPr marL="2438522" indent="0" algn="ctr">
              <a:buNone/>
              <a:defRPr sz="1067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C3DB1-8177-46AD-AF81-2EEE95D844A8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B571E-7618-4EE1-9726-87B70ABE6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281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C3DB1-8177-46AD-AF81-2EEE95D844A8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B571E-7618-4EE1-9726-87B70ABE6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710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243417"/>
            <a:ext cx="1478756" cy="387455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243417"/>
            <a:ext cx="4350544" cy="387455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C3DB1-8177-46AD-AF81-2EEE95D844A8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B571E-7618-4EE1-9726-87B70ABE6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725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C3DB1-8177-46AD-AF81-2EEE95D844A8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B571E-7618-4EE1-9726-87B70ABE6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148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1139826"/>
            <a:ext cx="5915025" cy="1901825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3059643"/>
            <a:ext cx="5915025" cy="1000125"/>
          </a:xfrm>
        </p:spPr>
        <p:txBody>
          <a:bodyPr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304815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2pPr>
            <a:lvl3pPr marL="60963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914446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4pPr>
            <a:lvl5pPr marL="1219261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5pPr>
            <a:lvl6pPr marL="1524076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6pPr>
            <a:lvl7pPr marL="1828891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7pPr>
            <a:lvl8pPr marL="2133707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8pPr>
            <a:lvl9pPr marL="2438522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C3DB1-8177-46AD-AF81-2EEE95D844A8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B571E-7618-4EE1-9726-87B70ABE6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978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1217083"/>
            <a:ext cx="2914650" cy="29008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1217083"/>
            <a:ext cx="2914650" cy="29008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C3DB1-8177-46AD-AF81-2EEE95D844A8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B571E-7618-4EE1-9726-87B70ABE6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612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243418"/>
            <a:ext cx="5915025" cy="88370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1120775"/>
            <a:ext cx="2901255" cy="549275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1670050"/>
            <a:ext cx="2901255" cy="24563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1120775"/>
            <a:ext cx="2915543" cy="549275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1670050"/>
            <a:ext cx="2915543" cy="24563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C3DB1-8177-46AD-AF81-2EEE95D844A8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B571E-7618-4EE1-9726-87B70ABE6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801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C3DB1-8177-46AD-AF81-2EEE95D844A8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B571E-7618-4EE1-9726-87B70ABE6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746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C3DB1-8177-46AD-AF81-2EEE95D844A8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B571E-7618-4EE1-9726-87B70ABE6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767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304800"/>
            <a:ext cx="2211884" cy="1066800"/>
          </a:xfrm>
        </p:spPr>
        <p:txBody>
          <a:bodyPr anchor="b"/>
          <a:lstStyle>
            <a:lvl1pPr>
              <a:defRPr sz="213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658285"/>
            <a:ext cx="3471863" cy="3249083"/>
          </a:xfrm>
        </p:spPr>
        <p:txBody>
          <a:bodyPr/>
          <a:lstStyle>
            <a:lvl1pPr>
              <a:defRPr sz="2133"/>
            </a:lvl1pPr>
            <a:lvl2pPr>
              <a:defRPr sz="1867"/>
            </a:lvl2pPr>
            <a:lvl3pPr>
              <a:defRPr sz="16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1371600"/>
            <a:ext cx="2211884" cy="2541059"/>
          </a:xfrm>
        </p:spPr>
        <p:txBody>
          <a:bodyPr/>
          <a:lstStyle>
            <a:lvl1pPr marL="0" indent="0">
              <a:buNone/>
              <a:defRPr sz="1067"/>
            </a:lvl1pPr>
            <a:lvl2pPr marL="304815" indent="0">
              <a:buNone/>
              <a:defRPr sz="933"/>
            </a:lvl2pPr>
            <a:lvl3pPr marL="609630" indent="0">
              <a:buNone/>
              <a:defRPr sz="800"/>
            </a:lvl3pPr>
            <a:lvl4pPr marL="914446" indent="0">
              <a:buNone/>
              <a:defRPr sz="667"/>
            </a:lvl4pPr>
            <a:lvl5pPr marL="1219261" indent="0">
              <a:buNone/>
              <a:defRPr sz="667"/>
            </a:lvl5pPr>
            <a:lvl6pPr marL="1524076" indent="0">
              <a:buNone/>
              <a:defRPr sz="667"/>
            </a:lvl6pPr>
            <a:lvl7pPr marL="1828891" indent="0">
              <a:buNone/>
              <a:defRPr sz="667"/>
            </a:lvl7pPr>
            <a:lvl8pPr marL="2133707" indent="0">
              <a:buNone/>
              <a:defRPr sz="667"/>
            </a:lvl8pPr>
            <a:lvl9pPr marL="2438522" indent="0">
              <a:buNone/>
              <a:defRPr sz="66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C3DB1-8177-46AD-AF81-2EEE95D844A8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B571E-7618-4EE1-9726-87B70ABE6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164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304800"/>
            <a:ext cx="2211884" cy="1066800"/>
          </a:xfrm>
        </p:spPr>
        <p:txBody>
          <a:bodyPr anchor="b"/>
          <a:lstStyle>
            <a:lvl1pPr>
              <a:defRPr sz="213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658285"/>
            <a:ext cx="3471863" cy="3249083"/>
          </a:xfrm>
        </p:spPr>
        <p:txBody>
          <a:bodyPr anchor="t"/>
          <a:lstStyle>
            <a:lvl1pPr marL="0" indent="0">
              <a:buNone/>
              <a:defRPr sz="2133"/>
            </a:lvl1pPr>
            <a:lvl2pPr marL="304815" indent="0">
              <a:buNone/>
              <a:defRPr sz="1867"/>
            </a:lvl2pPr>
            <a:lvl3pPr marL="609630" indent="0">
              <a:buNone/>
              <a:defRPr sz="1600"/>
            </a:lvl3pPr>
            <a:lvl4pPr marL="914446" indent="0">
              <a:buNone/>
              <a:defRPr sz="1333"/>
            </a:lvl4pPr>
            <a:lvl5pPr marL="1219261" indent="0">
              <a:buNone/>
              <a:defRPr sz="1333"/>
            </a:lvl5pPr>
            <a:lvl6pPr marL="1524076" indent="0">
              <a:buNone/>
              <a:defRPr sz="1333"/>
            </a:lvl6pPr>
            <a:lvl7pPr marL="1828891" indent="0">
              <a:buNone/>
              <a:defRPr sz="1333"/>
            </a:lvl7pPr>
            <a:lvl8pPr marL="2133707" indent="0">
              <a:buNone/>
              <a:defRPr sz="1333"/>
            </a:lvl8pPr>
            <a:lvl9pPr marL="2438522" indent="0">
              <a:buNone/>
              <a:defRPr sz="1333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1371600"/>
            <a:ext cx="2211884" cy="2541059"/>
          </a:xfrm>
        </p:spPr>
        <p:txBody>
          <a:bodyPr/>
          <a:lstStyle>
            <a:lvl1pPr marL="0" indent="0">
              <a:buNone/>
              <a:defRPr sz="1067"/>
            </a:lvl1pPr>
            <a:lvl2pPr marL="304815" indent="0">
              <a:buNone/>
              <a:defRPr sz="933"/>
            </a:lvl2pPr>
            <a:lvl3pPr marL="609630" indent="0">
              <a:buNone/>
              <a:defRPr sz="800"/>
            </a:lvl3pPr>
            <a:lvl4pPr marL="914446" indent="0">
              <a:buNone/>
              <a:defRPr sz="667"/>
            </a:lvl4pPr>
            <a:lvl5pPr marL="1219261" indent="0">
              <a:buNone/>
              <a:defRPr sz="667"/>
            </a:lvl5pPr>
            <a:lvl6pPr marL="1524076" indent="0">
              <a:buNone/>
              <a:defRPr sz="667"/>
            </a:lvl6pPr>
            <a:lvl7pPr marL="1828891" indent="0">
              <a:buNone/>
              <a:defRPr sz="667"/>
            </a:lvl7pPr>
            <a:lvl8pPr marL="2133707" indent="0">
              <a:buNone/>
              <a:defRPr sz="667"/>
            </a:lvl8pPr>
            <a:lvl9pPr marL="2438522" indent="0">
              <a:buNone/>
              <a:defRPr sz="66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C3DB1-8177-46AD-AF81-2EEE95D844A8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B571E-7618-4EE1-9726-87B70ABE6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048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243418"/>
            <a:ext cx="5915025" cy="8837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1217083"/>
            <a:ext cx="5915025" cy="29008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4237568"/>
            <a:ext cx="154305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5C3DB1-8177-46AD-AF81-2EEE95D844A8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4237568"/>
            <a:ext cx="2314575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4237568"/>
            <a:ext cx="154305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BB571E-7618-4EE1-9726-87B70ABE6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500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609630" rtl="0" eaLnBrk="1" latinLnBrk="0" hangingPunct="1">
        <a:lnSpc>
          <a:spcPct val="90000"/>
        </a:lnSpc>
        <a:spcBef>
          <a:spcPct val="0"/>
        </a:spcBef>
        <a:buNone/>
        <a:defRPr sz="29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2408" indent="-152408" algn="l" defTabSz="60963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223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62038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3pPr>
      <a:lvl4pPr marL="1066853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69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76484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981299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114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590930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04815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60963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4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1926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2407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9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133707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438522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Group 132"/>
          <p:cNvGrpSpPr/>
          <p:nvPr/>
        </p:nvGrpSpPr>
        <p:grpSpPr>
          <a:xfrm>
            <a:off x="81639" y="68983"/>
            <a:ext cx="6463941" cy="4436338"/>
            <a:chOff x="81639" y="68983"/>
            <a:chExt cx="6463941" cy="4436338"/>
          </a:xfrm>
        </p:grpSpPr>
        <p:grpSp>
          <p:nvGrpSpPr>
            <p:cNvPr id="24" name="Group 23"/>
            <p:cNvGrpSpPr/>
            <p:nvPr/>
          </p:nvGrpSpPr>
          <p:grpSpPr>
            <a:xfrm>
              <a:off x="107599" y="68983"/>
              <a:ext cx="2006699" cy="1063767"/>
              <a:chOff x="226870" y="239331"/>
              <a:chExt cx="2767790" cy="1535710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226870" y="574891"/>
                <a:ext cx="1342850" cy="30140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File name</a:t>
                </a:r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226870" y="239331"/>
                <a:ext cx="2767790" cy="33556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File Directory</a:t>
                </a: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1569720" y="574891"/>
                <a:ext cx="1424940" cy="30140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inumber</a:t>
                </a:r>
                <a:endParaRPr lang="en-US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226870" y="876300"/>
                <a:ext cx="1342850" cy="30140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“/home/file1”</a:t>
                </a: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1569720" y="876300"/>
                <a:ext cx="1424940" cy="30140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226870" y="1177709"/>
                <a:ext cx="1342850" cy="30140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“/home/file2”</a:t>
                </a: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1569720" y="1177709"/>
                <a:ext cx="1424940" cy="30140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226870" y="1473632"/>
                <a:ext cx="1342850" cy="30140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…</a:t>
                </a: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1569720" y="1473632"/>
                <a:ext cx="1424940" cy="30140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…</a:t>
                </a:r>
              </a:p>
            </p:txBody>
          </p:sp>
        </p:grpSp>
        <p:cxnSp>
          <p:nvCxnSpPr>
            <p:cNvPr id="27" name="Elbow Connector 26"/>
            <p:cNvCxnSpPr>
              <a:stCxn id="12" idx="3"/>
              <a:endCxn id="16" idx="3"/>
            </p:cNvCxnSpPr>
            <p:nvPr/>
          </p:nvCxnSpPr>
          <p:spPr>
            <a:xfrm flipH="1">
              <a:off x="1679684" y="823377"/>
              <a:ext cx="434614" cy="653679"/>
            </a:xfrm>
            <a:prstGeom prst="bentConnector3">
              <a:avLst>
                <a:gd name="adj1" fmla="val -52598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" name="Group 33"/>
            <p:cNvGrpSpPr/>
            <p:nvPr/>
          </p:nvGrpSpPr>
          <p:grpSpPr>
            <a:xfrm>
              <a:off x="3249420" y="1248117"/>
              <a:ext cx="1465422" cy="686642"/>
              <a:chOff x="2822343" y="3158909"/>
              <a:chExt cx="2954611" cy="841591"/>
            </a:xfrm>
          </p:grpSpPr>
          <p:sp>
            <p:nvSpPr>
              <p:cNvPr id="32" name="Rectangle 31"/>
              <p:cNvSpPr/>
              <p:nvPr/>
            </p:nvSpPr>
            <p:spPr>
              <a:xfrm>
                <a:off x="2822343" y="3494469"/>
                <a:ext cx="2954611" cy="5060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List of UUIDs, append times of N data blocks</a:t>
                </a: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2822343" y="3158909"/>
                <a:ext cx="2954611" cy="33556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Indirect Block</a:t>
                </a:r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4789800" y="304111"/>
              <a:ext cx="640819" cy="364380"/>
              <a:chOff x="2989984" y="2880081"/>
              <a:chExt cx="987656" cy="705547"/>
            </a:xfrm>
          </p:grpSpPr>
          <p:sp>
            <p:nvSpPr>
              <p:cNvPr id="35" name="Rectangle 34"/>
              <p:cNvSpPr/>
              <p:nvPr/>
            </p:nvSpPr>
            <p:spPr>
              <a:xfrm>
                <a:off x="3063240" y="2954864"/>
                <a:ext cx="914400" cy="6307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3022802" y="2922978"/>
                <a:ext cx="914400" cy="6307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2989984" y="2880081"/>
                <a:ext cx="914400" cy="6307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Data blocks</a:t>
                </a:r>
              </a:p>
            </p:txBody>
          </p:sp>
        </p:grpSp>
        <p:grpSp>
          <p:nvGrpSpPr>
            <p:cNvPr id="41" name="Group 40"/>
            <p:cNvGrpSpPr/>
            <p:nvPr/>
          </p:nvGrpSpPr>
          <p:grpSpPr>
            <a:xfrm>
              <a:off x="5040584" y="725186"/>
              <a:ext cx="640819" cy="364380"/>
              <a:chOff x="2989984" y="2880081"/>
              <a:chExt cx="987656" cy="705547"/>
            </a:xfrm>
          </p:grpSpPr>
          <p:sp>
            <p:nvSpPr>
              <p:cNvPr id="42" name="Rectangle 41"/>
              <p:cNvSpPr/>
              <p:nvPr/>
            </p:nvSpPr>
            <p:spPr>
              <a:xfrm>
                <a:off x="3063240" y="2954864"/>
                <a:ext cx="914400" cy="6307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3022802" y="2915358"/>
                <a:ext cx="914400" cy="6307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2989984" y="2880081"/>
                <a:ext cx="914400" cy="6307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Data blocks</a:t>
                </a:r>
              </a:p>
            </p:txBody>
          </p:sp>
        </p:grpSp>
        <p:cxnSp>
          <p:nvCxnSpPr>
            <p:cNvPr id="49" name="Elbow Connector 48"/>
            <p:cNvCxnSpPr>
              <a:stCxn id="20" idx="3"/>
              <a:endCxn id="37" idx="1"/>
            </p:cNvCxnSpPr>
            <p:nvPr/>
          </p:nvCxnSpPr>
          <p:spPr>
            <a:xfrm flipV="1">
              <a:off x="1679684" y="466990"/>
              <a:ext cx="3110116" cy="2075404"/>
            </a:xfrm>
            <a:prstGeom prst="bentConnector3">
              <a:avLst>
                <a:gd name="adj1" fmla="val 24764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Elbow Connector 50"/>
            <p:cNvCxnSpPr>
              <a:stCxn id="28" idx="3"/>
              <a:endCxn id="33" idx="1"/>
            </p:cNvCxnSpPr>
            <p:nvPr/>
          </p:nvCxnSpPr>
          <p:spPr>
            <a:xfrm flipV="1">
              <a:off x="1679683" y="1385007"/>
              <a:ext cx="1569737" cy="1704418"/>
            </a:xfrm>
            <a:prstGeom prst="bentConnector3">
              <a:avLst>
                <a:gd name="adj1" fmla="val 59709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Elbow Connector 52"/>
            <p:cNvCxnSpPr>
              <a:stCxn id="33" idx="0"/>
              <a:endCxn id="44" idx="1"/>
            </p:cNvCxnSpPr>
            <p:nvPr/>
          </p:nvCxnSpPr>
          <p:spPr>
            <a:xfrm rot="5400000" flipH="1" flipV="1">
              <a:off x="4331331" y="538865"/>
              <a:ext cx="360052" cy="1058453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3" name="Group 62"/>
            <p:cNvGrpSpPr/>
            <p:nvPr/>
          </p:nvGrpSpPr>
          <p:grpSpPr>
            <a:xfrm>
              <a:off x="3036897" y="2348459"/>
              <a:ext cx="1301051" cy="752171"/>
              <a:chOff x="2822345" y="3158909"/>
              <a:chExt cx="2305915" cy="841591"/>
            </a:xfrm>
          </p:grpSpPr>
          <p:sp>
            <p:nvSpPr>
              <p:cNvPr id="64" name="Rectangle 63"/>
              <p:cNvSpPr/>
              <p:nvPr/>
            </p:nvSpPr>
            <p:spPr>
              <a:xfrm>
                <a:off x="2822345" y="3494469"/>
                <a:ext cx="2305915" cy="5060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 Indirect Blocks</a:t>
                </a:r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2822345" y="3158909"/>
                <a:ext cx="2305915" cy="33556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Double Indirect Block</a:t>
                </a:r>
              </a:p>
            </p:txBody>
          </p:sp>
        </p:grpSp>
        <p:cxnSp>
          <p:nvCxnSpPr>
            <p:cNvPr id="70" name="Elbow Connector 69"/>
            <p:cNvCxnSpPr>
              <a:stCxn id="29" idx="3"/>
              <a:endCxn id="65" idx="1"/>
            </p:cNvCxnSpPr>
            <p:nvPr/>
          </p:nvCxnSpPr>
          <p:spPr>
            <a:xfrm flipV="1">
              <a:off x="1679683" y="2498412"/>
              <a:ext cx="1357214" cy="1095006"/>
            </a:xfrm>
            <a:prstGeom prst="bentConnector3">
              <a:avLst>
                <a:gd name="adj1" fmla="val 85932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3" name="Group 72"/>
            <p:cNvGrpSpPr/>
            <p:nvPr/>
          </p:nvGrpSpPr>
          <p:grpSpPr>
            <a:xfrm>
              <a:off x="5377027" y="1159095"/>
              <a:ext cx="640819" cy="364380"/>
              <a:chOff x="2989984" y="2880081"/>
              <a:chExt cx="987656" cy="705547"/>
            </a:xfrm>
          </p:grpSpPr>
          <p:sp>
            <p:nvSpPr>
              <p:cNvPr id="74" name="Rectangle 73"/>
              <p:cNvSpPr/>
              <p:nvPr/>
            </p:nvSpPr>
            <p:spPr>
              <a:xfrm>
                <a:off x="3063240" y="2954864"/>
                <a:ext cx="914400" cy="6307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3022802" y="2915358"/>
                <a:ext cx="914400" cy="6307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989984" y="2880081"/>
                <a:ext cx="914400" cy="6307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Data blocks</a:t>
                </a:r>
              </a:p>
            </p:txBody>
          </p:sp>
        </p:grpSp>
        <p:grpSp>
          <p:nvGrpSpPr>
            <p:cNvPr id="89" name="Group 88"/>
            <p:cNvGrpSpPr/>
            <p:nvPr/>
          </p:nvGrpSpPr>
          <p:grpSpPr>
            <a:xfrm>
              <a:off x="4659047" y="2550772"/>
              <a:ext cx="1101098" cy="634760"/>
              <a:chOff x="3306577" y="5755290"/>
              <a:chExt cx="1006048" cy="916374"/>
            </a:xfrm>
          </p:grpSpPr>
          <p:grpSp>
            <p:nvGrpSpPr>
              <p:cNvPr id="80" name="Group 79"/>
              <p:cNvGrpSpPr/>
              <p:nvPr/>
            </p:nvGrpSpPr>
            <p:grpSpPr>
              <a:xfrm>
                <a:off x="3306577" y="5755290"/>
                <a:ext cx="936772" cy="841591"/>
                <a:chOff x="2822345" y="3158909"/>
                <a:chExt cx="2305915" cy="841591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2822345" y="3494469"/>
                  <a:ext cx="2305915" cy="50603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N data blocks</a:t>
                  </a:r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2822345" y="3158909"/>
                  <a:ext cx="2305915" cy="33556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Indirect Block</a:t>
                  </a:r>
                </a:p>
              </p:txBody>
            </p:sp>
          </p:grpSp>
          <p:grpSp>
            <p:nvGrpSpPr>
              <p:cNvPr id="83" name="Group 82"/>
              <p:cNvGrpSpPr/>
              <p:nvPr/>
            </p:nvGrpSpPr>
            <p:grpSpPr>
              <a:xfrm>
                <a:off x="3341215" y="5790567"/>
                <a:ext cx="936772" cy="841591"/>
                <a:chOff x="2822345" y="3158909"/>
                <a:chExt cx="2305915" cy="841591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2822345" y="3494469"/>
                  <a:ext cx="2305915" cy="50603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N data blocks</a:t>
                  </a:r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2822345" y="3158909"/>
                  <a:ext cx="2305915" cy="33556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Indirect Block</a:t>
                  </a:r>
                </a:p>
              </p:txBody>
            </p:sp>
          </p:grpSp>
          <p:grpSp>
            <p:nvGrpSpPr>
              <p:cNvPr id="86" name="Group 85"/>
              <p:cNvGrpSpPr/>
              <p:nvPr/>
            </p:nvGrpSpPr>
            <p:grpSpPr>
              <a:xfrm>
                <a:off x="3375853" y="5830073"/>
                <a:ext cx="936772" cy="841591"/>
                <a:chOff x="2822345" y="3158909"/>
                <a:chExt cx="2305915" cy="841591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2822345" y="3494469"/>
                  <a:ext cx="2305915" cy="50603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N data blocks</a:t>
                  </a:r>
                </a:p>
              </p:txBody>
            </p:sp>
            <p:sp>
              <p:nvSpPr>
                <p:cNvPr id="88" name="Rectangle 87"/>
                <p:cNvSpPr/>
                <p:nvPr/>
              </p:nvSpPr>
              <p:spPr>
                <a:xfrm>
                  <a:off x="2822345" y="3158909"/>
                  <a:ext cx="2305915" cy="33556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Indirect Block</a:t>
                  </a:r>
                </a:p>
              </p:txBody>
            </p:sp>
          </p:grpSp>
        </p:grpSp>
        <p:cxnSp>
          <p:nvCxnSpPr>
            <p:cNvPr id="72" name="Elbow Connector 71"/>
            <p:cNvCxnSpPr>
              <a:stCxn id="64" idx="3"/>
              <a:endCxn id="87" idx="1"/>
            </p:cNvCxnSpPr>
            <p:nvPr/>
          </p:nvCxnSpPr>
          <p:spPr>
            <a:xfrm>
              <a:off x="4337948" y="2874498"/>
              <a:ext cx="396920" cy="135774"/>
            </a:xfrm>
            <a:prstGeom prst="bentConnector3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Group 12"/>
            <p:cNvGrpSpPr/>
            <p:nvPr/>
          </p:nvGrpSpPr>
          <p:grpSpPr>
            <a:xfrm>
              <a:off x="81639" y="1357732"/>
              <a:ext cx="1598045" cy="2985296"/>
              <a:chOff x="55072" y="1862670"/>
              <a:chExt cx="1460097" cy="4197589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55074" y="2198230"/>
                <a:ext cx="1460095" cy="30140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inumber</a:t>
                </a:r>
                <a:endParaRPr lang="en-US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55074" y="1862670"/>
                <a:ext cx="1460095" cy="33556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Index Node</a:t>
                </a:r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55074" y="2499639"/>
                <a:ext cx="1460095" cy="61392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File metadata (e.g., creation time)</a:t>
                </a: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55074" y="3113565"/>
                <a:ext cx="1460095" cy="8296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List of UUIDs, first and last append time of first N data blocks</a:t>
                </a:r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55073" y="3943253"/>
                <a:ext cx="1460095" cy="70866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UUID, first and last append time of an indirect block</a:t>
                </a:r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55073" y="4651912"/>
                <a:ext cx="1460095" cy="70866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UUID of a double Indirect Block</a:t>
                </a:r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55072" y="5351599"/>
                <a:ext cx="1460095" cy="70866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UUID of a triple double Indirect Block</a:t>
                </a:r>
              </a:p>
            </p:txBody>
          </p:sp>
        </p:grpSp>
        <p:cxnSp>
          <p:nvCxnSpPr>
            <p:cNvPr id="78" name="Elbow Connector 77"/>
            <p:cNvCxnSpPr>
              <a:stCxn id="88" idx="0"/>
            </p:cNvCxnSpPr>
            <p:nvPr/>
          </p:nvCxnSpPr>
          <p:spPr>
            <a:xfrm rot="5400000" flipH="1" flipV="1">
              <a:off x="4901731" y="1830631"/>
              <a:ext cx="1117719" cy="42616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7" name="Group 66"/>
            <p:cNvGrpSpPr/>
            <p:nvPr/>
          </p:nvGrpSpPr>
          <p:grpSpPr>
            <a:xfrm>
              <a:off x="5430619" y="3788058"/>
              <a:ext cx="1101098" cy="634760"/>
              <a:chOff x="3306577" y="5755290"/>
              <a:chExt cx="1006048" cy="916374"/>
            </a:xfrm>
          </p:grpSpPr>
          <p:grpSp>
            <p:nvGrpSpPr>
              <p:cNvPr id="68" name="Group 67"/>
              <p:cNvGrpSpPr/>
              <p:nvPr/>
            </p:nvGrpSpPr>
            <p:grpSpPr>
              <a:xfrm>
                <a:off x="3306577" y="5755290"/>
                <a:ext cx="936772" cy="841591"/>
                <a:chOff x="2822345" y="3158909"/>
                <a:chExt cx="2305915" cy="841591"/>
              </a:xfrm>
            </p:grpSpPr>
            <p:sp>
              <p:nvSpPr>
                <p:cNvPr id="92" name="Rectangle 91"/>
                <p:cNvSpPr/>
                <p:nvPr/>
              </p:nvSpPr>
              <p:spPr>
                <a:xfrm>
                  <a:off x="2822345" y="3494469"/>
                  <a:ext cx="2305915" cy="50603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N data blocks</a:t>
                  </a:r>
                </a:p>
              </p:txBody>
            </p:sp>
            <p:sp>
              <p:nvSpPr>
                <p:cNvPr id="93" name="Rectangle 92"/>
                <p:cNvSpPr/>
                <p:nvPr/>
              </p:nvSpPr>
              <p:spPr>
                <a:xfrm>
                  <a:off x="2822345" y="3158909"/>
                  <a:ext cx="2305915" cy="33556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Indirect Block</a:t>
                  </a:r>
                </a:p>
              </p:txBody>
            </p:sp>
          </p:grpSp>
          <p:grpSp>
            <p:nvGrpSpPr>
              <p:cNvPr id="69" name="Group 68"/>
              <p:cNvGrpSpPr/>
              <p:nvPr/>
            </p:nvGrpSpPr>
            <p:grpSpPr>
              <a:xfrm>
                <a:off x="3341215" y="5790567"/>
                <a:ext cx="936772" cy="841591"/>
                <a:chOff x="2822345" y="3158909"/>
                <a:chExt cx="2305915" cy="841591"/>
              </a:xfrm>
            </p:grpSpPr>
            <p:sp>
              <p:nvSpPr>
                <p:cNvPr id="90" name="Rectangle 89"/>
                <p:cNvSpPr/>
                <p:nvPr/>
              </p:nvSpPr>
              <p:spPr>
                <a:xfrm>
                  <a:off x="2822345" y="3494469"/>
                  <a:ext cx="2305915" cy="50603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N data blocks</a:t>
                  </a:r>
                </a:p>
              </p:txBody>
            </p:sp>
            <p:sp>
              <p:nvSpPr>
                <p:cNvPr id="91" name="Rectangle 90"/>
                <p:cNvSpPr/>
                <p:nvPr/>
              </p:nvSpPr>
              <p:spPr>
                <a:xfrm>
                  <a:off x="2822345" y="3158909"/>
                  <a:ext cx="2305915" cy="33556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Indirect Block</a:t>
                  </a:r>
                </a:p>
              </p:txBody>
            </p:sp>
          </p:grpSp>
          <p:grpSp>
            <p:nvGrpSpPr>
              <p:cNvPr id="71" name="Group 70"/>
              <p:cNvGrpSpPr/>
              <p:nvPr/>
            </p:nvGrpSpPr>
            <p:grpSpPr>
              <a:xfrm>
                <a:off x="3375853" y="5830073"/>
                <a:ext cx="936772" cy="841591"/>
                <a:chOff x="2822345" y="3158909"/>
                <a:chExt cx="2305915" cy="841591"/>
              </a:xfrm>
            </p:grpSpPr>
            <p:sp>
              <p:nvSpPr>
                <p:cNvPr id="77" name="Rectangle 76"/>
                <p:cNvSpPr/>
                <p:nvPr/>
              </p:nvSpPr>
              <p:spPr>
                <a:xfrm>
                  <a:off x="2822345" y="3494469"/>
                  <a:ext cx="2305915" cy="50603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N data blocks</a:t>
                  </a:r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2822345" y="3158909"/>
                  <a:ext cx="2305915" cy="33556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Indirect Block</a:t>
                  </a:r>
                </a:p>
              </p:txBody>
            </p:sp>
          </p:grpSp>
        </p:grpSp>
        <p:grpSp>
          <p:nvGrpSpPr>
            <p:cNvPr id="95" name="Group 94"/>
            <p:cNvGrpSpPr/>
            <p:nvPr/>
          </p:nvGrpSpPr>
          <p:grpSpPr>
            <a:xfrm>
              <a:off x="5904761" y="1573219"/>
              <a:ext cx="640819" cy="364380"/>
              <a:chOff x="2989984" y="2880081"/>
              <a:chExt cx="987656" cy="705547"/>
            </a:xfrm>
          </p:grpSpPr>
          <p:sp>
            <p:nvSpPr>
              <p:cNvPr id="96" name="Rectangle 95"/>
              <p:cNvSpPr/>
              <p:nvPr/>
            </p:nvSpPr>
            <p:spPr>
              <a:xfrm>
                <a:off x="3063240" y="2954864"/>
                <a:ext cx="914400" cy="6307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" name="Rectangle 96"/>
              <p:cNvSpPr/>
              <p:nvPr/>
            </p:nvSpPr>
            <p:spPr>
              <a:xfrm>
                <a:off x="3022802" y="2915358"/>
                <a:ext cx="914400" cy="6307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" name="Rectangle 97"/>
              <p:cNvSpPr/>
              <p:nvPr/>
            </p:nvSpPr>
            <p:spPr>
              <a:xfrm>
                <a:off x="2989984" y="2880081"/>
                <a:ext cx="914400" cy="6307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Data blocks</a:t>
                </a:r>
              </a:p>
            </p:txBody>
          </p:sp>
        </p:grpSp>
        <p:grpSp>
          <p:nvGrpSpPr>
            <p:cNvPr id="123" name="Group 122"/>
            <p:cNvGrpSpPr/>
            <p:nvPr/>
          </p:nvGrpSpPr>
          <p:grpSpPr>
            <a:xfrm>
              <a:off x="3666900" y="3741019"/>
              <a:ext cx="1245852" cy="764302"/>
              <a:chOff x="3666900" y="3741019"/>
              <a:chExt cx="1245852" cy="764302"/>
            </a:xfrm>
          </p:grpSpPr>
          <p:sp>
            <p:nvSpPr>
              <p:cNvPr id="62" name="Rectangle 61"/>
              <p:cNvSpPr/>
              <p:nvPr/>
            </p:nvSpPr>
            <p:spPr>
              <a:xfrm>
                <a:off x="3666900" y="4081814"/>
                <a:ext cx="1172224" cy="37292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 Indirect Blocks</a:t>
                </a:r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3666900" y="3741019"/>
                <a:ext cx="1172224" cy="38381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Double Indirect Block</a:t>
                </a:r>
              </a:p>
            </p:txBody>
          </p:sp>
          <p:sp>
            <p:nvSpPr>
              <p:cNvPr id="100" name="Rectangle 99"/>
              <p:cNvSpPr/>
              <p:nvPr/>
            </p:nvSpPr>
            <p:spPr>
              <a:xfrm>
                <a:off x="3704811" y="4108731"/>
                <a:ext cx="1172224" cy="37292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 Indirect Blocks</a:t>
                </a:r>
              </a:p>
            </p:txBody>
          </p:sp>
          <p:sp>
            <p:nvSpPr>
              <p:cNvPr id="101" name="Rectangle 100"/>
              <p:cNvSpPr/>
              <p:nvPr/>
            </p:nvSpPr>
            <p:spPr>
              <a:xfrm>
                <a:off x="3704811" y="3767936"/>
                <a:ext cx="1172224" cy="38381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Double Indirect Block</a:t>
                </a:r>
              </a:p>
            </p:txBody>
          </p:sp>
          <p:sp>
            <p:nvSpPr>
              <p:cNvPr id="103" name="Rectangle 102"/>
              <p:cNvSpPr/>
              <p:nvPr/>
            </p:nvSpPr>
            <p:spPr>
              <a:xfrm>
                <a:off x="3740528" y="4132397"/>
                <a:ext cx="1172224" cy="37292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 indirect blocks</a:t>
                </a:r>
              </a:p>
            </p:txBody>
          </p:sp>
          <p:sp>
            <p:nvSpPr>
              <p:cNvPr id="104" name="Rectangle 103"/>
              <p:cNvSpPr/>
              <p:nvPr/>
            </p:nvSpPr>
            <p:spPr>
              <a:xfrm>
                <a:off x="3740528" y="3791602"/>
                <a:ext cx="1172224" cy="38381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Double Indirect Block</a:t>
                </a:r>
              </a:p>
            </p:txBody>
          </p:sp>
        </p:grpSp>
        <p:grpSp>
          <p:nvGrpSpPr>
            <p:cNvPr id="105" name="Group 104"/>
            <p:cNvGrpSpPr/>
            <p:nvPr/>
          </p:nvGrpSpPr>
          <p:grpSpPr>
            <a:xfrm>
              <a:off x="2114298" y="3776363"/>
              <a:ext cx="1172225" cy="682857"/>
              <a:chOff x="2822345" y="3069057"/>
              <a:chExt cx="2305915" cy="931443"/>
            </a:xfrm>
          </p:grpSpPr>
          <p:sp>
            <p:nvSpPr>
              <p:cNvPr id="106" name="Rectangle 105"/>
              <p:cNvSpPr/>
              <p:nvPr/>
            </p:nvSpPr>
            <p:spPr>
              <a:xfrm>
                <a:off x="2822345" y="3494469"/>
                <a:ext cx="2305915" cy="5060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 double indirect Blocks</a:t>
                </a:r>
              </a:p>
            </p:txBody>
          </p:sp>
          <p:sp>
            <p:nvSpPr>
              <p:cNvPr id="107" name="Rectangle 106"/>
              <p:cNvSpPr/>
              <p:nvPr/>
            </p:nvSpPr>
            <p:spPr>
              <a:xfrm>
                <a:off x="2822345" y="3069057"/>
                <a:ext cx="2305915" cy="42541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Triple Indirect Block</a:t>
                </a:r>
              </a:p>
            </p:txBody>
          </p:sp>
        </p:grpSp>
        <p:cxnSp>
          <p:nvCxnSpPr>
            <p:cNvPr id="25" name="Elbow Connector 24"/>
            <p:cNvCxnSpPr>
              <a:stCxn id="77" idx="3"/>
              <a:endCxn id="98" idx="2"/>
            </p:cNvCxnSpPr>
            <p:nvPr/>
          </p:nvCxnSpPr>
          <p:spPr>
            <a:xfrm flipH="1" flipV="1">
              <a:off x="6201405" y="1898977"/>
              <a:ext cx="330312" cy="2348581"/>
            </a:xfrm>
            <a:prstGeom prst="bentConnector4">
              <a:avLst>
                <a:gd name="adj1" fmla="val -69207"/>
                <a:gd name="adj2" fmla="val 53731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Elbow Connector 45"/>
            <p:cNvCxnSpPr>
              <a:stCxn id="106" idx="3"/>
              <a:endCxn id="104" idx="1"/>
            </p:cNvCxnSpPr>
            <p:nvPr/>
          </p:nvCxnSpPr>
          <p:spPr>
            <a:xfrm flipV="1">
              <a:off x="3286523" y="3983510"/>
              <a:ext cx="454005" cy="290220"/>
            </a:xfrm>
            <a:prstGeom prst="bentConnector3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Elbow Connector 49"/>
            <p:cNvCxnSpPr>
              <a:stCxn id="103" idx="3"/>
              <a:endCxn id="79" idx="1"/>
            </p:cNvCxnSpPr>
            <p:nvPr/>
          </p:nvCxnSpPr>
          <p:spPr>
            <a:xfrm flipV="1">
              <a:off x="4912752" y="3956078"/>
              <a:ext cx="593688" cy="362781"/>
            </a:xfrm>
            <a:prstGeom prst="bentConnector3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Elbow Connector 119"/>
            <p:cNvCxnSpPr>
              <a:stCxn id="58" idx="3"/>
              <a:endCxn id="106" idx="1"/>
            </p:cNvCxnSpPr>
            <p:nvPr/>
          </p:nvCxnSpPr>
          <p:spPr>
            <a:xfrm>
              <a:off x="1679682" y="4091031"/>
              <a:ext cx="434616" cy="182699"/>
            </a:xfrm>
            <a:prstGeom prst="bentConnector3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19751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93700" y="0"/>
            <a:ext cx="774700" cy="323850"/>
          </a:xfrm>
          <a:prstGeom prst="roundRect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685925" y="0"/>
            <a:ext cx="774700" cy="323850"/>
          </a:xfrm>
          <a:prstGeom prst="roundRect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Cache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978150" y="0"/>
            <a:ext cx="774700" cy="323850"/>
          </a:xfrm>
          <a:prstGeom prst="roundRect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Segment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270375" y="0"/>
            <a:ext cx="774700" cy="323850"/>
          </a:xfrm>
          <a:prstGeom prst="roundRect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Local </a:t>
            </a:r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Processor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562600" y="0"/>
            <a:ext cx="774700" cy="323850"/>
          </a:xfrm>
          <a:prstGeom prst="roundRect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Global </a:t>
            </a:r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Processor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Straight Connector 11"/>
          <p:cNvCxnSpPr>
            <a:stCxn id="4" idx="2"/>
          </p:cNvCxnSpPr>
          <p:nvPr/>
        </p:nvCxnSpPr>
        <p:spPr>
          <a:xfrm>
            <a:off x="781050" y="323850"/>
            <a:ext cx="13401" cy="424815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787400" y="781050"/>
            <a:ext cx="1279525" cy="5715"/>
          </a:xfrm>
          <a:prstGeom prst="straightConnector1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68350" y="557689"/>
            <a:ext cx="10567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acquireBlock</a:t>
            </a:r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(id)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2060575" y="918210"/>
            <a:ext cx="13049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073275" y="323850"/>
            <a:ext cx="13401" cy="424815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378200" y="323850"/>
            <a:ext cx="13401" cy="424815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683125" y="323850"/>
            <a:ext cx="13401" cy="424815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5988050" y="323850"/>
            <a:ext cx="13401" cy="424815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4007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4530725" y="1463226"/>
            <a:ext cx="305435" cy="1170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7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530725" y="1580252"/>
            <a:ext cx="305435" cy="1170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7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530725" y="1697278"/>
            <a:ext cx="305435" cy="1170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7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530725" y="1814304"/>
            <a:ext cx="305435" cy="1170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7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</p:txBody>
      </p:sp>
      <p:sp>
        <p:nvSpPr>
          <p:cNvPr id="25" name="Rectangle 24"/>
          <p:cNvSpPr/>
          <p:nvPr/>
        </p:nvSpPr>
        <p:spPr>
          <a:xfrm>
            <a:off x="4530725" y="1931330"/>
            <a:ext cx="305435" cy="1170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7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N+1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1941716" y="1241781"/>
            <a:ext cx="649085" cy="1860371"/>
            <a:chOff x="55073" y="1862670"/>
            <a:chExt cx="1164127" cy="2790557"/>
          </a:xfrm>
        </p:grpSpPr>
        <p:sp>
          <p:nvSpPr>
            <p:cNvPr id="6" name="Rectangle 5"/>
            <p:cNvSpPr/>
            <p:nvPr/>
          </p:nvSpPr>
          <p:spPr>
            <a:xfrm>
              <a:off x="55074" y="2198230"/>
              <a:ext cx="1164126" cy="3014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File Index Number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55074" y="1862670"/>
              <a:ext cx="1164126" cy="3355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67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File Index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55074" y="2499639"/>
              <a:ext cx="1164126" cy="3014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33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File metadata (e.g., creation time)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55074" y="2801048"/>
              <a:ext cx="1164126" cy="3014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67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Block 1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55073" y="3102457"/>
              <a:ext cx="1164126" cy="28788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67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Block 2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5073" y="3390341"/>
              <a:ext cx="1164126" cy="31493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67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5073" y="3703040"/>
              <a:ext cx="1164126" cy="31493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67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Block N</a:t>
              </a: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55073" y="4017974"/>
              <a:ext cx="1164126" cy="31493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Indirect block 1</a:t>
              </a: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55073" y="4338293"/>
              <a:ext cx="1164126" cy="31493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67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Double Indirect block</a:t>
              </a: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2590800" y="2678649"/>
            <a:ext cx="822961" cy="811284"/>
            <a:chOff x="1028699" y="4017974"/>
            <a:chExt cx="1234441" cy="1216926"/>
          </a:xfrm>
        </p:grpSpPr>
        <p:grpSp>
          <p:nvGrpSpPr>
            <p:cNvPr id="43" name="Group 42"/>
            <p:cNvGrpSpPr/>
            <p:nvPr/>
          </p:nvGrpSpPr>
          <p:grpSpPr>
            <a:xfrm>
              <a:off x="1289513" y="4017974"/>
              <a:ext cx="973627" cy="1216926"/>
              <a:chOff x="207473" y="2953448"/>
              <a:chExt cx="973627" cy="1216926"/>
            </a:xfrm>
          </p:grpSpPr>
          <p:sp>
            <p:nvSpPr>
              <p:cNvPr id="39" name="Rectangle 38"/>
              <p:cNvSpPr/>
              <p:nvPr/>
            </p:nvSpPr>
            <p:spPr>
              <a:xfrm>
                <a:off x="207474" y="2953448"/>
                <a:ext cx="973626" cy="30140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67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Block N+1</a:t>
                </a:r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207473" y="3254857"/>
                <a:ext cx="973626" cy="28788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67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Block N+2</a:t>
                </a:r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207473" y="3542741"/>
                <a:ext cx="973626" cy="3149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67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…</a:t>
                </a:r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207473" y="3855440"/>
                <a:ext cx="973626" cy="3149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67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Block M</a:t>
                </a:r>
              </a:p>
            </p:txBody>
          </p:sp>
        </p:grpSp>
        <p:cxnSp>
          <p:nvCxnSpPr>
            <p:cNvPr id="45" name="Straight Arrow Connector 44"/>
            <p:cNvCxnSpPr>
              <a:stCxn id="33" idx="3"/>
              <a:endCxn id="39" idx="1"/>
            </p:cNvCxnSpPr>
            <p:nvPr/>
          </p:nvCxnSpPr>
          <p:spPr>
            <a:xfrm flipV="1">
              <a:off x="1028699" y="4168679"/>
              <a:ext cx="260815" cy="676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Rectangle 48"/>
          <p:cNvSpPr/>
          <p:nvPr/>
        </p:nvSpPr>
        <p:spPr>
          <a:xfrm>
            <a:off x="4530725" y="2047055"/>
            <a:ext cx="305435" cy="1170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7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N+2</a:t>
            </a:r>
          </a:p>
        </p:txBody>
      </p:sp>
      <p:sp>
        <p:nvSpPr>
          <p:cNvPr id="51" name="Rectangle 50"/>
          <p:cNvSpPr/>
          <p:nvPr/>
        </p:nvSpPr>
        <p:spPr>
          <a:xfrm>
            <a:off x="4530725" y="2162006"/>
            <a:ext cx="305435" cy="1170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7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sp>
        <p:nvSpPr>
          <p:cNvPr id="52" name="Rectangle 51"/>
          <p:cNvSpPr/>
          <p:nvPr/>
        </p:nvSpPr>
        <p:spPr>
          <a:xfrm>
            <a:off x="4530725" y="2279032"/>
            <a:ext cx="305435" cy="1170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7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</a:p>
        </p:txBody>
      </p:sp>
      <p:cxnSp>
        <p:nvCxnSpPr>
          <p:cNvPr id="56" name="Elbow Connector 55"/>
          <p:cNvCxnSpPr>
            <a:stCxn id="9" idx="3"/>
            <a:endCxn id="14" idx="1"/>
          </p:cNvCxnSpPr>
          <p:nvPr/>
        </p:nvCxnSpPr>
        <p:spPr>
          <a:xfrm flipV="1">
            <a:off x="2590800" y="1521740"/>
            <a:ext cx="1939925" cy="446097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/>
          <p:cNvCxnSpPr>
            <a:stCxn id="10" idx="3"/>
            <a:endCxn id="15" idx="1"/>
          </p:cNvCxnSpPr>
          <p:nvPr/>
        </p:nvCxnSpPr>
        <p:spPr>
          <a:xfrm flipV="1">
            <a:off x="2590800" y="1638765"/>
            <a:ext cx="1939926" cy="525501"/>
          </a:xfrm>
          <a:prstGeom prst="bentConnector3">
            <a:avLst>
              <a:gd name="adj1" fmla="val 52881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/>
          <p:cNvCxnSpPr>
            <a:stCxn id="12" idx="3"/>
            <a:endCxn id="17" idx="1"/>
          </p:cNvCxnSpPr>
          <p:nvPr/>
        </p:nvCxnSpPr>
        <p:spPr>
          <a:xfrm flipV="1">
            <a:off x="2590800" y="1872817"/>
            <a:ext cx="1939926" cy="700855"/>
          </a:xfrm>
          <a:prstGeom prst="bentConnector3">
            <a:avLst>
              <a:gd name="adj1" fmla="val 55761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4363720" y="1249878"/>
            <a:ext cx="609462" cy="194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Blocks</a:t>
            </a:r>
          </a:p>
        </p:txBody>
      </p:sp>
      <p:grpSp>
        <p:nvGrpSpPr>
          <p:cNvPr id="76" name="Group 75"/>
          <p:cNvGrpSpPr/>
          <p:nvPr/>
        </p:nvGrpSpPr>
        <p:grpSpPr>
          <a:xfrm>
            <a:off x="2764676" y="3537169"/>
            <a:ext cx="649085" cy="811284"/>
            <a:chOff x="207473" y="2953448"/>
            <a:chExt cx="973627" cy="1216926"/>
          </a:xfrm>
        </p:grpSpPr>
        <p:sp>
          <p:nvSpPr>
            <p:cNvPr id="78" name="Rectangle 77"/>
            <p:cNvSpPr/>
            <p:nvPr/>
          </p:nvSpPr>
          <p:spPr>
            <a:xfrm>
              <a:off x="207474" y="2953448"/>
              <a:ext cx="973626" cy="3014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Indirect block 2</a:t>
              </a: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207473" y="3254857"/>
              <a:ext cx="973626" cy="28788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Indirect block 2</a:t>
              </a: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207473" y="3542741"/>
              <a:ext cx="973626" cy="31493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67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207473" y="3855440"/>
              <a:ext cx="973626" cy="31493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Indirect block 2</a:t>
              </a:r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3560763" y="3213752"/>
            <a:ext cx="649085" cy="811284"/>
            <a:chOff x="207473" y="2953448"/>
            <a:chExt cx="973627" cy="1216926"/>
          </a:xfrm>
        </p:grpSpPr>
        <p:sp>
          <p:nvSpPr>
            <p:cNvPr id="85" name="Rectangle 84"/>
            <p:cNvSpPr/>
            <p:nvPr/>
          </p:nvSpPr>
          <p:spPr>
            <a:xfrm>
              <a:off x="207474" y="2953448"/>
              <a:ext cx="973626" cy="3014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67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Block M+1</a:t>
              </a:r>
            </a:p>
          </p:txBody>
        </p:sp>
        <p:sp>
          <p:nvSpPr>
            <p:cNvPr id="86" name="Rectangle 85"/>
            <p:cNvSpPr/>
            <p:nvPr/>
          </p:nvSpPr>
          <p:spPr>
            <a:xfrm>
              <a:off x="207473" y="3254857"/>
              <a:ext cx="973626" cy="28788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67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Block N+2</a:t>
              </a:r>
            </a:p>
          </p:txBody>
        </p:sp>
        <p:sp>
          <p:nvSpPr>
            <p:cNvPr id="87" name="Rectangle 86"/>
            <p:cNvSpPr/>
            <p:nvPr/>
          </p:nvSpPr>
          <p:spPr>
            <a:xfrm>
              <a:off x="207473" y="3542741"/>
              <a:ext cx="973626" cy="31493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67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207473" y="3855440"/>
              <a:ext cx="973626" cy="31493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67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Block 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93513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" name="Group 150"/>
          <p:cNvGrpSpPr/>
          <p:nvPr/>
        </p:nvGrpSpPr>
        <p:grpSpPr>
          <a:xfrm>
            <a:off x="1381377" y="1907264"/>
            <a:ext cx="3784334" cy="1381862"/>
            <a:chOff x="1381377" y="1907264"/>
            <a:chExt cx="3784334" cy="1381862"/>
          </a:xfrm>
        </p:grpSpPr>
        <p:sp>
          <p:nvSpPr>
            <p:cNvPr id="144" name="Rectangle 143"/>
            <p:cNvSpPr/>
            <p:nvPr/>
          </p:nvSpPr>
          <p:spPr>
            <a:xfrm>
              <a:off x="1381377" y="2323904"/>
              <a:ext cx="3724007" cy="373771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1476895" y="2415540"/>
              <a:ext cx="203489" cy="1905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1723564" y="2415540"/>
              <a:ext cx="203489" cy="1905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1970233" y="2415540"/>
              <a:ext cx="203489" cy="1905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2216901" y="2415540"/>
              <a:ext cx="203489" cy="1905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2696923" y="2415540"/>
              <a:ext cx="203489" cy="1905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2943592" y="2415540"/>
              <a:ext cx="203489" cy="1905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3190261" y="2415540"/>
              <a:ext cx="203489" cy="1905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3436929" y="2415540"/>
              <a:ext cx="203489" cy="1905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3916951" y="2415540"/>
              <a:ext cx="203489" cy="1905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4163620" y="2415540"/>
              <a:ext cx="203489" cy="1905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4" name="Rectangle 133"/>
            <p:cNvSpPr/>
            <p:nvPr/>
          </p:nvSpPr>
          <p:spPr>
            <a:xfrm>
              <a:off x="4410289" y="2415540"/>
              <a:ext cx="203489" cy="1905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4656957" y="2415540"/>
              <a:ext cx="203489" cy="1905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4822346" y="2263378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</a:p>
          </p:txBody>
        </p:sp>
        <p:sp>
          <p:nvSpPr>
            <p:cNvPr id="137" name="Left Brace 136"/>
            <p:cNvSpPr/>
            <p:nvPr/>
          </p:nvSpPr>
          <p:spPr>
            <a:xfrm rot="16200000">
              <a:off x="1886591" y="2359635"/>
              <a:ext cx="124108" cy="943493"/>
            </a:xfrm>
            <a:prstGeom prst="leftBrace">
              <a:avLst>
                <a:gd name="adj1" fmla="val 74583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1476895" y="2889016"/>
              <a:ext cx="943495" cy="400110"/>
            </a:xfrm>
            <a:prstGeom prst="rect">
              <a:avLst/>
            </a:prstGeom>
            <a:noFill/>
          </p:spPr>
          <p:txBody>
            <a:bodyPr wrap="square" lIns="45720" rIns="45720" rtlCol="0">
              <a:spAutoFit/>
            </a:bodyPr>
            <a:lstStyle/>
            <a:p>
              <a:pPr algn="ctr"/>
              <a:r>
                <a:rPr lang="en-US" sz="10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Inode</a:t>
              </a:r>
              <a:r>
                <a:rPr lang="en-US" sz="1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bitmap</a:t>
              </a:r>
            </a:p>
            <a:p>
              <a:pPr algn="ctr"/>
              <a:r>
                <a:rPr lang="en-US" sz="1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sz="10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ibmap</a:t>
              </a:r>
              <a:r>
                <a:rPr lang="en-US" sz="1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 blocks</a:t>
              </a:r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0" name="Left Brace 139"/>
            <p:cNvSpPr/>
            <p:nvPr/>
          </p:nvSpPr>
          <p:spPr>
            <a:xfrm rot="16200000">
              <a:off x="3102808" y="2359635"/>
              <a:ext cx="124108" cy="943493"/>
            </a:xfrm>
            <a:prstGeom prst="leftBrace">
              <a:avLst>
                <a:gd name="adj1" fmla="val 74583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2693112" y="2889016"/>
              <a:ext cx="943495" cy="246221"/>
            </a:xfrm>
            <a:prstGeom prst="rect">
              <a:avLst/>
            </a:prstGeom>
            <a:noFill/>
          </p:spPr>
          <p:txBody>
            <a:bodyPr wrap="square" lIns="45720" rIns="45720" rtlCol="0">
              <a:spAutoFit/>
            </a:bodyPr>
            <a:lstStyle/>
            <a:p>
              <a:pPr algn="ctr"/>
              <a:r>
                <a:rPr lang="en-US" sz="10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Inode</a:t>
              </a:r>
              <a:r>
                <a:rPr lang="en-US" sz="1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blocks</a:t>
              </a:r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2" name="Left Brace 141"/>
            <p:cNvSpPr/>
            <p:nvPr/>
          </p:nvSpPr>
          <p:spPr>
            <a:xfrm rot="16200000">
              <a:off x="4326644" y="2359636"/>
              <a:ext cx="124108" cy="943493"/>
            </a:xfrm>
            <a:prstGeom prst="leftBrace">
              <a:avLst>
                <a:gd name="adj1" fmla="val 74583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3916948" y="2889017"/>
              <a:ext cx="943495" cy="246221"/>
            </a:xfrm>
            <a:prstGeom prst="rect">
              <a:avLst/>
            </a:prstGeom>
            <a:noFill/>
          </p:spPr>
          <p:txBody>
            <a:bodyPr wrap="square" lIns="45720" rIns="45720" rtlCol="0">
              <a:spAutoFit/>
            </a:bodyPr>
            <a:lstStyle/>
            <a:p>
              <a:pPr algn="ctr"/>
              <a:r>
                <a:rPr lang="en-US" sz="1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Data blocks</a:t>
              </a:r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2247471" y="1907264"/>
              <a:ext cx="2292558" cy="400110"/>
            </a:xfrm>
            <a:prstGeom prst="rect">
              <a:avLst/>
            </a:prstGeom>
            <a:noFill/>
          </p:spPr>
          <p:txBody>
            <a:bodyPr wrap="square" lIns="45720" rIns="45720" rtlCol="0">
              <a:spAutoFit/>
            </a:bodyPr>
            <a:lstStyle/>
            <a:p>
              <a:pPr algn="ctr"/>
              <a:r>
                <a:rPr lang="en-US" sz="1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Linear storage space is divided in fixed size blocks of different types</a:t>
              </a:r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7" name="Freeform 146"/>
            <p:cNvSpPr/>
            <p:nvPr/>
          </p:nvSpPr>
          <p:spPr>
            <a:xfrm>
              <a:off x="5083217" y="2323904"/>
              <a:ext cx="82494" cy="374073"/>
            </a:xfrm>
            <a:custGeom>
              <a:avLst/>
              <a:gdLst>
                <a:gd name="connsiteX0" fmla="*/ 13870 w 96997"/>
                <a:gd name="connsiteY0" fmla="*/ 0 h 374073"/>
                <a:gd name="connsiteX1" fmla="*/ 69288 w 96997"/>
                <a:gd name="connsiteY1" fmla="*/ 110837 h 374073"/>
                <a:gd name="connsiteX2" fmla="*/ 27725 w 96997"/>
                <a:gd name="connsiteY2" fmla="*/ 180109 h 374073"/>
                <a:gd name="connsiteX3" fmla="*/ 96997 w 96997"/>
                <a:gd name="connsiteY3" fmla="*/ 228600 h 374073"/>
                <a:gd name="connsiteX4" fmla="*/ 15 w 96997"/>
                <a:gd name="connsiteY4" fmla="*/ 374073 h 3740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6997" h="374073">
                  <a:moveTo>
                    <a:pt x="13870" y="0"/>
                  </a:moveTo>
                  <a:lnTo>
                    <a:pt x="69288" y="110837"/>
                  </a:lnTo>
                  <a:lnTo>
                    <a:pt x="27725" y="180109"/>
                  </a:lnTo>
                  <a:lnTo>
                    <a:pt x="96997" y="228600"/>
                  </a:lnTo>
                  <a:cubicBezTo>
                    <a:pt x="64670" y="277091"/>
                    <a:pt x="-1140" y="359064"/>
                    <a:pt x="15" y="374073"/>
                  </a:cubicBezTo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36308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649060" y="217170"/>
            <a:ext cx="3882279" cy="4118610"/>
            <a:chOff x="649060" y="217170"/>
            <a:chExt cx="3882279" cy="4118610"/>
          </a:xfrm>
        </p:grpSpPr>
        <p:grpSp>
          <p:nvGrpSpPr>
            <p:cNvPr id="4" name="Group 3"/>
            <p:cNvGrpSpPr/>
            <p:nvPr/>
          </p:nvGrpSpPr>
          <p:grpSpPr>
            <a:xfrm>
              <a:off x="673730" y="449580"/>
              <a:ext cx="1050002" cy="982980"/>
              <a:chOff x="822960" y="701040"/>
              <a:chExt cx="2865120" cy="2682240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822960" y="70104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1539240" y="70104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2255520" y="70104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2971800" y="70104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822960" y="137160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1539240" y="137160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2255520" y="137160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2971800" y="137160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822960" y="204216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1539240" y="204216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2255520" y="204216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2971800" y="204216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822960" y="271272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1539240" y="271272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2255520" y="271272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2971800" y="271272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1855300" y="449580"/>
              <a:ext cx="1050002" cy="982980"/>
              <a:chOff x="822960" y="701040"/>
              <a:chExt cx="2865120" cy="2682240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822960" y="70104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1539240" y="70104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2255520" y="70104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2971800" y="70104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822960" y="137160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1539240" y="137160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2255520" y="137160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2971800" y="137160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822960" y="204216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1539240" y="204216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2255520" y="204216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2971800" y="204216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822960" y="271272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1539240" y="271272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2255520" y="271272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2971800" y="271272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8" name="TextBox 37"/>
            <p:cNvSpPr txBox="1"/>
            <p:nvPr/>
          </p:nvSpPr>
          <p:spPr>
            <a:xfrm>
              <a:off x="739311" y="217170"/>
              <a:ext cx="91884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ibmap</a:t>
              </a:r>
              <a:r>
                <a:rPr lang="en-US" sz="1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block 0</a:t>
              </a:r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9" name="Group 38"/>
            <p:cNvGrpSpPr/>
            <p:nvPr/>
          </p:nvGrpSpPr>
          <p:grpSpPr>
            <a:xfrm>
              <a:off x="3048518" y="449580"/>
              <a:ext cx="1050002" cy="982980"/>
              <a:chOff x="822960" y="701040"/>
              <a:chExt cx="2865120" cy="2682240"/>
            </a:xfrm>
          </p:grpSpPr>
          <p:sp>
            <p:nvSpPr>
              <p:cNvPr id="40" name="Rectangle 39"/>
              <p:cNvSpPr/>
              <p:nvPr/>
            </p:nvSpPr>
            <p:spPr>
              <a:xfrm>
                <a:off x="822960" y="70104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1539240" y="70104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2255520" y="70104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2971800" y="70104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822960" y="137160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1539240" y="137160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2255520" y="137160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2971800" y="137160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822960" y="204216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1539240" y="204216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2255520" y="204216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2971800" y="204216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822960" y="271272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1539240" y="271272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2255520" y="271272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2971800" y="271272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0" name="Group 89"/>
            <p:cNvGrpSpPr/>
            <p:nvPr/>
          </p:nvGrpSpPr>
          <p:grpSpPr>
            <a:xfrm>
              <a:off x="673477" y="1850707"/>
              <a:ext cx="1050509" cy="996315"/>
              <a:chOff x="662940" y="2110740"/>
              <a:chExt cx="813955" cy="762000"/>
            </a:xfrm>
          </p:grpSpPr>
          <p:sp>
            <p:nvSpPr>
              <p:cNvPr id="74" name="Rectangle 73"/>
              <p:cNvSpPr/>
              <p:nvPr/>
            </p:nvSpPr>
            <p:spPr>
              <a:xfrm>
                <a:off x="662940" y="2110740"/>
                <a:ext cx="203489" cy="1905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866429" y="2110740"/>
                <a:ext cx="203489" cy="1905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1069918" y="2110740"/>
                <a:ext cx="203489" cy="1905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1273406" y="2110740"/>
                <a:ext cx="203489" cy="1905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" name="Rectangle 77"/>
              <p:cNvSpPr/>
              <p:nvPr/>
            </p:nvSpPr>
            <p:spPr>
              <a:xfrm>
                <a:off x="662940" y="2301240"/>
                <a:ext cx="203489" cy="1905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866429" y="2301240"/>
                <a:ext cx="203489" cy="1905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1069918" y="2301240"/>
                <a:ext cx="203489" cy="1905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" name="Rectangle 80"/>
              <p:cNvSpPr/>
              <p:nvPr/>
            </p:nvSpPr>
            <p:spPr>
              <a:xfrm>
                <a:off x="1273406" y="2301240"/>
                <a:ext cx="203489" cy="1905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7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662940" y="2491740"/>
                <a:ext cx="203489" cy="1905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8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" name="Rectangle 82"/>
              <p:cNvSpPr/>
              <p:nvPr/>
            </p:nvSpPr>
            <p:spPr>
              <a:xfrm>
                <a:off x="866429" y="2491740"/>
                <a:ext cx="203489" cy="1905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9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" name="Rectangle 83"/>
              <p:cNvSpPr/>
              <p:nvPr/>
            </p:nvSpPr>
            <p:spPr>
              <a:xfrm>
                <a:off x="1069918" y="2491740"/>
                <a:ext cx="203489" cy="1905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10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" name="Rectangle 84"/>
              <p:cNvSpPr/>
              <p:nvPr/>
            </p:nvSpPr>
            <p:spPr>
              <a:xfrm>
                <a:off x="1273406" y="2491740"/>
                <a:ext cx="203489" cy="1905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11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" name="Rectangle 85"/>
              <p:cNvSpPr/>
              <p:nvPr/>
            </p:nvSpPr>
            <p:spPr>
              <a:xfrm>
                <a:off x="662940" y="2682240"/>
                <a:ext cx="203489" cy="1905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12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" name="Rectangle 86"/>
              <p:cNvSpPr/>
              <p:nvPr/>
            </p:nvSpPr>
            <p:spPr>
              <a:xfrm>
                <a:off x="866429" y="2682240"/>
                <a:ext cx="203489" cy="1905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13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" name="Rectangle 87"/>
              <p:cNvSpPr/>
              <p:nvPr/>
            </p:nvSpPr>
            <p:spPr>
              <a:xfrm>
                <a:off x="1069918" y="2682240"/>
                <a:ext cx="203489" cy="1905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14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" name="Rectangle 88"/>
              <p:cNvSpPr/>
              <p:nvPr/>
            </p:nvSpPr>
            <p:spPr>
              <a:xfrm>
                <a:off x="1273406" y="2682240"/>
                <a:ext cx="203489" cy="1905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15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1" name="Group 90"/>
            <p:cNvGrpSpPr/>
            <p:nvPr/>
          </p:nvGrpSpPr>
          <p:grpSpPr>
            <a:xfrm>
              <a:off x="1855047" y="1850707"/>
              <a:ext cx="1050509" cy="996315"/>
              <a:chOff x="662940" y="2110740"/>
              <a:chExt cx="813955" cy="762000"/>
            </a:xfrm>
          </p:grpSpPr>
          <p:sp>
            <p:nvSpPr>
              <p:cNvPr id="92" name="Rectangle 91"/>
              <p:cNvSpPr/>
              <p:nvPr/>
            </p:nvSpPr>
            <p:spPr>
              <a:xfrm>
                <a:off x="662940" y="2110740"/>
                <a:ext cx="203489" cy="1905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16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" name="Rectangle 92"/>
              <p:cNvSpPr/>
              <p:nvPr/>
            </p:nvSpPr>
            <p:spPr>
              <a:xfrm>
                <a:off x="866429" y="2110740"/>
                <a:ext cx="203489" cy="1905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17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4" name="Rectangle 93"/>
              <p:cNvSpPr/>
              <p:nvPr/>
            </p:nvSpPr>
            <p:spPr>
              <a:xfrm>
                <a:off x="1069918" y="2110740"/>
                <a:ext cx="203489" cy="1905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18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" name="Rectangle 94"/>
              <p:cNvSpPr/>
              <p:nvPr/>
            </p:nvSpPr>
            <p:spPr>
              <a:xfrm>
                <a:off x="1273406" y="2110740"/>
                <a:ext cx="203489" cy="1905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19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" name="Rectangle 95"/>
              <p:cNvSpPr/>
              <p:nvPr/>
            </p:nvSpPr>
            <p:spPr>
              <a:xfrm>
                <a:off x="662940" y="2301240"/>
                <a:ext cx="203489" cy="1905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20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" name="Rectangle 96"/>
              <p:cNvSpPr/>
              <p:nvPr/>
            </p:nvSpPr>
            <p:spPr>
              <a:xfrm>
                <a:off x="866429" y="2301240"/>
                <a:ext cx="203489" cy="1905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>
                    <a:solidFill>
                      <a:schemeClr val="l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21</a:t>
                </a:r>
              </a:p>
            </p:txBody>
          </p:sp>
          <p:sp>
            <p:nvSpPr>
              <p:cNvPr id="98" name="Rectangle 97"/>
              <p:cNvSpPr/>
              <p:nvPr/>
            </p:nvSpPr>
            <p:spPr>
              <a:xfrm>
                <a:off x="1069918" y="2301240"/>
                <a:ext cx="203489" cy="1905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22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1273406" y="2301240"/>
                <a:ext cx="203489" cy="1905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23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" name="Rectangle 99"/>
              <p:cNvSpPr/>
              <p:nvPr/>
            </p:nvSpPr>
            <p:spPr>
              <a:xfrm>
                <a:off x="662940" y="2491740"/>
                <a:ext cx="203489" cy="1905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24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" name="Rectangle 100"/>
              <p:cNvSpPr/>
              <p:nvPr/>
            </p:nvSpPr>
            <p:spPr>
              <a:xfrm>
                <a:off x="866429" y="2491740"/>
                <a:ext cx="203489" cy="1905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25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" name="Rectangle 101"/>
              <p:cNvSpPr/>
              <p:nvPr/>
            </p:nvSpPr>
            <p:spPr>
              <a:xfrm>
                <a:off x="1069918" y="2491740"/>
                <a:ext cx="203489" cy="1905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26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3" name="Rectangle 102"/>
              <p:cNvSpPr/>
              <p:nvPr/>
            </p:nvSpPr>
            <p:spPr>
              <a:xfrm>
                <a:off x="1273406" y="2491740"/>
                <a:ext cx="203489" cy="1905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27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4" name="Rectangle 103"/>
              <p:cNvSpPr/>
              <p:nvPr/>
            </p:nvSpPr>
            <p:spPr>
              <a:xfrm>
                <a:off x="662940" y="2682240"/>
                <a:ext cx="203489" cy="1905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28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866429" y="2682240"/>
                <a:ext cx="203489" cy="1905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29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1069918" y="2682240"/>
                <a:ext cx="203489" cy="1905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30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7" name="Rectangle 106"/>
              <p:cNvSpPr/>
              <p:nvPr/>
            </p:nvSpPr>
            <p:spPr>
              <a:xfrm>
                <a:off x="1273406" y="2682240"/>
                <a:ext cx="203489" cy="1905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31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09" name="Freeform 108"/>
            <p:cNvSpPr/>
            <p:nvPr/>
          </p:nvSpPr>
          <p:spPr>
            <a:xfrm>
              <a:off x="2070100" y="868680"/>
              <a:ext cx="236220" cy="1288970"/>
            </a:xfrm>
            <a:custGeom>
              <a:avLst/>
              <a:gdLst>
                <a:gd name="connsiteX0" fmla="*/ 0 w 257816"/>
                <a:gd name="connsiteY0" fmla="*/ 0 h 1234440"/>
                <a:gd name="connsiteX1" fmla="*/ 228600 w 257816"/>
                <a:gd name="connsiteY1" fmla="*/ 297180 h 1234440"/>
                <a:gd name="connsiteX2" fmla="*/ 251460 w 257816"/>
                <a:gd name="connsiteY2" fmla="*/ 1234440 h 1234440"/>
                <a:gd name="connsiteX0" fmla="*/ 2540 w 235587"/>
                <a:gd name="connsiteY0" fmla="*/ 0 h 1234440"/>
                <a:gd name="connsiteX1" fmla="*/ 231140 w 235587"/>
                <a:gd name="connsiteY1" fmla="*/ 297180 h 1234440"/>
                <a:gd name="connsiteX2" fmla="*/ 0 w 235587"/>
                <a:gd name="connsiteY2" fmla="*/ 1234440 h 1234440"/>
                <a:gd name="connsiteX0" fmla="*/ 2540 w 236220"/>
                <a:gd name="connsiteY0" fmla="*/ 0 h 1234440"/>
                <a:gd name="connsiteX1" fmla="*/ 231140 w 236220"/>
                <a:gd name="connsiteY1" fmla="*/ 297180 h 1234440"/>
                <a:gd name="connsiteX2" fmla="*/ 0 w 236220"/>
                <a:gd name="connsiteY2" fmla="*/ 1234440 h 1234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6220" h="1234440">
                  <a:moveTo>
                    <a:pt x="2540" y="0"/>
                  </a:moveTo>
                  <a:cubicBezTo>
                    <a:pt x="95885" y="45720"/>
                    <a:pt x="189230" y="91440"/>
                    <a:pt x="231140" y="297180"/>
                  </a:cubicBezTo>
                  <a:cubicBezTo>
                    <a:pt x="273050" y="502920"/>
                    <a:pt x="43180" y="1064260"/>
                    <a:pt x="0" y="1234440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728090" y="1630442"/>
              <a:ext cx="94128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Inodes</a:t>
              </a:r>
              <a:r>
                <a:rPr lang="en-US" sz="1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block 0</a:t>
              </a:r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1920881" y="217170"/>
              <a:ext cx="91884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ibmap</a:t>
              </a:r>
              <a:r>
                <a:rPr lang="en-US" sz="1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block 1</a:t>
              </a:r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3082039" y="217170"/>
              <a:ext cx="98296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ibmap</a:t>
              </a:r>
              <a:r>
                <a:rPr lang="en-US" sz="1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block 21</a:t>
              </a:r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1909660" y="1630442"/>
              <a:ext cx="94128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Inodes</a:t>
              </a:r>
              <a:r>
                <a:rPr lang="en-US" sz="1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block 1</a:t>
              </a:r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3102878" y="1630442"/>
              <a:ext cx="94128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Inodes</a:t>
              </a:r>
              <a:r>
                <a:rPr lang="en-US" sz="1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block 2</a:t>
              </a:r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15" name="Group 114"/>
            <p:cNvGrpSpPr/>
            <p:nvPr/>
          </p:nvGrpSpPr>
          <p:grpSpPr>
            <a:xfrm>
              <a:off x="3048265" y="1850707"/>
              <a:ext cx="1050509" cy="996315"/>
              <a:chOff x="662940" y="2110740"/>
              <a:chExt cx="813955" cy="762000"/>
            </a:xfrm>
          </p:grpSpPr>
          <p:sp>
            <p:nvSpPr>
              <p:cNvPr id="116" name="Rectangle 115"/>
              <p:cNvSpPr/>
              <p:nvPr/>
            </p:nvSpPr>
            <p:spPr>
              <a:xfrm>
                <a:off x="662940" y="2110740"/>
                <a:ext cx="203489" cy="1905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16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7" name="Rectangle 116"/>
              <p:cNvSpPr/>
              <p:nvPr/>
            </p:nvSpPr>
            <p:spPr>
              <a:xfrm>
                <a:off x="866429" y="2110740"/>
                <a:ext cx="203489" cy="1905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17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8" name="Rectangle 117"/>
              <p:cNvSpPr/>
              <p:nvPr/>
            </p:nvSpPr>
            <p:spPr>
              <a:xfrm>
                <a:off x="1069918" y="2110740"/>
                <a:ext cx="203489" cy="1905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18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9" name="Rectangle 118"/>
              <p:cNvSpPr/>
              <p:nvPr/>
            </p:nvSpPr>
            <p:spPr>
              <a:xfrm>
                <a:off x="1273406" y="2110740"/>
                <a:ext cx="203489" cy="1905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19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" name="Rectangle 119"/>
              <p:cNvSpPr/>
              <p:nvPr/>
            </p:nvSpPr>
            <p:spPr>
              <a:xfrm>
                <a:off x="662940" y="2301240"/>
                <a:ext cx="203489" cy="1905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20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" name="Rectangle 120"/>
              <p:cNvSpPr/>
              <p:nvPr/>
            </p:nvSpPr>
            <p:spPr>
              <a:xfrm>
                <a:off x="866429" y="2301240"/>
                <a:ext cx="203489" cy="1905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21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1069918" y="2301240"/>
                <a:ext cx="203489" cy="1905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22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3" name="Rectangle 122"/>
              <p:cNvSpPr/>
              <p:nvPr/>
            </p:nvSpPr>
            <p:spPr>
              <a:xfrm>
                <a:off x="1273406" y="2301240"/>
                <a:ext cx="203489" cy="1905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23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4" name="Rectangle 123"/>
              <p:cNvSpPr/>
              <p:nvPr/>
            </p:nvSpPr>
            <p:spPr>
              <a:xfrm>
                <a:off x="662940" y="2491740"/>
                <a:ext cx="203489" cy="1905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24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5" name="Rectangle 124"/>
              <p:cNvSpPr/>
              <p:nvPr/>
            </p:nvSpPr>
            <p:spPr>
              <a:xfrm>
                <a:off x="866429" y="2491740"/>
                <a:ext cx="203489" cy="1905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25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6" name="Rectangle 125"/>
              <p:cNvSpPr/>
              <p:nvPr/>
            </p:nvSpPr>
            <p:spPr>
              <a:xfrm>
                <a:off x="1069918" y="2491740"/>
                <a:ext cx="203489" cy="1905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26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" name="Rectangle 126"/>
              <p:cNvSpPr/>
              <p:nvPr/>
            </p:nvSpPr>
            <p:spPr>
              <a:xfrm>
                <a:off x="1273406" y="2491740"/>
                <a:ext cx="203489" cy="1905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27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" name="Rectangle 127"/>
              <p:cNvSpPr/>
              <p:nvPr/>
            </p:nvSpPr>
            <p:spPr>
              <a:xfrm>
                <a:off x="662940" y="2682240"/>
                <a:ext cx="203489" cy="1905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28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9" name="Rectangle 128"/>
              <p:cNvSpPr/>
              <p:nvPr/>
            </p:nvSpPr>
            <p:spPr>
              <a:xfrm>
                <a:off x="866429" y="2682240"/>
                <a:ext cx="203489" cy="1905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29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" name="Rectangle 129"/>
              <p:cNvSpPr/>
              <p:nvPr/>
            </p:nvSpPr>
            <p:spPr>
              <a:xfrm>
                <a:off x="1069918" y="2682240"/>
                <a:ext cx="203489" cy="1905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30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1" name="Rectangle 130"/>
              <p:cNvSpPr/>
              <p:nvPr/>
            </p:nvSpPr>
            <p:spPr>
              <a:xfrm>
                <a:off x="1273406" y="2682240"/>
                <a:ext cx="203489" cy="1905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31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32" name="TextBox 131"/>
            <p:cNvSpPr txBox="1"/>
            <p:nvPr/>
          </p:nvSpPr>
          <p:spPr>
            <a:xfrm>
              <a:off x="4187975" y="694610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4182030" y="2104072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</a:p>
          </p:txBody>
        </p:sp>
        <p:sp>
          <p:nvSpPr>
            <p:cNvPr id="168" name="TextBox 167"/>
            <p:cNvSpPr txBox="1"/>
            <p:nvPr/>
          </p:nvSpPr>
          <p:spPr>
            <a:xfrm>
              <a:off x="936105" y="3038237"/>
              <a:ext cx="63030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inode</a:t>
              </a:r>
              <a:r>
                <a:rPr lang="en-US" sz="1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20</a:t>
              </a:r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05" name="Group 204"/>
            <p:cNvGrpSpPr/>
            <p:nvPr/>
          </p:nvGrpSpPr>
          <p:grpSpPr>
            <a:xfrm>
              <a:off x="649060" y="3284458"/>
              <a:ext cx="1306767" cy="1051322"/>
              <a:chOff x="649060" y="3284458"/>
              <a:chExt cx="1306767" cy="1051322"/>
            </a:xfrm>
          </p:grpSpPr>
          <p:sp>
            <p:nvSpPr>
              <p:cNvPr id="189" name="Rectangle 188"/>
              <p:cNvSpPr/>
              <p:nvPr/>
            </p:nvSpPr>
            <p:spPr>
              <a:xfrm>
                <a:off x="677937" y="3287315"/>
                <a:ext cx="1242424" cy="1048465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2" name="TextBox 191"/>
              <p:cNvSpPr txBox="1"/>
              <p:nvPr/>
            </p:nvSpPr>
            <p:spPr>
              <a:xfrm>
                <a:off x="961117" y="3284458"/>
                <a:ext cx="571631" cy="246221"/>
              </a:xfrm>
              <a:prstGeom prst="rect">
                <a:avLst/>
              </a:prstGeom>
              <a:noFill/>
            </p:spPr>
            <p:txBody>
              <a:bodyPr wrap="none" lIns="45720" rIns="45720" rtlCol="0">
                <a:spAutoFit/>
              </a:bodyPr>
              <a:lstStyle/>
              <a:p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Metadata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94" name="Straight Connector 193"/>
              <p:cNvCxnSpPr/>
              <p:nvPr/>
            </p:nvCxnSpPr>
            <p:spPr>
              <a:xfrm>
                <a:off x="677937" y="3530679"/>
                <a:ext cx="124212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6" name="TextBox 195"/>
              <p:cNvSpPr txBox="1"/>
              <p:nvPr/>
            </p:nvSpPr>
            <p:spPr>
              <a:xfrm>
                <a:off x="649060" y="3516392"/>
                <a:ext cx="114967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Data block UUIDs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97" name="Straight Connector 196"/>
              <p:cNvCxnSpPr/>
              <p:nvPr/>
            </p:nvCxnSpPr>
            <p:spPr>
              <a:xfrm>
                <a:off x="677937" y="3736181"/>
                <a:ext cx="124212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8" name="TextBox 197"/>
              <p:cNvSpPr txBox="1"/>
              <p:nvPr/>
            </p:nvSpPr>
            <p:spPr>
              <a:xfrm>
                <a:off x="649060" y="3721894"/>
                <a:ext cx="117852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Direct block UUID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99" name="Straight Connector 198"/>
              <p:cNvCxnSpPr/>
              <p:nvPr/>
            </p:nvCxnSpPr>
            <p:spPr>
              <a:xfrm>
                <a:off x="677937" y="3927395"/>
                <a:ext cx="124212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0" name="TextBox 199"/>
              <p:cNvSpPr txBox="1"/>
              <p:nvPr/>
            </p:nvSpPr>
            <p:spPr>
              <a:xfrm>
                <a:off x="649060" y="3913108"/>
                <a:ext cx="130676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Indirect block UUIDs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2" name="TextBox 201"/>
              <p:cNvSpPr txBox="1"/>
              <p:nvPr/>
            </p:nvSpPr>
            <p:spPr>
              <a:xfrm>
                <a:off x="1075250" y="3953827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…</a:t>
                </a:r>
              </a:p>
            </p:txBody>
          </p:sp>
        </p:grpSp>
        <p:cxnSp>
          <p:nvCxnSpPr>
            <p:cNvPr id="204" name="Straight Arrow Connector 203"/>
            <p:cNvCxnSpPr>
              <a:stCxn id="100" idx="0"/>
              <a:endCxn id="168" idx="3"/>
            </p:cNvCxnSpPr>
            <p:nvPr/>
          </p:nvCxnSpPr>
          <p:spPr>
            <a:xfrm flipH="1">
              <a:off x="1566406" y="2348865"/>
              <a:ext cx="419955" cy="81248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8" name="Rectangle 207"/>
            <p:cNvSpPr/>
            <p:nvPr/>
          </p:nvSpPr>
          <p:spPr>
            <a:xfrm>
              <a:off x="2642802" y="3284458"/>
              <a:ext cx="262628" cy="249079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45720" rIns="45720" rtlCol="0" anchor="ctr"/>
            <a:lstStyle/>
            <a:p>
              <a:pPr algn="ctr"/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9" name="Rectangle 208"/>
            <p:cNvSpPr/>
            <p:nvPr/>
          </p:nvSpPr>
          <p:spPr>
            <a:xfrm>
              <a:off x="2642802" y="3595925"/>
              <a:ext cx="262628" cy="249079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45720" rIns="45720" rtlCol="0" anchor="ctr"/>
            <a:lstStyle/>
            <a:p>
              <a:pPr algn="ctr"/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0" name="Rectangle 209"/>
            <p:cNvSpPr/>
            <p:nvPr/>
          </p:nvSpPr>
          <p:spPr>
            <a:xfrm>
              <a:off x="2642675" y="3907392"/>
              <a:ext cx="262628" cy="249079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45720" rIns="45720" rtlCol="0" anchor="ctr"/>
            <a:lstStyle/>
            <a:p>
              <a:pPr algn="ctr"/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12" name="Straight Arrow Connector 211"/>
            <p:cNvCxnSpPr>
              <a:endCxn id="208" idx="1"/>
            </p:cNvCxnSpPr>
            <p:nvPr/>
          </p:nvCxnSpPr>
          <p:spPr>
            <a:xfrm flipV="1">
              <a:off x="1907697" y="3408998"/>
              <a:ext cx="735105" cy="2094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Arrow Connector 214"/>
            <p:cNvCxnSpPr>
              <a:endCxn id="209" idx="1"/>
            </p:cNvCxnSpPr>
            <p:nvPr/>
          </p:nvCxnSpPr>
          <p:spPr>
            <a:xfrm>
              <a:off x="1907697" y="3618428"/>
              <a:ext cx="735105" cy="10203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Arrow Connector 216"/>
            <p:cNvCxnSpPr>
              <a:endCxn id="210" idx="1"/>
            </p:cNvCxnSpPr>
            <p:nvPr/>
          </p:nvCxnSpPr>
          <p:spPr>
            <a:xfrm>
              <a:off x="1920062" y="3626286"/>
              <a:ext cx="722613" cy="40564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25058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2048982" y="705147"/>
            <a:ext cx="1044067" cy="40178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Client Program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298698" y="50519"/>
            <a:ext cx="1044067" cy="40178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Client Program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298698" y="705147"/>
            <a:ext cx="1044067" cy="40178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RPC Framework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Straight Arrow Connector 9"/>
          <p:cNvCxnSpPr>
            <a:stCxn id="6" idx="2"/>
          </p:cNvCxnSpPr>
          <p:nvPr/>
        </p:nvCxnSpPr>
        <p:spPr>
          <a:xfrm>
            <a:off x="2571016" y="1106929"/>
            <a:ext cx="0" cy="256309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820732" y="1106929"/>
            <a:ext cx="0" cy="256309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820732" y="448838"/>
            <a:ext cx="0" cy="256309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ounded Rectangle 3"/>
          <p:cNvSpPr/>
          <p:nvPr/>
        </p:nvSpPr>
        <p:spPr>
          <a:xfrm>
            <a:off x="1072055" y="1370165"/>
            <a:ext cx="4262996" cy="34636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endParaRPr lang="en-US" sz="1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072055" y="1785801"/>
            <a:ext cx="4262996" cy="615676"/>
          </a:xfrm>
          <a:prstGeom prst="roundRect">
            <a:avLst>
              <a:gd name="adj" fmla="val 474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Core</a:t>
            </a:r>
            <a:endParaRPr lang="en-US" sz="1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072055" y="2464659"/>
            <a:ext cx="4262996" cy="1205553"/>
          </a:xfrm>
          <a:prstGeom prst="roundRect">
            <a:avLst>
              <a:gd name="adj" fmla="val 474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Persistence</a:t>
            </a:r>
            <a:endParaRPr lang="en-US" sz="1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136127" y="2794157"/>
            <a:ext cx="4121579" cy="26323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In-memory Cache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Flowchart: Magnetic Disk 20"/>
          <p:cNvSpPr/>
          <p:nvPr/>
        </p:nvSpPr>
        <p:spPr>
          <a:xfrm>
            <a:off x="1236018" y="3954512"/>
            <a:ext cx="782884" cy="519545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ZooKeeper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Flowchart: Magnetic Disk 21"/>
          <p:cNvSpPr/>
          <p:nvPr/>
        </p:nvSpPr>
        <p:spPr>
          <a:xfrm>
            <a:off x="3351050" y="3954512"/>
            <a:ext cx="782884" cy="519545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Local Storage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Flowchart: Magnetic Disk 22"/>
          <p:cNvSpPr/>
          <p:nvPr/>
        </p:nvSpPr>
        <p:spPr>
          <a:xfrm>
            <a:off x="4387960" y="3954512"/>
            <a:ext cx="782884" cy="519545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Cloud Storage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136127" y="3149607"/>
            <a:ext cx="982665" cy="43862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File Directory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342765" y="3149607"/>
            <a:ext cx="922013" cy="43862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blocks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223000" y="3149607"/>
            <a:ext cx="959012" cy="43862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Ibmap</a:t>
            </a:r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blocks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136127" y="2016124"/>
            <a:ext cx="4121579" cy="2870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Driver, File Handles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8" name="Straight Connector 27"/>
          <p:cNvCxnSpPr>
            <a:stCxn id="21" idx="1"/>
            <a:endCxn id="13" idx="2"/>
          </p:cNvCxnSpPr>
          <p:nvPr/>
        </p:nvCxnSpPr>
        <p:spPr>
          <a:xfrm flipV="1">
            <a:off x="1627460" y="3588232"/>
            <a:ext cx="0" cy="366280"/>
          </a:xfrm>
          <a:prstGeom prst="line">
            <a:avLst/>
          </a:prstGeom>
          <a:ln w="9525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9" idx="2"/>
            <a:endCxn id="23" idx="1"/>
          </p:cNvCxnSpPr>
          <p:nvPr/>
        </p:nvCxnSpPr>
        <p:spPr>
          <a:xfrm>
            <a:off x="2702506" y="3588232"/>
            <a:ext cx="2076896" cy="366280"/>
          </a:xfrm>
          <a:prstGeom prst="line">
            <a:avLst/>
          </a:prstGeom>
          <a:ln w="9525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43" idx="2"/>
            <a:endCxn id="23" idx="1"/>
          </p:cNvCxnSpPr>
          <p:nvPr/>
        </p:nvCxnSpPr>
        <p:spPr>
          <a:xfrm>
            <a:off x="3762389" y="3588232"/>
            <a:ext cx="1017013" cy="366280"/>
          </a:xfrm>
          <a:prstGeom prst="line">
            <a:avLst/>
          </a:prstGeom>
          <a:ln w="9525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18" idx="2"/>
            <a:endCxn id="22" idx="1"/>
          </p:cNvCxnSpPr>
          <p:nvPr/>
        </p:nvCxnSpPr>
        <p:spPr>
          <a:xfrm flipH="1">
            <a:off x="3742492" y="3588232"/>
            <a:ext cx="1061280" cy="366280"/>
          </a:xfrm>
          <a:prstGeom prst="line">
            <a:avLst/>
          </a:prstGeom>
          <a:ln w="9525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18" idx="2"/>
            <a:endCxn id="23" idx="1"/>
          </p:cNvCxnSpPr>
          <p:nvPr/>
        </p:nvCxnSpPr>
        <p:spPr>
          <a:xfrm flipH="1">
            <a:off x="4779402" y="3588232"/>
            <a:ext cx="24370" cy="366280"/>
          </a:xfrm>
          <a:prstGeom prst="line">
            <a:avLst/>
          </a:prstGeom>
          <a:ln w="9525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5" idx="2"/>
            <a:endCxn id="20" idx="0"/>
          </p:cNvCxnSpPr>
          <p:nvPr/>
        </p:nvCxnSpPr>
        <p:spPr>
          <a:xfrm>
            <a:off x="3196917" y="2303145"/>
            <a:ext cx="0" cy="491012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3286220" y="3149607"/>
            <a:ext cx="952337" cy="43862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Inode</a:t>
            </a:r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blocks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7" name="Straight Arrow Connector 26"/>
          <p:cNvCxnSpPr>
            <a:stCxn id="19" idx="2"/>
            <a:endCxn id="22" idx="1"/>
          </p:cNvCxnSpPr>
          <p:nvPr/>
        </p:nvCxnSpPr>
        <p:spPr>
          <a:xfrm>
            <a:off x="2702506" y="3588232"/>
            <a:ext cx="1039986" cy="366280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43" idx="2"/>
            <a:endCxn id="22" idx="1"/>
          </p:cNvCxnSpPr>
          <p:nvPr/>
        </p:nvCxnSpPr>
        <p:spPr>
          <a:xfrm flipH="1">
            <a:off x="3742492" y="3588232"/>
            <a:ext cx="19897" cy="366280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ounded Rectangle 62"/>
          <p:cNvSpPr/>
          <p:nvPr/>
        </p:nvSpPr>
        <p:spPr>
          <a:xfrm>
            <a:off x="2227776" y="3999710"/>
            <a:ext cx="914400" cy="395533"/>
          </a:xfrm>
          <a:prstGeom prst="roundRect">
            <a:avLst>
              <a:gd name="adj" fmla="val 7702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pub-sub channels</a:t>
            </a:r>
          </a:p>
        </p:txBody>
      </p:sp>
      <p:cxnSp>
        <p:nvCxnSpPr>
          <p:cNvPr id="65" name="Straight Arrow Connector 64"/>
          <p:cNvCxnSpPr>
            <a:stCxn id="19" idx="2"/>
            <a:endCxn id="63" idx="0"/>
          </p:cNvCxnSpPr>
          <p:nvPr/>
        </p:nvCxnSpPr>
        <p:spPr>
          <a:xfrm flipH="1">
            <a:off x="2684976" y="3588232"/>
            <a:ext cx="17530" cy="411478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43" idx="2"/>
            <a:endCxn id="63" idx="0"/>
          </p:cNvCxnSpPr>
          <p:nvPr/>
        </p:nvCxnSpPr>
        <p:spPr>
          <a:xfrm flipH="1">
            <a:off x="2684976" y="3588232"/>
            <a:ext cx="1077413" cy="411478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7228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884839" y="1234843"/>
            <a:ext cx="4586832" cy="2316911"/>
            <a:chOff x="884839" y="1234843"/>
            <a:chExt cx="4586832" cy="2316911"/>
          </a:xfrm>
        </p:grpSpPr>
        <p:grpSp>
          <p:nvGrpSpPr>
            <p:cNvPr id="24" name="Group 23"/>
            <p:cNvGrpSpPr/>
            <p:nvPr/>
          </p:nvGrpSpPr>
          <p:grpSpPr>
            <a:xfrm>
              <a:off x="884839" y="1234843"/>
              <a:ext cx="2006699" cy="1063767"/>
              <a:chOff x="226870" y="239331"/>
              <a:chExt cx="2767790" cy="1535710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226870" y="574891"/>
                <a:ext cx="1342850" cy="30140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File name</a:t>
                </a:r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226870" y="239331"/>
                <a:ext cx="2767790" cy="33556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File Directory</a:t>
                </a: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1569720" y="574891"/>
                <a:ext cx="1424940" cy="30140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inumber</a:t>
                </a:r>
                <a:endParaRPr lang="en-US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226870" y="876300"/>
                <a:ext cx="1342850" cy="30140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“/home/file1”</a:t>
                </a: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1569720" y="876300"/>
                <a:ext cx="1424940" cy="30140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226870" y="1177709"/>
                <a:ext cx="1342850" cy="30140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“/home/file2”</a:t>
                </a: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1569720" y="1177709"/>
                <a:ext cx="1424940" cy="30140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226870" y="1473632"/>
                <a:ext cx="1342850" cy="30140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…</a:t>
                </a: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1569720" y="1473632"/>
                <a:ext cx="1424940" cy="30140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…</a:t>
                </a:r>
              </a:p>
            </p:txBody>
          </p:sp>
        </p:grpSp>
        <p:cxnSp>
          <p:nvCxnSpPr>
            <p:cNvPr id="27" name="Elbow Connector 26"/>
            <p:cNvCxnSpPr>
              <a:stCxn id="12" idx="3"/>
              <a:endCxn id="15" idx="1"/>
            </p:cNvCxnSpPr>
            <p:nvPr/>
          </p:nvCxnSpPr>
          <p:spPr>
            <a:xfrm flipV="1">
              <a:off x="2891538" y="1754810"/>
              <a:ext cx="696836" cy="23442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8" name="Group 37"/>
            <p:cNvGrpSpPr/>
            <p:nvPr/>
          </p:nvGrpSpPr>
          <p:grpSpPr>
            <a:xfrm>
              <a:off x="4112455" y="2212676"/>
              <a:ext cx="640819" cy="364380"/>
              <a:chOff x="2989984" y="2880081"/>
              <a:chExt cx="987656" cy="705547"/>
            </a:xfrm>
          </p:grpSpPr>
          <p:sp>
            <p:nvSpPr>
              <p:cNvPr id="35" name="Rectangle 34"/>
              <p:cNvSpPr/>
              <p:nvPr/>
            </p:nvSpPr>
            <p:spPr>
              <a:xfrm>
                <a:off x="3063240" y="2954864"/>
                <a:ext cx="914400" cy="6307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3022802" y="2922978"/>
                <a:ext cx="914400" cy="6307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2989984" y="2880081"/>
                <a:ext cx="914400" cy="6307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Data blocks</a:t>
                </a:r>
              </a:p>
            </p:txBody>
          </p:sp>
        </p:grpSp>
        <p:sp>
          <p:nvSpPr>
            <p:cNvPr id="15" name="Rectangle 14"/>
            <p:cNvSpPr/>
            <p:nvPr/>
          </p:nvSpPr>
          <p:spPr>
            <a:xfrm>
              <a:off x="3588374" y="1647630"/>
              <a:ext cx="836939" cy="2143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inumber</a:t>
              </a:r>
              <a:endParaRPr 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588374" y="1408982"/>
              <a:ext cx="1598043" cy="2386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Index Node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425314" y="1647630"/>
              <a:ext cx="761103" cy="2143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File size</a:t>
              </a:r>
              <a:endParaRPr 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" name="Right Brace 1"/>
            <p:cNvSpPr/>
            <p:nvPr/>
          </p:nvSpPr>
          <p:spPr>
            <a:xfrm rot="5400000">
              <a:off x="4356733" y="1579286"/>
              <a:ext cx="137160" cy="883924"/>
            </a:xfrm>
            <a:prstGeom prst="rightBrace">
              <a:avLst>
                <a:gd name="adj1" fmla="val 81250"/>
                <a:gd name="adj2" fmla="val 5000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3346526" y="2681924"/>
              <a:ext cx="2125145" cy="32063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ctr">
                <a:defRPr sz="1000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dirty="0" smtClean="0">
                  <a:solidFill>
                    <a:schemeClr val="tx1"/>
                  </a:solidFill>
                </a:rPr>
                <a:t>Segment ID:</a:t>
              </a:r>
            </a:p>
            <a:p>
              <a:r>
                <a:rPr lang="en-US" dirty="0" err="1" smtClean="0">
                  <a:solidFill>
                    <a:schemeClr val="tx1"/>
                  </a:solidFill>
                </a:rPr>
                <a:t>inumber-blockInFile-segmentInBlock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4" name="Right Brace 53"/>
            <p:cNvSpPr/>
            <p:nvPr/>
          </p:nvSpPr>
          <p:spPr>
            <a:xfrm rot="5400000">
              <a:off x="4569942" y="2678942"/>
              <a:ext cx="111527" cy="857789"/>
            </a:xfrm>
            <a:prstGeom prst="rightBrace">
              <a:avLst>
                <a:gd name="adj1" fmla="val 58076"/>
                <a:gd name="adj2" fmla="val 5000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4107630" y="3231121"/>
              <a:ext cx="1078787" cy="32063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ctr">
                <a:defRPr sz="1000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sz="900" dirty="0" smtClean="0">
                  <a:solidFill>
                    <a:schemeClr val="tx1"/>
                  </a:solidFill>
                </a:rPr>
                <a:t>Calculated from given byte offset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0731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2" name="Group 161"/>
          <p:cNvGrpSpPr/>
          <p:nvPr/>
        </p:nvGrpSpPr>
        <p:grpSpPr>
          <a:xfrm>
            <a:off x="1072055" y="35674"/>
            <a:ext cx="4626616" cy="4503694"/>
            <a:chOff x="1072055" y="35674"/>
            <a:chExt cx="4626616" cy="4503694"/>
          </a:xfrm>
        </p:grpSpPr>
        <p:sp>
          <p:nvSpPr>
            <p:cNvPr id="124" name="Rounded Rectangle 123"/>
            <p:cNvSpPr/>
            <p:nvPr/>
          </p:nvSpPr>
          <p:spPr>
            <a:xfrm>
              <a:off x="2664907" y="3063575"/>
              <a:ext cx="3033763" cy="781805"/>
            </a:xfrm>
            <a:prstGeom prst="roundRect">
              <a:avLst>
                <a:gd name="adj" fmla="val 4740"/>
              </a:avLst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0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Persistence</a:t>
              </a:r>
              <a:endParaRPr 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2048982" y="35674"/>
              <a:ext cx="1044067" cy="401782"/>
            </a:xfrm>
            <a:prstGeom prst="roundRect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Client Program</a:t>
              </a:r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3298698" y="35674"/>
              <a:ext cx="1044067" cy="401782"/>
            </a:xfrm>
            <a:prstGeom prst="roundRect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RPC Framework</a:t>
              </a:r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0" name="Straight Arrow Connector 9"/>
            <p:cNvCxnSpPr>
              <a:stCxn id="6" idx="2"/>
            </p:cNvCxnSpPr>
            <p:nvPr/>
          </p:nvCxnSpPr>
          <p:spPr>
            <a:xfrm>
              <a:off x="2571016" y="437456"/>
              <a:ext cx="0" cy="256309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3820732" y="437456"/>
              <a:ext cx="0" cy="256309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Rounded Rectangle 3"/>
            <p:cNvSpPr/>
            <p:nvPr/>
          </p:nvSpPr>
          <p:spPr>
            <a:xfrm>
              <a:off x="1072055" y="700692"/>
              <a:ext cx="4626616" cy="346364"/>
            </a:xfrm>
            <a:prstGeom prst="roundRect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API</a:t>
              </a:r>
              <a:endParaRPr 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1072055" y="1116328"/>
              <a:ext cx="4626616" cy="615676"/>
            </a:xfrm>
            <a:prstGeom prst="roundRect">
              <a:avLst>
                <a:gd name="adj" fmla="val 4740"/>
              </a:avLst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0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Core</a:t>
              </a:r>
              <a:endParaRPr 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1072055" y="1920693"/>
              <a:ext cx="4626616" cy="1058231"/>
            </a:xfrm>
            <a:prstGeom prst="roundRect">
              <a:avLst>
                <a:gd name="adj" fmla="val 4740"/>
              </a:avLst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0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Main Memory</a:t>
              </a:r>
              <a:endParaRPr 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Flowchart: Magnetic Disk 20"/>
            <p:cNvSpPr/>
            <p:nvPr/>
          </p:nvSpPr>
          <p:spPr>
            <a:xfrm>
              <a:off x="2077297" y="4003014"/>
              <a:ext cx="782884" cy="519545"/>
            </a:xfrm>
            <a:prstGeom prst="flowChartMagneticDisk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ZooKeeper</a:t>
              </a:r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Flowchart: Magnetic Disk 21"/>
            <p:cNvSpPr/>
            <p:nvPr/>
          </p:nvSpPr>
          <p:spPr>
            <a:xfrm>
              <a:off x="3044480" y="4019823"/>
              <a:ext cx="782884" cy="519545"/>
            </a:xfrm>
            <a:prstGeom prst="flowChartMagneticDisk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Local Storage</a:t>
              </a:r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Flowchart: Magnetic Disk 22"/>
            <p:cNvSpPr/>
            <p:nvPr/>
          </p:nvSpPr>
          <p:spPr>
            <a:xfrm>
              <a:off x="4618403" y="4003014"/>
              <a:ext cx="782884" cy="519545"/>
            </a:xfrm>
            <a:prstGeom prst="flowChartMagneticDisk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Cloud Storage</a:t>
              </a:r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120212" y="2348523"/>
              <a:ext cx="723346" cy="438625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File Directory</a:t>
              </a:r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812032" y="2348524"/>
              <a:ext cx="759952" cy="438625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Data block segments</a:t>
              </a:r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974585" y="2348524"/>
              <a:ext cx="790448" cy="438625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Ibmap</a:t>
              </a:r>
              <a:r>
                <a:rPr lang="en-US" sz="1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blocks</a:t>
              </a:r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136127" y="1346651"/>
              <a:ext cx="4497230" cy="287021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Driver, File Handles</a:t>
              </a:r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8" name="Straight Connector 27"/>
            <p:cNvCxnSpPr>
              <a:stCxn id="21" idx="1"/>
              <a:endCxn id="13" idx="2"/>
            </p:cNvCxnSpPr>
            <p:nvPr/>
          </p:nvCxnSpPr>
          <p:spPr>
            <a:xfrm flipV="1">
              <a:off x="2468739" y="2787148"/>
              <a:ext cx="13146" cy="1215866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stCxn id="25" idx="2"/>
            </p:cNvCxnSpPr>
            <p:nvPr/>
          </p:nvCxnSpPr>
          <p:spPr>
            <a:xfrm>
              <a:off x="3384742" y="1633672"/>
              <a:ext cx="0" cy="430465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dash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42"/>
            <p:cNvSpPr/>
            <p:nvPr/>
          </p:nvSpPr>
          <p:spPr>
            <a:xfrm>
              <a:off x="3896060" y="2348524"/>
              <a:ext cx="784946" cy="438625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Inode</a:t>
              </a:r>
              <a:r>
                <a:rPr lang="en-US" sz="1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blocks</a:t>
              </a:r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3" name="Rounded Rectangle 62"/>
            <p:cNvSpPr/>
            <p:nvPr/>
          </p:nvSpPr>
          <p:spPr>
            <a:xfrm>
              <a:off x="1109908" y="4065021"/>
              <a:ext cx="914400" cy="395533"/>
            </a:xfrm>
            <a:prstGeom prst="roundRect">
              <a:avLst>
                <a:gd name="adj" fmla="val 7702"/>
              </a:avLst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dk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pub-sub channels</a:t>
              </a:r>
            </a:p>
          </p:txBody>
        </p:sp>
        <p:cxnSp>
          <p:nvCxnSpPr>
            <p:cNvPr id="65" name="Straight Arrow Connector 64"/>
            <p:cNvCxnSpPr>
              <a:stCxn id="33" idx="2"/>
              <a:endCxn id="63" idx="0"/>
            </p:cNvCxnSpPr>
            <p:nvPr/>
          </p:nvCxnSpPr>
          <p:spPr>
            <a:xfrm flipH="1">
              <a:off x="1567108" y="2889132"/>
              <a:ext cx="1" cy="1175889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dash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ctangle 32"/>
            <p:cNvSpPr/>
            <p:nvPr/>
          </p:nvSpPr>
          <p:spPr>
            <a:xfrm>
              <a:off x="1178462" y="2279390"/>
              <a:ext cx="777293" cy="60974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Remote segments buffer</a:t>
              </a:r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2048982" y="2064137"/>
              <a:ext cx="3584375" cy="828505"/>
            </a:xfrm>
            <a:prstGeom prst="rect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sz="1000" dirty="0">
                  <a:solidFill>
                    <a:schemeClr val="dk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Unified LRU Cache</a:t>
              </a:r>
            </a:p>
          </p:txBody>
        </p:sp>
        <p:cxnSp>
          <p:nvCxnSpPr>
            <p:cNvPr id="122" name="Straight Arrow Connector 121"/>
            <p:cNvCxnSpPr/>
            <p:nvPr/>
          </p:nvCxnSpPr>
          <p:spPr>
            <a:xfrm>
              <a:off x="1567108" y="1633672"/>
              <a:ext cx="0" cy="645718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dash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Rectangle 125"/>
            <p:cNvSpPr/>
            <p:nvPr/>
          </p:nvSpPr>
          <p:spPr>
            <a:xfrm>
              <a:off x="4401953" y="3307415"/>
              <a:ext cx="1215785" cy="38988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sz="1000" dirty="0" smtClean="0">
                  <a:solidFill>
                    <a:schemeClr val="dk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Global Sync Processor</a:t>
              </a:r>
              <a:endParaRPr lang="en-US" sz="1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31" name="Straight Connector 130"/>
            <p:cNvCxnSpPr>
              <a:stCxn id="127" idx="3"/>
              <a:endCxn id="126" idx="1"/>
            </p:cNvCxnSpPr>
            <p:nvPr/>
          </p:nvCxnSpPr>
          <p:spPr>
            <a:xfrm>
              <a:off x="4043815" y="3502355"/>
              <a:ext cx="358138" cy="0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>
              <a:stCxn id="127" idx="0"/>
            </p:cNvCxnSpPr>
            <p:nvPr/>
          </p:nvCxnSpPr>
          <p:spPr>
            <a:xfrm flipV="1">
              <a:off x="3435923" y="2889132"/>
              <a:ext cx="0" cy="418283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>
              <a:stCxn id="126" idx="0"/>
            </p:cNvCxnSpPr>
            <p:nvPr/>
          </p:nvCxnSpPr>
          <p:spPr>
            <a:xfrm flipH="1" flipV="1">
              <a:off x="5009845" y="2889132"/>
              <a:ext cx="1" cy="418283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>
              <a:stCxn id="126" idx="2"/>
              <a:endCxn id="23" idx="1"/>
            </p:cNvCxnSpPr>
            <p:nvPr/>
          </p:nvCxnSpPr>
          <p:spPr>
            <a:xfrm flipH="1">
              <a:off x="5009845" y="3697295"/>
              <a:ext cx="1" cy="305719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>
              <a:stCxn id="22" idx="1"/>
            </p:cNvCxnSpPr>
            <p:nvPr/>
          </p:nvCxnSpPr>
          <p:spPr>
            <a:xfrm flipV="1">
              <a:off x="3435922" y="3697295"/>
              <a:ext cx="0" cy="322528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6" name="Rounded Rectangle 155"/>
            <p:cNvSpPr/>
            <p:nvPr/>
          </p:nvSpPr>
          <p:spPr>
            <a:xfrm>
              <a:off x="1418326" y="3579609"/>
              <a:ext cx="1097799" cy="260378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rgbClr val="C00000"/>
                  </a:solidFill>
                </a:rPr>
                <a:t>TBD</a:t>
              </a:r>
              <a:endParaRPr lang="en-US" sz="1600" dirty="0">
                <a:solidFill>
                  <a:srgbClr val="C00000"/>
                </a:solidFill>
              </a:endParaRPr>
            </a:p>
          </p:txBody>
        </p:sp>
        <p:cxnSp>
          <p:nvCxnSpPr>
            <p:cNvPr id="158" name="Straight Connector 157"/>
            <p:cNvCxnSpPr>
              <a:stCxn id="63" idx="0"/>
            </p:cNvCxnSpPr>
            <p:nvPr/>
          </p:nvCxnSpPr>
          <p:spPr>
            <a:xfrm flipV="1">
              <a:off x="1567108" y="2863419"/>
              <a:ext cx="2661992" cy="1201602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Rectangle 126"/>
            <p:cNvSpPr/>
            <p:nvPr/>
          </p:nvSpPr>
          <p:spPr>
            <a:xfrm>
              <a:off x="2828030" y="3307415"/>
              <a:ext cx="1215785" cy="38988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sz="1000" dirty="0" smtClean="0">
                  <a:solidFill>
                    <a:schemeClr val="dk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Local Sync Processor</a:t>
              </a:r>
              <a:endParaRPr lang="en-US" sz="1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60" name="Straight Connector 159"/>
            <p:cNvCxnSpPr>
              <a:stCxn id="63" idx="0"/>
              <a:endCxn id="18" idx="2"/>
            </p:cNvCxnSpPr>
            <p:nvPr/>
          </p:nvCxnSpPr>
          <p:spPr>
            <a:xfrm flipV="1">
              <a:off x="1567108" y="2787149"/>
              <a:ext cx="3624900" cy="1277872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106333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905000" y="508000"/>
            <a:ext cx="2641600" cy="2489200"/>
            <a:chOff x="1905000" y="508000"/>
            <a:chExt cx="2641600" cy="2489200"/>
          </a:xfrm>
        </p:grpSpPr>
        <p:sp>
          <p:nvSpPr>
            <p:cNvPr id="2" name="Rounded Rectangle 1"/>
            <p:cNvSpPr/>
            <p:nvPr/>
          </p:nvSpPr>
          <p:spPr>
            <a:xfrm>
              <a:off x="1905000" y="1816100"/>
              <a:ext cx="2641600" cy="40005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Unified LRU Cache</a:t>
              </a:r>
            </a:p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(Contains </a:t>
              </a:r>
              <a:r>
                <a:rPr lang="en-US" sz="900" dirty="0" err="1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ibmaps</a:t>
              </a:r>
              <a:r>
                <a:rPr lang="en-US" sz="9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en-US" sz="900" dirty="0" err="1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inodeBlocks</a:t>
              </a:r>
              <a:r>
                <a:rPr lang="en-US" sz="9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en-US" sz="900" dirty="0" err="1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blockSegments</a:t>
              </a:r>
              <a:r>
                <a:rPr lang="en-US" sz="9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endParaRPr 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" name="Rounded Rectangle 2"/>
            <p:cNvSpPr/>
            <p:nvPr/>
          </p:nvSpPr>
          <p:spPr>
            <a:xfrm>
              <a:off x="1905000" y="2520950"/>
              <a:ext cx="1134874" cy="47625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Local Store</a:t>
              </a:r>
            </a:p>
            <a:p>
              <a:pPr algn="ctr"/>
              <a:r>
                <a:rPr lang="en-US" sz="10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(SSDs)</a:t>
              </a:r>
              <a:endParaRPr 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3427380" y="2520950"/>
              <a:ext cx="1119220" cy="47625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Gloabl</a:t>
              </a:r>
              <a:r>
                <a:rPr lang="en-US" sz="10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Store</a:t>
              </a:r>
            </a:p>
            <a:p>
              <a:pPr algn="ctr"/>
              <a:r>
                <a:rPr lang="en-US" sz="10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(S3 or Dynamo)</a:t>
              </a:r>
              <a:endParaRPr 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3545665" y="1162050"/>
              <a:ext cx="882650" cy="34925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File API</a:t>
              </a:r>
              <a:endParaRPr 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" name="Straight Connector 6"/>
            <p:cNvCxnSpPr>
              <a:stCxn id="5" idx="2"/>
            </p:cNvCxnSpPr>
            <p:nvPr/>
          </p:nvCxnSpPr>
          <p:spPr>
            <a:xfrm>
              <a:off x="3986990" y="1511300"/>
              <a:ext cx="0" cy="30480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>
              <a:stCxn id="3" idx="3"/>
              <a:endCxn id="4" idx="1"/>
            </p:cNvCxnSpPr>
            <p:nvPr/>
          </p:nvCxnSpPr>
          <p:spPr>
            <a:xfrm>
              <a:off x="3039874" y="2759075"/>
              <a:ext cx="387506" cy="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stCxn id="3" idx="0"/>
            </p:cNvCxnSpPr>
            <p:nvPr/>
          </p:nvCxnSpPr>
          <p:spPr>
            <a:xfrm flipV="1">
              <a:off x="2472437" y="2216150"/>
              <a:ext cx="2287" cy="30480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V="1">
              <a:off x="3937632" y="2216150"/>
              <a:ext cx="2287" cy="30480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ounded Rectangle 27"/>
            <p:cNvSpPr/>
            <p:nvPr/>
          </p:nvSpPr>
          <p:spPr>
            <a:xfrm>
              <a:off x="2095421" y="1162050"/>
              <a:ext cx="1062738" cy="34925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Remote Blocks Cache</a:t>
              </a:r>
              <a:endParaRPr 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0" name="Straight Connector 29"/>
            <p:cNvCxnSpPr>
              <a:stCxn id="28" idx="3"/>
              <a:endCxn id="5" idx="1"/>
            </p:cNvCxnSpPr>
            <p:nvPr/>
          </p:nvCxnSpPr>
          <p:spPr>
            <a:xfrm>
              <a:off x="3158159" y="1336675"/>
              <a:ext cx="387506" cy="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Rounded Rectangle 37"/>
            <p:cNvSpPr/>
            <p:nvPr/>
          </p:nvSpPr>
          <p:spPr>
            <a:xfrm>
              <a:off x="3545665" y="508000"/>
              <a:ext cx="882650" cy="34925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Clients</a:t>
              </a:r>
              <a:endParaRPr 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9" name="Straight Connector 38"/>
            <p:cNvCxnSpPr>
              <a:stCxn id="38" idx="2"/>
            </p:cNvCxnSpPr>
            <p:nvPr/>
          </p:nvCxnSpPr>
          <p:spPr>
            <a:xfrm>
              <a:off x="3986990" y="857250"/>
              <a:ext cx="0" cy="30480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114563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 57"/>
          <p:cNvGrpSpPr/>
          <p:nvPr/>
        </p:nvGrpSpPr>
        <p:grpSpPr>
          <a:xfrm>
            <a:off x="2030016" y="147072"/>
            <a:ext cx="3149861" cy="1586976"/>
            <a:chOff x="2030016" y="147072"/>
            <a:chExt cx="3149861" cy="1586976"/>
          </a:xfrm>
        </p:grpSpPr>
        <p:sp>
          <p:nvSpPr>
            <p:cNvPr id="15" name="Rounded Rectangle 14"/>
            <p:cNvSpPr/>
            <p:nvPr/>
          </p:nvSpPr>
          <p:spPr>
            <a:xfrm>
              <a:off x="2298891" y="147072"/>
              <a:ext cx="2525050" cy="883658"/>
            </a:xfrm>
            <a:prstGeom prst="roundRect">
              <a:avLst>
                <a:gd name="adj" fmla="val 7260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Block</a:t>
              </a:r>
              <a:endParaRPr 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6" name="Straight Connector 15"/>
            <p:cNvCxnSpPr>
              <a:endCxn id="17" idx="0"/>
            </p:cNvCxnSpPr>
            <p:nvPr/>
          </p:nvCxnSpPr>
          <p:spPr>
            <a:xfrm flipH="1">
              <a:off x="2471341" y="1030729"/>
              <a:ext cx="648750" cy="340151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  <a:headEnd type="triangle" w="lg" len="med"/>
              <a:tailEnd type="diamond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ounded Rectangle 16"/>
            <p:cNvSpPr/>
            <p:nvPr/>
          </p:nvSpPr>
          <p:spPr>
            <a:xfrm>
              <a:off x="2030016" y="1370880"/>
              <a:ext cx="882650" cy="34925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IbmapBlock</a:t>
              </a:r>
              <a:endParaRPr 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3119650" y="1384798"/>
              <a:ext cx="882650" cy="34925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InodesBlock</a:t>
              </a:r>
              <a:endParaRPr 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4297227" y="1370880"/>
              <a:ext cx="882650" cy="34925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DataBlock</a:t>
              </a:r>
              <a:endParaRPr 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2" name="Straight Connector 21"/>
            <p:cNvCxnSpPr/>
            <p:nvPr/>
          </p:nvCxnSpPr>
          <p:spPr>
            <a:xfrm>
              <a:off x="2298891" y="487222"/>
              <a:ext cx="25250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2298891" y="558921"/>
              <a:ext cx="25250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abstract </a:t>
              </a:r>
              <a:r>
                <a:rPr lang="en-US" sz="10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storeTo</a:t>
              </a:r>
              <a:r>
                <a:rPr lang="en-US" sz="1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sz="10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WritableByteChannel</a:t>
              </a:r>
              <a:r>
                <a:rPr lang="en-US" sz="1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abstract </a:t>
              </a:r>
              <a:r>
                <a:rPr lang="en-US" sz="10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loadFrom</a:t>
              </a:r>
              <a:r>
                <a:rPr lang="en-US" sz="1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sz="10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ReadableByteChannel</a:t>
              </a:r>
              <a:r>
                <a:rPr lang="en-US" sz="1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0" name="Straight Connector 29"/>
            <p:cNvCxnSpPr>
              <a:endCxn id="19" idx="0"/>
            </p:cNvCxnSpPr>
            <p:nvPr/>
          </p:nvCxnSpPr>
          <p:spPr>
            <a:xfrm>
              <a:off x="4216119" y="1030729"/>
              <a:ext cx="522433" cy="340151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  <a:headEnd type="triangle" w="lg" len="med"/>
              <a:tailEnd type="diamond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15" idx="2"/>
              <a:endCxn id="18" idx="0"/>
            </p:cNvCxnSpPr>
            <p:nvPr/>
          </p:nvCxnSpPr>
          <p:spPr>
            <a:xfrm flipH="1">
              <a:off x="3560975" y="1030730"/>
              <a:ext cx="441" cy="354068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  <a:headEnd type="triangle" w="lg" len="med"/>
              <a:tailEnd type="diamond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Group 78"/>
          <p:cNvGrpSpPr/>
          <p:nvPr/>
        </p:nvGrpSpPr>
        <p:grpSpPr>
          <a:xfrm>
            <a:off x="2298891" y="2052604"/>
            <a:ext cx="2536064" cy="2064161"/>
            <a:chOff x="2298891" y="2052604"/>
            <a:chExt cx="2536064" cy="2064161"/>
          </a:xfrm>
        </p:grpSpPr>
        <p:sp>
          <p:nvSpPr>
            <p:cNvPr id="44" name="Rounded Rectangle 43"/>
            <p:cNvSpPr/>
            <p:nvPr/>
          </p:nvSpPr>
          <p:spPr>
            <a:xfrm>
              <a:off x="2298891" y="2052604"/>
              <a:ext cx="2525050" cy="1042287"/>
            </a:xfrm>
            <a:prstGeom prst="roundRect">
              <a:avLst>
                <a:gd name="adj" fmla="val 7260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000" dirty="0" err="1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SyncProcessor</a:t>
              </a:r>
              <a:endParaRPr 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5" name="Straight Connector 44"/>
            <p:cNvCxnSpPr>
              <a:endCxn id="46" idx="0"/>
            </p:cNvCxnSpPr>
            <p:nvPr/>
          </p:nvCxnSpPr>
          <p:spPr>
            <a:xfrm flipH="1">
              <a:off x="2836619" y="3090150"/>
              <a:ext cx="2497" cy="309379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  <a:headEnd type="triangle" w="lg" len="med"/>
              <a:tailEnd type="diamond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Rounded Rectangle 45"/>
            <p:cNvSpPr/>
            <p:nvPr/>
          </p:nvSpPr>
          <p:spPr>
            <a:xfrm>
              <a:off x="2298891" y="3399529"/>
              <a:ext cx="1075456" cy="717236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0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LocalProcessor</a:t>
              </a:r>
              <a:endParaRPr 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7" name="Rounded Rectangle 46"/>
            <p:cNvSpPr/>
            <p:nvPr/>
          </p:nvSpPr>
          <p:spPr>
            <a:xfrm>
              <a:off x="3759499" y="3413447"/>
              <a:ext cx="1075456" cy="34925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0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GlobalProcessor</a:t>
              </a:r>
              <a:endParaRPr 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9" name="Straight Connector 48"/>
            <p:cNvCxnSpPr/>
            <p:nvPr/>
          </p:nvCxnSpPr>
          <p:spPr>
            <a:xfrm>
              <a:off x="2298891" y="2392755"/>
              <a:ext cx="25250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2298891" y="2464454"/>
              <a:ext cx="1867819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abstract store(Block)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abstract load(Block)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SyncProcessor</a:t>
              </a:r>
              <a:r>
                <a:rPr lang="en-US" sz="1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0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nextProcessor</a:t>
              </a:r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2" name="Straight Connector 51"/>
            <p:cNvCxnSpPr>
              <a:endCxn id="47" idx="0"/>
            </p:cNvCxnSpPr>
            <p:nvPr/>
          </p:nvCxnSpPr>
          <p:spPr>
            <a:xfrm>
              <a:off x="4297227" y="3094891"/>
              <a:ext cx="0" cy="318556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  <a:headEnd type="triangle" w="lg" len="med"/>
              <a:tailEnd type="diamond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/>
            <p:cNvSpPr txBox="1"/>
            <p:nvPr/>
          </p:nvSpPr>
          <p:spPr>
            <a:xfrm>
              <a:off x="2319924" y="3776615"/>
              <a:ext cx="90601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nextProcessor</a:t>
              </a:r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9" name="Straight Connector 68"/>
            <p:cNvCxnSpPr/>
            <p:nvPr/>
          </p:nvCxnSpPr>
          <p:spPr>
            <a:xfrm>
              <a:off x="2298891" y="3763944"/>
              <a:ext cx="107545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>
              <a:stCxn id="68" idx="3"/>
              <a:endCxn id="47" idx="1"/>
            </p:cNvCxnSpPr>
            <p:nvPr/>
          </p:nvCxnSpPr>
          <p:spPr>
            <a:xfrm flipV="1">
              <a:off x="3225941" y="3588072"/>
              <a:ext cx="533558" cy="311654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364903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11530</TotalTime>
  <Words>521</Words>
  <Application>Microsoft Office PowerPoint</Application>
  <PresentationFormat>Custom</PresentationFormat>
  <Paragraphs>270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Sajjad Rizvi</dc:creator>
  <cp:lastModifiedBy>sajjad</cp:lastModifiedBy>
  <cp:revision>450</cp:revision>
  <dcterms:created xsi:type="dcterms:W3CDTF">2017-02-24T19:27:34Z</dcterms:created>
  <dcterms:modified xsi:type="dcterms:W3CDTF">2017-08-08T18:36:07Z</dcterms:modified>
</cp:coreProperties>
</file>