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7"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4660"/>
  </p:normalViewPr>
  <p:slideViewPr>
    <p:cSldViewPr snapToGrid="0">
      <p:cViewPr varScale="1">
        <p:scale>
          <a:sx n="65" d="100"/>
          <a:sy n="65" d="100"/>
        </p:scale>
        <p:origin x="69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9D6CA-BE56-42AC-804A-AC8FBA58D6F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461BA52-5D09-4513-895A-764F0FA84576}">
      <dgm:prSet phldrT="[Text]"/>
      <dgm:spPr/>
      <dgm:t>
        <a:bodyPr/>
        <a:lstStyle/>
        <a:p>
          <a:r>
            <a:rPr lang="en-US" dirty="0"/>
            <a:t>Product Marketing</a:t>
          </a:r>
        </a:p>
      </dgm:t>
    </dgm:pt>
    <dgm:pt modelId="{12B76CE3-DC77-41C6-8D75-EBFC359BCC11}" type="parTrans" cxnId="{ED4D7204-63CB-40E5-93FB-956E8DFD2702}">
      <dgm:prSet/>
      <dgm:spPr/>
      <dgm:t>
        <a:bodyPr/>
        <a:lstStyle/>
        <a:p>
          <a:endParaRPr lang="en-US"/>
        </a:p>
      </dgm:t>
    </dgm:pt>
    <dgm:pt modelId="{9DC55AED-B9AA-4DF2-AA80-1BE7933EF9F9}" type="sibTrans" cxnId="{ED4D7204-63CB-40E5-93FB-956E8DFD2702}">
      <dgm:prSet/>
      <dgm:spPr/>
      <dgm:t>
        <a:bodyPr/>
        <a:lstStyle/>
        <a:p>
          <a:endParaRPr lang="en-US"/>
        </a:p>
      </dgm:t>
    </dgm:pt>
    <dgm:pt modelId="{A661FCCD-EDF7-4D98-9F45-5070BBB24D0D}">
      <dgm:prSet phldrT="[Text]"/>
      <dgm:spPr/>
      <dgm:t>
        <a:bodyPr/>
        <a:lstStyle/>
        <a:p>
          <a:r>
            <a:rPr lang="en-US" dirty="0"/>
            <a:t>Hiring Procedure</a:t>
          </a:r>
        </a:p>
      </dgm:t>
    </dgm:pt>
    <dgm:pt modelId="{97E19353-A1C2-48BA-8737-C2BF5129D7ED}" type="parTrans" cxnId="{FA47A156-A6E7-4191-A901-36997E2F13F2}">
      <dgm:prSet/>
      <dgm:spPr/>
      <dgm:t>
        <a:bodyPr/>
        <a:lstStyle/>
        <a:p>
          <a:endParaRPr lang="en-US"/>
        </a:p>
      </dgm:t>
    </dgm:pt>
    <dgm:pt modelId="{BE3BE9A3-880E-4C51-B94D-D17CFA9A2E08}" type="sibTrans" cxnId="{FA47A156-A6E7-4191-A901-36997E2F13F2}">
      <dgm:prSet/>
      <dgm:spPr/>
      <dgm:t>
        <a:bodyPr/>
        <a:lstStyle/>
        <a:p>
          <a:endParaRPr lang="en-US"/>
        </a:p>
      </dgm:t>
    </dgm:pt>
    <dgm:pt modelId="{3486A935-4AB0-45A7-91EB-DC71D2BE1FBB}">
      <dgm:prSet phldrT="[Text]"/>
      <dgm:spPr/>
      <dgm:t>
        <a:bodyPr/>
        <a:lstStyle/>
        <a:p>
          <a:r>
            <a:rPr lang="en-US" dirty="0"/>
            <a:t>Secure PDFs</a:t>
          </a:r>
        </a:p>
      </dgm:t>
    </dgm:pt>
    <dgm:pt modelId="{C0B11820-051C-4347-92F6-653ECCD4A461}" type="parTrans" cxnId="{3020DAAD-0926-4B1B-8ECA-AED76BE28B5A}">
      <dgm:prSet/>
      <dgm:spPr/>
      <dgm:t>
        <a:bodyPr/>
        <a:lstStyle/>
        <a:p>
          <a:endParaRPr lang="en-US"/>
        </a:p>
      </dgm:t>
    </dgm:pt>
    <dgm:pt modelId="{0776C300-7C52-4677-85B0-51D22DE76A3E}" type="sibTrans" cxnId="{3020DAAD-0926-4B1B-8ECA-AED76BE28B5A}">
      <dgm:prSet/>
      <dgm:spPr/>
      <dgm:t>
        <a:bodyPr/>
        <a:lstStyle/>
        <a:p>
          <a:endParaRPr lang="en-US"/>
        </a:p>
      </dgm:t>
    </dgm:pt>
    <dgm:pt modelId="{C1B3E05F-7A98-489D-85BB-A5E1B60681AB}">
      <dgm:prSet phldrT="[Text]"/>
      <dgm:spPr/>
      <dgm:t>
        <a:bodyPr/>
        <a:lstStyle/>
        <a:p>
          <a:r>
            <a:rPr lang="en-US" dirty="0"/>
            <a:t>Task Analytics</a:t>
          </a:r>
        </a:p>
      </dgm:t>
    </dgm:pt>
    <dgm:pt modelId="{57EC8550-E24D-4893-8DD7-4EA0A75D8D97}" type="parTrans" cxnId="{1A0F157E-FADE-4A2B-AEFA-09495F96A9D6}">
      <dgm:prSet/>
      <dgm:spPr/>
      <dgm:t>
        <a:bodyPr/>
        <a:lstStyle/>
        <a:p>
          <a:endParaRPr lang="en-US"/>
        </a:p>
      </dgm:t>
    </dgm:pt>
    <dgm:pt modelId="{4C286CF2-1AA7-46A9-A481-D804E9A58713}" type="sibTrans" cxnId="{1A0F157E-FADE-4A2B-AEFA-09495F96A9D6}">
      <dgm:prSet/>
      <dgm:spPr/>
      <dgm:t>
        <a:bodyPr/>
        <a:lstStyle/>
        <a:p>
          <a:endParaRPr lang="en-US"/>
        </a:p>
      </dgm:t>
    </dgm:pt>
    <dgm:pt modelId="{7447FBA4-609A-4769-8342-5A56E2EF330A}">
      <dgm:prSet phldrT="[Text]"/>
      <dgm:spPr/>
      <dgm:t>
        <a:bodyPr/>
        <a:lstStyle/>
        <a:p>
          <a:r>
            <a:rPr lang="en-US" dirty="0"/>
            <a:t>Fake News</a:t>
          </a:r>
        </a:p>
      </dgm:t>
    </dgm:pt>
    <dgm:pt modelId="{D77F5A76-1D37-44BB-9B0D-4CE30A669C33}" type="sibTrans" cxnId="{9A58C562-97F2-4673-ABF9-8F1B7232EEA4}">
      <dgm:prSet/>
      <dgm:spPr/>
      <dgm:t>
        <a:bodyPr/>
        <a:lstStyle/>
        <a:p>
          <a:endParaRPr lang="en-US"/>
        </a:p>
      </dgm:t>
    </dgm:pt>
    <dgm:pt modelId="{F88A205F-272A-4848-A0EE-6780696AE744}" type="parTrans" cxnId="{9A58C562-97F2-4673-ABF9-8F1B7232EEA4}">
      <dgm:prSet/>
      <dgm:spPr/>
      <dgm:t>
        <a:bodyPr/>
        <a:lstStyle/>
        <a:p>
          <a:endParaRPr lang="en-US"/>
        </a:p>
      </dgm:t>
    </dgm:pt>
    <dgm:pt modelId="{768BF8A9-D44A-4BCC-AAEA-6323C5635849}" type="pres">
      <dgm:prSet presAssocID="{B719D6CA-BE56-42AC-804A-AC8FBA58D6FB}" presName="diagram" presStyleCnt="0">
        <dgm:presLayoutVars>
          <dgm:chMax val="1"/>
          <dgm:dir/>
          <dgm:animLvl val="ctr"/>
          <dgm:resizeHandles val="exact"/>
        </dgm:presLayoutVars>
      </dgm:prSet>
      <dgm:spPr/>
    </dgm:pt>
    <dgm:pt modelId="{260C2E84-0D52-4E15-9BDE-23F3AD6BE6BF}" type="pres">
      <dgm:prSet presAssocID="{B719D6CA-BE56-42AC-804A-AC8FBA58D6FB}" presName="matrix" presStyleCnt="0"/>
      <dgm:spPr/>
    </dgm:pt>
    <dgm:pt modelId="{F592712E-4708-47F9-8C38-FB850B921D43}" type="pres">
      <dgm:prSet presAssocID="{B719D6CA-BE56-42AC-804A-AC8FBA58D6FB}" presName="tile1" presStyleLbl="node1" presStyleIdx="0" presStyleCnt="4"/>
      <dgm:spPr/>
    </dgm:pt>
    <dgm:pt modelId="{C9AC060B-4D41-4C99-BD90-453FCE123DD6}" type="pres">
      <dgm:prSet presAssocID="{B719D6CA-BE56-42AC-804A-AC8FBA58D6FB}" presName="tile1text" presStyleLbl="node1" presStyleIdx="0" presStyleCnt="4">
        <dgm:presLayoutVars>
          <dgm:chMax val="0"/>
          <dgm:chPref val="0"/>
          <dgm:bulletEnabled val="1"/>
        </dgm:presLayoutVars>
      </dgm:prSet>
      <dgm:spPr/>
    </dgm:pt>
    <dgm:pt modelId="{7EE93340-FB21-4185-9276-D2BC16078757}" type="pres">
      <dgm:prSet presAssocID="{B719D6CA-BE56-42AC-804A-AC8FBA58D6FB}" presName="tile2" presStyleLbl="node1" presStyleIdx="1" presStyleCnt="4"/>
      <dgm:spPr/>
    </dgm:pt>
    <dgm:pt modelId="{647DDBC5-7400-46D9-9B17-22D7A173FB61}" type="pres">
      <dgm:prSet presAssocID="{B719D6CA-BE56-42AC-804A-AC8FBA58D6FB}" presName="tile2text" presStyleLbl="node1" presStyleIdx="1" presStyleCnt="4">
        <dgm:presLayoutVars>
          <dgm:chMax val="0"/>
          <dgm:chPref val="0"/>
          <dgm:bulletEnabled val="1"/>
        </dgm:presLayoutVars>
      </dgm:prSet>
      <dgm:spPr/>
    </dgm:pt>
    <dgm:pt modelId="{8C435BC7-F150-4910-9608-7A54589F3523}" type="pres">
      <dgm:prSet presAssocID="{B719D6CA-BE56-42AC-804A-AC8FBA58D6FB}" presName="tile3" presStyleLbl="node1" presStyleIdx="2" presStyleCnt="4"/>
      <dgm:spPr/>
    </dgm:pt>
    <dgm:pt modelId="{96C7E3F1-56E8-4C06-B569-AE54BEEB2705}" type="pres">
      <dgm:prSet presAssocID="{B719D6CA-BE56-42AC-804A-AC8FBA58D6FB}" presName="tile3text" presStyleLbl="node1" presStyleIdx="2" presStyleCnt="4">
        <dgm:presLayoutVars>
          <dgm:chMax val="0"/>
          <dgm:chPref val="0"/>
          <dgm:bulletEnabled val="1"/>
        </dgm:presLayoutVars>
      </dgm:prSet>
      <dgm:spPr/>
    </dgm:pt>
    <dgm:pt modelId="{49083B33-BD57-4675-BA9C-53C68178654E}" type="pres">
      <dgm:prSet presAssocID="{B719D6CA-BE56-42AC-804A-AC8FBA58D6FB}" presName="tile4" presStyleLbl="node1" presStyleIdx="3" presStyleCnt="4"/>
      <dgm:spPr/>
    </dgm:pt>
    <dgm:pt modelId="{0A2C34DA-D551-4625-944D-3E10D16D044A}" type="pres">
      <dgm:prSet presAssocID="{B719D6CA-BE56-42AC-804A-AC8FBA58D6FB}" presName="tile4text" presStyleLbl="node1" presStyleIdx="3" presStyleCnt="4">
        <dgm:presLayoutVars>
          <dgm:chMax val="0"/>
          <dgm:chPref val="0"/>
          <dgm:bulletEnabled val="1"/>
        </dgm:presLayoutVars>
      </dgm:prSet>
      <dgm:spPr/>
    </dgm:pt>
    <dgm:pt modelId="{2FF5478C-BE9D-41F0-9435-5E6989BC237B}" type="pres">
      <dgm:prSet presAssocID="{B719D6CA-BE56-42AC-804A-AC8FBA58D6FB}" presName="centerTile" presStyleLbl="fgShp" presStyleIdx="0" presStyleCnt="1">
        <dgm:presLayoutVars>
          <dgm:chMax val="0"/>
          <dgm:chPref val="0"/>
        </dgm:presLayoutVars>
      </dgm:prSet>
      <dgm:spPr/>
    </dgm:pt>
  </dgm:ptLst>
  <dgm:cxnLst>
    <dgm:cxn modelId="{ED4D7204-63CB-40E5-93FB-956E8DFD2702}" srcId="{7447FBA4-609A-4769-8342-5A56E2EF330A}" destId="{7461BA52-5D09-4513-895A-764F0FA84576}" srcOrd="0" destOrd="0" parTransId="{12B76CE3-DC77-41C6-8D75-EBFC359BCC11}" sibTransId="{9DC55AED-B9AA-4DF2-AA80-1BE7933EF9F9}"/>
    <dgm:cxn modelId="{D2D21620-98B9-404C-BCAF-EB08069C0CFE}" type="presOf" srcId="{C1B3E05F-7A98-489D-85BB-A5E1B60681AB}" destId="{49083B33-BD57-4675-BA9C-53C68178654E}" srcOrd="0" destOrd="0" presId="urn:microsoft.com/office/officeart/2005/8/layout/matrix1"/>
    <dgm:cxn modelId="{FEBEE43E-8C7D-4C9C-9EF4-410035ADC1C3}" type="presOf" srcId="{C1B3E05F-7A98-489D-85BB-A5E1B60681AB}" destId="{0A2C34DA-D551-4625-944D-3E10D16D044A}" srcOrd="1" destOrd="0" presId="urn:microsoft.com/office/officeart/2005/8/layout/matrix1"/>
    <dgm:cxn modelId="{9A58C562-97F2-4673-ABF9-8F1B7232EEA4}" srcId="{B719D6CA-BE56-42AC-804A-AC8FBA58D6FB}" destId="{7447FBA4-609A-4769-8342-5A56E2EF330A}" srcOrd="0" destOrd="0" parTransId="{F88A205F-272A-4848-A0EE-6780696AE744}" sibTransId="{D77F5A76-1D37-44BB-9B0D-4CE30A669C33}"/>
    <dgm:cxn modelId="{FA47A156-A6E7-4191-A901-36997E2F13F2}" srcId="{7447FBA4-609A-4769-8342-5A56E2EF330A}" destId="{A661FCCD-EDF7-4D98-9F45-5070BBB24D0D}" srcOrd="1" destOrd="0" parTransId="{97E19353-A1C2-48BA-8737-C2BF5129D7ED}" sibTransId="{BE3BE9A3-880E-4C51-B94D-D17CFA9A2E08}"/>
    <dgm:cxn modelId="{1A0F157E-FADE-4A2B-AEFA-09495F96A9D6}" srcId="{7447FBA4-609A-4769-8342-5A56E2EF330A}" destId="{C1B3E05F-7A98-489D-85BB-A5E1B60681AB}" srcOrd="3" destOrd="0" parTransId="{57EC8550-E24D-4893-8DD7-4EA0A75D8D97}" sibTransId="{4C286CF2-1AA7-46A9-A481-D804E9A58713}"/>
    <dgm:cxn modelId="{DD119583-2951-4351-A1C8-EF1106C9F4A6}" type="presOf" srcId="{7447FBA4-609A-4769-8342-5A56E2EF330A}" destId="{2FF5478C-BE9D-41F0-9435-5E6989BC237B}" srcOrd="0" destOrd="0" presId="urn:microsoft.com/office/officeart/2005/8/layout/matrix1"/>
    <dgm:cxn modelId="{DF373199-C230-44AD-B70C-0FD4ACFE64A8}" type="presOf" srcId="{A661FCCD-EDF7-4D98-9F45-5070BBB24D0D}" destId="{647DDBC5-7400-46D9-9B17-22D7A173FB61}" srcOrd="1" destOrd="0" presId="urn:microsoft.com/office/officeart/2005/8/layout/matrix1"/>
    <dgm:cxn modelId="{414CC99C-F27B-42AD-BC55-7F59434B8450}" type="presOf" srcId="{A661FCCD-EDF7-4D98-9F45-5070BBB24D0D}" destId="{7EE93340-FB21-4185-9276-D2BC16078757}" srcOrd="0" destOrd="0" presId="urn:microsoft.com/office/officeart/2005/8/layout/matrix1"/>
    <dgm:cxn modelId="{F9FF629F-D329-437D-8833-D99842CDB4C1}" type="presOf" srcId="{7461BA52-5D09-4513-895A-764F0FA84576}" destId="{C9AC060B-4D41-4C99-BD90-453FCE123DD6}" srcOrd="1" destOrd="0" presId="urn:microsoft.com/office/officeart/2005/8/layout/matrix1"/>
    <dgm:cxn modelId="{D9613FA8-E2D0-4890-B392-25A43EBBE0B1}" type="presOf" srcId="{7461BA52-5D09-4513-895A-764F0FA84576}" destId="{F592712E-4708-47F9-8C38-FB850B921D43}" srcOrd="0" destOrd="0" presId="urn:microsoft.com/office/officeart/2005/8/layout/matrix1"/>
    <dgm:cxn modelId="{BE48B9AB-6BA6-4116-BC88-3A24452A8E32}" type="presOf" srcId="{3486A935-4AB0-45A7-91EB-DC71D2BE1FBB}" destId="{8C435BC7-F150-4910-9608-7A54589F3523}" srcOrd="0" destOrd="0" presId="urn:microsoft.com/office/officeart/2005/8/layout/matrix1"/>
    <dgm:cxn modelId="{3020DAAD-0926-4B1B-8ECA-AED76BE28B5A}" srcId="{7447FBA4-609A-4769-8342-5A56E2EF330A}" destId="{3486A935-4AB0-45A7-91EB-DC71D2BE1FBB}" srcOrd="2" destOrd="0" parTransId="{C0B11820-051C-4347-92F6-653ECCD4A461}" sibTransId="{0776C300-7C52-4677-85B0-51D22DE76A3E}"/>
    <dgm:cxn modelId="{145B8EDD-C6BD-4769-BE04-EA4780020A01}" type="presOf" srcId="{B719D6CA-BE56-42AC-804A-AC8FBA58D6FB}" destId="{768BF8A9-D44A-4BCC-AAEA-6323C5635849}" srcOrd="0" destOrd="0" presId="urn:microsoft.com/office/officeart/2005/8/layout/matrix1"/>
    <dgm:cxn modelId="{8D8337F5-1635-435E-A8BE-511B25074EFF}" type="presOf" srcId="{3486A935-4AB0-45A7-91EB-DC71D2BE1FBB}" destId="{96C7E3F1-56E8-4C06-B569-AE54BEEB2705}" srcOrd="1" destOrd="0" presId="urn:microsoft.com/office/officeart/2005/8/layout/matrix1"/>
    <dgm:cxn modelId="{EFC89BC3-BFC1-4066-AE2D-4E8C725FA5F9}" type="presParOf" srcId="{768BF8A9-D44A-4BCC-AAEA-6323C5635849}" destId="{260C2E84-0D52-4E15-9BDE-23F3AD6BE6BF}" srcOrd="0" destOrd="0" presId="urn:microsoft.com/office/officeart/2005/8/layout/matrix1"/>
    <dgm:cxn modelId="{3E448587-507E-4B9D-9CA7-BB6D62B2AD91}" type="presParOf" srcId="{260C2E84-0D52-4E15-9BDE-23F3AD6BE6BF}" destId="{F592712E-4708-47F9-8C38-FB850B921D43}" srcOrd="0" destOrd="0" presId="urn:microsoft.com/office/officeart/2005/8/layout/matrix1"/>
    <dgm:cxn modelId="{7CF5A651-6C6A-4412-903F-97ACE8667455}" type="presParOf" srcId="{260C2E84-0D52-4E15-9BDE-23F3AD6BE6BF}" destId="{C9AC060B-4D41-4C99-BD90-453FCE123DD6}" srcOrd="1" destOrd="0" presId="urn:microsoft.com/office/officeart/2005/8/layout/matrix1"/>
    <dgm:cxn modelId="{4D7C53E8-569A-4907-83E9-761AB05FF9FC}" type="presParOf" srcId="{260C2E84-0D52-4E15-9BDE-23F3AD6BE6BF}" destId="{7EE93340-FB21-4185-9276-D2BC16078757}" srcOrd="2" destOrd="0" presId="urn:microsoft.com/office/officeart/2005/8/layout/matrix1"/>
    <dgm:cxn modelId="{9F4DD8F1-B385-44BC-ADAF-0DB765DCB07A}" type="presParOf" srcId="{260C2E84-0D52-4E15-9BDE-23F3AD6BE6BF}" destId="{647DDBC5-7400-46D9-9B17-22D7A173FB61}" srcOrd="3" destOrd="0" presId="urn:microsoft.com/office/officeart/2005/8/layout/matrix1"/>
    <dgm:cxn modelId="{0CE9A48F-F141-4D31-86B3-4DE122DA726C}" type="presParOf" srcId="{260C2E84-0D52-4E15-9BDE-23F3AD6BE6BF}" destId="{8C435BC7-F150-4910-9608-7A54589F3523}" srcOrd="4" destOrd="0" presId="urn:microsoft.com/office/officeart/2005/8/layout/matrix1"/>
    <dgm:cxn modelId="{1DFA89B7-B897-4CF4-AC3C-E25CC85A7908}" type="presParOf" srcId="{260C2E84-0D52-4E15-9BDE-23F3AD6BE6BF}" destId="{96C7E3F1-56E8-4C06-B569-AE54BEEB2705}" srcOrd="5" destOrd="0" presId="urn:microsoft.com/office/officeart/2005/8/layout/matrix1"/>
    <dgm:cxn modelId="{AAEFE621-A55F-4249-B3CB-3788F73E9167}" type="presParOf" srcId="{260C2E84-0D52-4E15-9BDE-23F3AD6BE6BF}" destId="{49083B33-BD57-4675-BA9C-53C68178654E}" srcOrd="6" destOrd="0" presId="urn:microsoft.com/office/officeart/2005/8/layout/matrix1"/>
    <dgm:cxn modelId="{72EB6108-395A-4FE6-8726-5785A0F9F880}" type="presParOf" srcId="{260C2E84-0D52-4E15-9BDE-23F3AD6BE6BF}" destId="{0A2C34DA-D551-4625-944D-3E10D16D044A}" srcOrd="7" destOrd="0" presId="urn:microsoft.com/office/officeart/2005/8/layout/matrix1"/>
    <dgm:cxn modelId="{79569EEE-6CD2-49EC-A411-DEF8B029EA33}" type="presParOf" srcId="{768BF8A9-D44A-4BCC-AAEA-6323C5635849}" destId="{2FF5478C-BE9D-41F0-9435-5E6989BC237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2712E-4708-47F9-8C38-FB850B921D43}">
      <dsp:nvSpPr>
        <dsp:cNvPr id="0" name=""/>
        <dsp:cNvSpPr/>
      </dsp:nvSpPr>
      <dsp:spPr>
        <a:xfrm rot="16200000">
          <a:off x="1699021" y="-1699021"/>
          <a:ext cx="2012156" cy="54102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Product Marketing</a:t>
          </a:r>
        </a:p>
      </dsp:txBody>
      <dsp:txXfrm rot="5400000">
        <a:off x="0" y="0"/>
        <a:ext cx="5410200" cy="1509117"/>
      </dsp:txXfrm>
    </dsp:sp>
    <dsp:sp modelId="{7EE93340-FB21-4185-9276-D2BC16078757}">
      <dsp:nvSpPr>
        <dsp:cNvPr id="0" name=""/>
        <dsp:cNvSpPr/>
      </dsp:nvSpPr>
      <dsp:spPr>
        <a:xfrm>
          <a:off x="5410200" y="0"/>
          <a:ext cx="5410200" cy="201215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Hiring Procedure</a:t>
          </a:r>
        </a:p>
      </dsp:txBody>
      <dsp:txXfrm>
        <a:off x="5410200" y="0"/>
        <a:ext cx="5410200" cy="1509117"/>
      </dsp:txXfrm>
    </dsp:sp>
    <dsp:sp modelId="{8C435BC7-F150-4910-9608-7A54589F3523}">
      <dsp:nvSpPr>
        <dsp:cNvPr id="0" name=""/>
        <dsp:cNvSpPr/>
      </dsp:nvSpPr>
      <dsp:spPr>
        <a:xfrm rot="10800000">
          <a:off x="0" y="2012156"/>
          <a:ext cx="5410200" cy="201215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Secure PDFs</a:t>
          </a:r>
        </a:p>
      </dsp:txBody>
      <dsp:txXfrm rot="10800000">
        <a:off x="0" y="2515195"/>
        <a:ext cx="5410200" cy="1509117"/>
      </dsp:txXfrm>
    </dsp:sp>
    <dsp:sp modelId="{49083B33-BD57-4675-BA9C-53C68178654E}">
      <dsp:nvSpPr>
        <dsp:cNvPr id="0" name=""/>
        <dsp:cNvSpPr/>
      </dsp:nvSpPr>
      <dsp:spPr>
        <a:xfrm rot="5400000">
          <a:off x="7109221" y="313134"/>
          <a:ext cx="2012156" cy="54102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Task Analytics</a:t>
          </a:r>
        </a:p>
      </dsp:txBody>
      <dsp:txXfrm rot="-5400000">
        <a:off x="5410200" y="2515195"/>
        <a:ext cx="5410200" cy="1509117"/>
      </dsp:txXfrm>
    </dsp:sp>
    <dsp:sp modelId="{2FF5478C-BE9D-41F0-9435-5E6989BC237B}">
      <dsp:nvSpPr>
        <dsp:cNvPr id="0" name=""/>
        <dsp:cNvSpPr/>
      </dsp:nvSpPr>
      <dsp:spPr>
        <a:xfrm>
          <a:off x="3787140" y="1509117"/>
          <a:ext cx="3246120" cy="1006078"/>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Fake News</a:t>
          </a:r>
        </a:p>
      </dsp:txBody>
      <dsp:txXfrm>
        <a:off x="3836253" y="1558230"/>
        <a:ext cx="3147894" cy="90785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979D-1D1B-4940-8218-690A9C06253E}"/>
              </a:ext>
            </a:extLst>
          </p:cNvPr>
          <p:cNvSpPr>
            <a:spLocks noGrp="1"/>
          </p:cNvSpPr>
          <p:nvPr>
            <p:ph type="ctrTitle"/>
          </p:nvPr>
        </p:nvSpPr>
        <p:spPr>
          <a:xfrm>
            <a:off x="811161" y="1157748"/>
            <a:ext cx="10449233" cy="2780071"/>
          </a:xfrm>
        </p:spPr>
        <p:txBody>
          <a:bodyPr>
            <a:normAutofit fontScale="90000"/>
          </a:bodyPr>
          <a:lstStyle/>
          <a:p>
            <a:pPr algn="ctr"/>
            <a:r>
              <a:rPr lang="en-US" sz="9800" dirty="0"/>
              <a:t>Cracking</a:t>
            </a:r>
            <a:r>
              <a:rPr lang="en-US" sz="11500" dirty="0"/>
              <a:t> </a:t>
            </a:r>
            <a:br>
              <a:rPr lang="en-US" sz="8800" dirty="0"/>
            </a:br>
            <a:r>
              <a:rPr lang="en-US" sz="8800" dirty="0"/>
              <a:t> </a:t>
            </a:r>
          </a:p>
        </p:txBody>
      </p:sp>
      <p:sp>
        <p:nvSpPr>
          <p:cNvPr id="3" name="Subtitle 2">
            <a:extLst>
              <a:ext uri="{FF2B5EF4-FFF2-40B4-BE49-F238E27FC236}">
                <a16:creationId xmlns:a16="http://schemas.microsoft.com/office/drawing/2014/main" id="{D9E3E2DE-4095-40BD-BE49-098916C74AC1}"/>
              </a:ext>
            </a:extLst>
          </p:cNvPr>
          <p:cNvSpPr>
            <a:spLocks noGrp="1"/>
          </p:cNvSpPr>
          <p:nvPr>
            <p:ph type="subTitle" idx="1"/>
          </p:nvPr>
        </p:nvSpPr>
        <p:spPr>
          <a:xfrm>
            <a:off x="1283111" y="3937819"/>
            <a:ext cx="9537290" cy="1098756"/>
          </a:xfrm>
        </p:spPr>
        <p:txBody>
          <a:bodyPr>
            <a:normAutofit/>
          </a:bodyPr>
          <a:lstStyle/>
          <a:p>
            <a:pPr algn="ctr"/>
            <a:r>
              <a:rPr lang="en-US" sz="2800" b="1" dirty="0">
                <a:latin typeface="Times New Roman" panose="02020603050405020304" pitchFamily="18" charset="0"/>
                <a:cs typeface="Times New Roman" panose="02020603050405020304" pitchFamily="18" charset="0"/>
              </a:rPr>
              <a:t>(Based on Many True Stories)</a:t>
            </a: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E9F297-9A54-4F12-A0FB-21D585CE9450}"/>
              </a:ext>
            </a:extLst>
          </p:cNvPr>
          <p:cNvPicPr>
            <a:picLocks noChangeAspect="1"/>
          </p:cNvPicPr>
          <p:nvPr/>
        </p:nvPicPr>
        <p:blipFill>
          <a:blip r:embed="rId2"/>
          <a:stretch>
            <a:fillRect/>
          </a:stretch>
        </p:blipFill>
        <p:spPr>
          <a:xfrm>
            <a:off x="4023360" y="2717361"/>
            <a:ext cx="4145280" cy="1108862"/>
          </a:xfrm>
          <a:prstGeom prst="rect">
            <a:avLst/>
          </a:prstGeom>
        </p:spPr>
      </p:pic>
    </p:spTree>
    <p:extLst>
      <p:ext uri="{BB962C8B-B14F-4D97-AF65-F5344CB8AC3E}">
        <p14:creationId xmlns:p14="http://schemas.microsoft.com/office/powerpoint/2010/main" val="83357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B75F-83E3-4FD9-B9A0-DA8282F4487E}"/>
              </a:ext>
            </a:extLst>
          </p:cNvPr>
          <p:cNvSpPr>
            <a:spLocks noGrp="1"/>
          </p:cNvSpPr>
          <p:nvPr>
            <p:ph type="title"/>
          </p:nvPr>
        </p:nvSpPr>
        <p:spPr/>
        <p:txBody>
          <a:bodyPr/>
          <a:lstStyle/>
          <a:p>
            <a:r>
              <a:rPr lang="en-US" dirty="0"/>
              <a:t>Current Limitations </a:t>
            </a:r>
          </a:p>
        </p:txBody>
      </p:sp>
      <p:sp>
        <p:nvSpPr>
          <p:cNvPr id="3" name="Content Placeholder 2">
            <a:extLst>
              <a:ext uri="{FF2B5EF4-FFF2-40B4-BE49-F238E27FC236}">
                <a16:creationId xmlns:a16="http://schemas.microsoft.com/office/drawing/2014/main" id="{71BD052F-D6C8-4F78-A165-2BF4BA43428C}"/>
              </a:ext>
            </a:extLst>
          </p:cNvPr>
          <p:cNvSpPr>
            <a:spLocks noGrp="1"/>
          </p:cNvSpPr>
          <p:nvPr>
            <p:ph idx="1"/>
          </p:nvPr>
        </p:nvSpPr>
        <p:spPr/>
        <p:txBody>
          <a:bodyPr>
            <a:normAutofit/>
          </a:bodyPr>
          <a:lstStyle/>
          <a:p>
            <a:pPr marL="457200" indent="-457200">
              <a:buAutoNum type="alphaLcPeriod"/>
            </a:pPr>
            <a:r>
              <a:rPr lang="en-US" dirty="0"/>
              <a:t>For simplification of our implementation, we have taken an image only as an individual post</a:t>
            </a:r>
          </a:p>
          <a:p>
            <a:pPr marL="457200" indent="-457200">
              <a:buAutoNum type="alphaLcPeriod"/>
            </a:pPr>
            <a:r>
              <a:rPr lang="en-US" dirty="0"/>
              <a:t>As of now, we have generated the hashes manually</a:t>
            </a:r>
          </a:p>
          <a:p>
            <a:pPr marL="457200" indent="-457200">
              <a:buAutoNum type="alphaLcPeriod"/>
            </a:pPr>
            <a:r>
              <a:rPr lang="en-US" dirty="0"/>
              <a:t> We have not done much around distributed system with the assumption that it will be implemented at a higher level</a:t>
            </a:r>
          </a:p>
        </p:txBody>
      </p:sp>
    </p:spTree>
    <p:extLst>
      <p:ext uri="{BB962C8B-B14F-4D97-AF65-F5344CB8AC3E}">
        <p14:creationId xmlns:p14="http://schemas.microsoft.com/office/powerpoint/2010/main" val="76721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8C84-9BAD-4FF0-910C-9C238A52EC89}"/>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0B49AFEB-E184-48E7-8469-EEFDDF860D6F}"/>
              </a:ext>
            </a:extLst>
          </p:cNvPr>
          <p:cNvSpPr>
            <a:spLocks noGrp="1"/>
          </p:cNvSpPr>
          <p:nvPr>
            <p:ph idx="1"/>
          </p:nvPr>
        </p:nvSpPr>
        <p:spPr/>
        <p:txBody>
          <a:bodyPr/>
          <a:lstStyle/>
          <a:p>
            <a:pPr marL="457200" indent="-457200">
              <a:buAutoNum type="alphaLcPeriod"/>
            </a:pPr>
            <a:r>
              <a:rPr lang="en-US" dirty="0"/>
              <a:t>We have seen that there exists a </a:t>
            </a:r>
            <a:r>
              <a:rPr lang="en-US" dirty="0" err="1"/>
              <a:t>Hyperledger</a:t>
            </a:r>
            <a:r>
              <a:rPr lang="en-US" dirty="0"/>
              <a:t> framework, Sawtooth which provides a template for our solution and we would like to implement our idea using it</a:t>
            </a:r>
          </a:p>
          <a:p>
            <a:pPr marL="457200" indent="-457200">
              <a:buAutoNum type="alphaLcPeriod"/>
            </a:pPr>
            <a:r>
              <a:rPr lang="en-US" dirty="0"/>
              <a:t>We would like to replace the Image used in our prototype by an actual post from any Social Media platform, for example Facebook.</a:t>
            </a:r>
          </a:p>
          <a:p>
            <a:pPr marL="457200" indent="-457200">
              <a:buAutoNum type="alphaLcPeriod"/>
            </a:pPr>
            <a:r>
              <a:rPr lang="en-US" dirty="0"/>
              <a:t>We would like to use an algorithm like </a:t>
            </a:r>
            <a:r>
              <a:rPr lang="en-US" b="1" dirty="0" err="1"/>
              <a:t>bcrypt</a:t>
            </a:r>
            <a:r>
              <a:rPr lang="en-US" dirty="0"/>
              <a:t> to generate Hashes on the fly</a:t>
            </a:r>
          </a:p>
          <a:p>
            <a:pPr marL="457200" indent="-457200">
              <a:buAutoNum type="alphaLcPeriod"/>
            </a:pPr>
            <a:r>
              <a:rPr lang="en-US" dirty="0"/>
              <a:t>Various platforms can adapt this solution according to their structures.</a:t>
            </a:r>
          </a:p>
          <a:p>
            <a:pPr marL="0" indent="0">
              <a:buNone/>
            </a:pPr>
            <a:endParaRPr lang="en-US" dirty="0"/>
          </a:p>
        </p:txBody>
      </p:sp>
    </p:spTree>
    <p:extLst>
      <p:ext uri="{BB962C8B-B14F-4D97-AF65-F5344CB8AC3E}">
        <p14:creationId xmlns:p14="http://schemas.microsoft.com/office/powerpoint/2010/main" val="151951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60BAC-EBCB-4E39-B3C2-6CB25C1E420E}"/>
              </a:ext>
            </a:extLst>
          </p:cNvPr>
          <p:cNvSpPr/>
          <p:nvPr/>
        </p:nvSpPr>
        <p:spPr>
          <a:xfrm>
            <a:off x="1916822" y="1470373"/>
            <a:ext cx="8579593" cy="1862048"/>
          </a:xfrm>
          <a:prstGeom prst="rect">
            <a:avLst/>
          </a:prstGeom>
          <a:noFill/>
        </p:spPr>
        <p:txBody>
          <a:bodyPr wrap="none" lIns="91440" tIns="45720" rIns="91440" bIns="45720">
            <a:spAutoFit/>
          </a:bodyPr>
          <a:lstStyle/>
          <a:p>
            <a:pPr algn="ctr"/>
            <a:r>
              <a:rPr lang="en-US" sz="11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Thank You!</a:t>
            </a:r>
          </a:p>
        </p:txBody>
      </p:sp>
      <p:sp>
        <p:nvSpPr>
          <p:cNvPr id="5" name="Title 4">
            <a:extLst>
              <a:ext uri="{FF2B5EF4-FFF2-40B4-BE49-F238E27FC236}">
                <a16:creationId xmlns:a16="http://schemas.microsoft.com/office/drawing/2014/main" id="{97BD0723-92A2-4C8B-B411-00410CC597DC}"/>
              </a:ext>
            </a:extLst>
          </p:cNvPr>
          <p:cNvSpPr>
            <a:spLocks noGrp="1"/>
          </p:cNvSpPr>
          <p:nvPr>
            <p:ph type="title"/>
          </p:nvPr>
        </p:nvSpPr>
        <p:spPr>
          <a:xfrm>
            <a:off x="3664975" y="4829383"/>
            <a:ext cx="4712109" cy="707924"/>
          </a:xfrm>
        </p:spPr>
        <p:txBody>
          <a:bodyPr/>
          <a:lstStyle/>
          <a:p>
            <a:r>
              <a:rPr lang="en-US" dirty="0"/>
              <a:t>Any Questions?</a:t>
            </a:r>
          </a:p>
        </p:txBody>
      </p:sp>
    </p:spTree>
    <p:extLst>
      <p:ext uri="{BB962C8B-B14F-4D97-AF65-F5344CB8AC3E}">
        <p14:creationId xmlns:p14="http://schemas.microsoft.com/office/powerpoint/2010/main" val="416202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6CAD-EFF6-4782-9E54-C1B23CCA075C}"/>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2697B3B0-B31C-4483-8D15-D1EF35B92ED4}"/>
              </a:ext>
            </a:extLst>
          </p:cNvPr>
          <p:cNvSpPr>
            <a:spLocks noGrp="1"/>
          </p:cNvSpPr>
          <p:nvPr>
            <p:ph idx="1"/>
          </p:nvPr>
        </p:nvSpPr>
        <p:spPr/>
        <p:txBody>
          <a:bodyPr/>
          <a:lstStyle/>
          <a:p>
            <a:pPr marL="0" indent="0">
              <a:buNone/>
            </a:pPr>
            <a:r>
              <a:rPr lang="en-US" dirty="0"/>
              <a:t>It is an open, distributed ledger that can record transactions between two parties efficiently and in a verifiable and permanent way.</a:t>
            </a:r>
          </a:p>
          <a:p>
            <a:pPr marL="0" indent="0">
              <a:buNone/>
            </a:pPr>
            <a:endParaRPr lang="en-US" dirty="0"/>
          </a:p>
          <a:p>
            <a:pPr marL="0" indent="0">
              <a:buNone/>
            </a:pPr>
            <a:r>
              <a:rPr lang="en-US" dirty="0"/>
              <a:t>Major Attributes:</a:t>
            </a:r>
          </a:p>
          <a:p>
            <a:r>
              <a:rPr lang="en-US" dirty="0"/>
              <a:t>Immutability</a:t>
            </a:r>
          </a:p>
          <a:p>
            <a:r>
              <a:rPr lang="en-US" dirty="0"/>
              <a:t>Traceability</a:t>
            </a:r>
          </a:p>
          <a:p>
            <a:r>
              <a:rPr lang="en-US" dirty="0"/>
              <a:t>Cryptography</a:t>
            </a:r>
          </a:p>
          <a:p>
            <a:r>
              <a:rPr lang="en-US" dirty="0"/>
              <a:t>Transparency</a:t>
            </a:r>
          </a:p>
          <a:p>
            <a:r>
              <a:rPr lang="en-US" dirty="0"/>
              <a:t>Security</a:t>
            </a:r>
          </a:p>
          <a:p>
            <a:endParaRPr lang="en-US" dirty="0"/>
          </a:p>
        </p:txBody>
      </p:sp>
    </p:spTree>
    <p:extLst>
      <p:ext uri="{BB962C8B-B14F-4D97-AF65-F5344CB8AC3E}">
        <p14:creationId xmlns:p14="http://schemas.microsoft.com/office/powerpoint/2010/main" val="392689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D049-AA70-4144-8DB8-0BC1C08B4323}"/>
              </a:ext>
            </a:extLst>
          </p:cNvPr>
          <p:cNvSpPr>
            <a:spLocks noGrp="1"/>
          </p:cNvSpPr>
          <p:nvPr>
            <p:ph type="title"/>
          </p:nvPr>
        </p:nvSpPr>
        <p:spPr/>
        <p:txBody>
          <a:bodyPr/>
          <a:lstStyle/>
          <a:p>
            <a:r>
              <a:rPr lang="en-US" dirty="0"/>
              <a:t>Pool of Ideas</a:t>
            </a:r>
          </a:p>
        </p:txBody>
      </p:sp>
      <p:graphicFrame>
        <p:nvGraphicFramePr>
          <p:cNvPr id="9" name="Content Placeholder 8">
            <a:extLst>
              <a:ext uri="{FF2B5EF4-FFF2-40B4-BE49-F238E27FC236}">
                <a16:creationId xmlns:a16="http://schemas.microsoft.com/office/drawing/2014/main" id="{E5EE542F-123E-46AE-B00B-546B533980AB}"/>
              </a:ext>
            </a:extLst>
          </p:cNvPr>
          <p:cNvGraphicFramePr>
            <a:graphicFrameLocks noGrp="1"/>
          </p:cNvGraphicFramePr>
          <p:nvPr>
            <p:ph idx="1"/>
            <p:extLst>
              <p:ext uri="{D42A27DB-BD31-4B8C-83A1-F6EECF244321}">
                <p14:modId xmlns:p14="http://schemas.microsoft.com/office/powerpoint/2010/main" val="2023604347"/>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63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3B591-581F-496C-BD10-B4684FC1D266}"/>
              </a:ext>
            </a:extLst>
          </p:cNvPr>
          <p:cNvSpPr>
            <a:spLocks noGrp="1"/>
          </p:cNvSpPr>
          <p:nvPr>
            <p:ph type="title" idx="4294967295"/>
          </p:nvPr>
        </p:nvSpPr>
        <p:spPr>
          <a:xfrm>
            <a:off x="1961535" y="2558845"/>
            <a:ext cx="8171478" cy="2588342"/>
          </a:xfrm>
        </p:spPr>
        <p:txBody>
          <a:bodyPr>
            <a:normAutofit fontScale="90000"/>
          </a:bodyPr>
          <a:lstStyle/>
          <a:p>
            <a:pPr algn="ctr"/>
            <a:r>
              <a:rPr lang="en-US" b="1" cap="none" dirty="0">
                <a:latin typeface="+mn-lt"/>
              </a:rPr>
              <a:t>“As you scroll through posts on </a:t>
            </a:r>
            <a:r>
              <a:rPr lang="en-US" b="1" cap="none" dirty="0" err="1">
                <a:latin typeface="+mn-lt"/>
              </a:rPr>
              <a:t>facebook</a:t>
            </a:r>
            <a:r>
              <a:rPr lang="en-US" b="1" cap="none" dirty="0">
                <a:latin typeface="+mn-lt"/>
              </a:rPr>
              <a:t> and spot the latest meme or attack on a politician, do you find yourself wondering-</a:t>
            </a:r>
            <a:br>
              <a:rPr lang="en-US" b="1" cap="none" dirty="0">
                <a:latin typeface="+mn-lt"/>
              </a:rPr>
            </a:br>
            <a:br>
              <a:rPr lang="en-US" b="1" cap="none" dirty="0">
                <a:latin typeface="+mn-lt"/>
              </a:rPr>
            </a:br>
            <a:br>
              <a:rPr lang="en-US" b="1" cap="none" dirty="0">
                <a:latin typeface="+mn-lt"/>
              </a:rPr>
            </a:br>
            <a:r>
              <a:rPr lang="en-US" sz="5300" b="1" cap="none" dirty="0">
                <a:latin typeface="+mn-lt"/>
              </a:rPr>
              <a:t> If it is true?”</a:t>
            </a:r>
            <a:br>
              <a:rPr lang="en-US" b="1" dirty="0"/>
            </a:br>
            <a:endParaRPr lang="en-US" dirty="0"/>
          </a:p>
        </p:txBody>
      </p:sp>
    </p:spTree>
    <p:extLst>
      <p:ext uri="{BB962C8B-B14F-4D97-AF65-F5344CB8AC3E}">
        <p14:creationId xmlns:p14="http://schemas.microsoft.com/office/powerpoint/2010/main" val="19419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BD9E-4E25-4196-89C6-9F6800BFB02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5F7B5EA-EC1A-4ECC-9008-7B646744B974}"/>
              </a:ext>
            </a:extLst>
          </p:cNvPr>
          <p:cNvSpPr>
            <a:spLocks noGrp="1"/>
          </p:cNvSpPr>
          <p:nvPr>
            <p:ph idx="1"/>
          </p:nvPr>
        </p:nvSpPr>
        <p:spPr/>
        <p:txBody>
          <a:bodyPr/>
          <a:lstStyle/>
          <a:p>
            <a:pPr marL="0" indent="0">
              <a:buNone/>
            </a:pPr>
            <a:r>
              <a:rPr lang="en-US" dirty="0"/>
              <a:t>With the rise of </a:t>
            </a:r>
            <a:r>
              <a:rPr lang="en-US" dirty="0" err="1"/>
              <a:t>clickbaits</a:t>
            </a:r>
            <a:r>
              <a:rPr lang="en-US" dirty="0"/>
              <a:t> and fake news around the world, the credibility of social media is inadvertently affected. These misleading news need to be curbed as it often leads to civil disorder and cause of chaos in people. </a:t>
            </a:r>
          </a:p>
          <a:p>
            <a:pPr marL="0" indent="0">
              <a:buNone/>
            </a:pPr>
            <a:endParaRPr lang="en-US" dirty="0"/>
          </a:p>
          <a:p>
            <a:pPr marL="0" indent="0">
              <a:buNone/>
            </a:pPr>
            <a:r>
              <a:rPr lang="en-US" dirty="0"/>
              <a:t>Often, genuine news are manipulated in order to cater personal bias and beliefs.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9833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1-0114-48B1-BF2B-3CB006A09F06}"/>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E46E3EE1-3575-49AD-9CD1-9DA8A790E9EB}"/>
              </a:ext>
            </a:extLst>
          </p:cNvPr>
          <p:cNvSpPr>
            <a:spLocks noGrp="1"/>
          </p:cNvSpPr>
          <p:nvPr>
            <p:ph idx="1"/>
          </p:nvPr>
        </p:nvSpPr>
        <p:spPr>
          <a:xfrm>
            <a:off x="685800" y="2160638"/>
            <a:ext cx="10820400" cy="4063181"/>
          </a:xfrm>
        </p:spPr>
        <p:txBody>
          <a:bodyPr>
            <a:normAutofit/>
          </a:bodyPr>
          <a:lstStyle/>
          <a:p>
            <a:pPr marL="0" indent="0">
              <a:buNone/>
            </a:pPr>
            <a:r>
              <a:rPr lang="en-US" sz="2400" b="1" dirty="0"/>
              <a:t>Assumptions:</a:t>
            </a:r>
          </a:p>
          <a:p>
            <a:r>
              <a:rPr lang="en-US" dirty="0"/>
              <a:t>Only a verified user can upload a post.</a:t>
            </a:r>
          </a:p>
          <a:p>
            <a:r>
              <a:rPr lang="en-US" dirty="0"/>
              <a:t>While uploading, any news cannot be classified either as genuine or fake. For example, In a Bomb blast, 150 people got killed.</a:t>
            </a:r>
          </a:p>
          <a:p>
            <a:r>
              <a:rPr lang="en-US" dirty="0"/>
              <a:t>Any verified user can either share an existing post or repost it with his own changes.</a:t>
            </a:r>
          </a:p>
          <a:p>
            <a:r>
              <a:rPr lang="en-US" dirty="0"/>
              <a:t>We will not discuss sharing of the post as in that case, any fake news can be easily traced down to its creator by saying the creator’s name written with it.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332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8A4E-0040-40CD-85D6-E2A674969D82}"/>
              </a:ext>
            </a:extLst>
          </p:cNvPr>
          <p:cNvSpPr>
            <a:spLocks noGrp="1"/>
          </p:cNvSpPr>
          <p:nvPr>
            <p:ph type="title"/>
          </p:nvPr>
        </p:nvSpPr>
        <p:spPr/>
        <p:txBody>
          <a:bodyPr/>
          <a:lstStyle/>
          <a:p>
            <a:r>
              <a:rPr lang="en-US" dirty="0" err="1"/>
              <a:t>Propsoed</a:t>
            </a:r>
            <a:r>
              <a:rPr lang="en-US" dirty="0"/>
              <a:t> Solution </a:t>
            </a:r>
            <a:r>
              <a:rPr lang="en-US" dirty="0" err="1"/>
              <a:t>Cont</a:t>
            </a:r>
            <a:r>
              <a:rPr lang="en-US" dirty="0"/>
              <a:t>…</a:t>
            </a:r>
          </a:p>
        </p:txBody>
      </p:sp>
      <p:sp>
        <p:nvSpPr>
          <p:cNvPr id="3" name="Content Placeholder 2">
            <a:extLst>
              <a:ext uri="{FF2B5EF4-FFF2-40B4-BE49-F238E27FC236}">
                <a16:creationId xmlns:a16="http://schemas.microsoft.com/office/drawing/2014/main" id="{4EEEE6B5-98CE-40FD-99E9-991AA1E8E369}"/>
              </a:ext>
            </a:extLst>
          </p:cNvPr>
          <p:cNvSpPr>
            <a:spLocks noGrp="1"/>
          </p:cNvSpPr>
          <p:nvPr>
            <p:ph idx="1"/>
          </p:nvPr>
        </p:nvSpPr>
        <p:spPr/>
        <p:txBody>
          <a:bodyPr/>
          <a:lstStyle/>
          <a:p>
            <a:pPr marL="0" indent="0">
              <a:buNone/>
            </a:pPr>
            <a:r>
              <a:rPr lang="en-US" sz="2600" b="1" dirty="0"/>
              <a:t>Solution:</a:t>
            </a:r>
          </a:p>
          <a:p>
            <a:r>
              <a:rPr lang="en-US" dirty="0"/>
              <a:t>We will consider each post as a </a:t>
            </a:r>
            <a:r>
              <a:rPr lang="en-US" b="1" dirty="0"/>
              <a:t>block</a:t>
            </a:r>
            <a:r>
              <a:rPr lang="en-US" dirty="0"/>
              <a:t> in Blockchain and each transaction as a repost that someone posts with his own changes and ends up creating another Block in that chain.</a:t>
            </a:r>
          </a:p>
          <a:p>
            <a:r>
              <a:rPr lang="en-US" dirty="0"/>
              <a:t>We will use the previous Block Hash as a link between two Blocks that differ in terms of the changes that has been made by the user.</a:t>
            </a:r>
          </a:p>
          <a:p>
            <a:r>
              <a:rPr lang="en-US" dirty="0"/>
              <a:t>The process of traceability will start when a user identifies the image as fake. And the owner or custodian can track down the user who edited the image(post).</a:t>
            </a:r>
          </a:p>
        </p:txBody>
      </p:sp>
    </p:spTree>
    <p:extLst>
      <p:ext uri="{BB962C8B-B14F-4D97-AF65-F5344CB8AC3E}">
        <p14:creationId xmlns:p14="http://schemas.microsoft.com/office/powerpoint/2010/main" val="123865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6DC4C138-BBE2-4601-9B27-F6960A44C5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1">
            <a:extLst>
              <a:ext uri="{FF2B5EF4-FFF2-40B4-BE49-F238E27FC236}">
                <a16:creationId xmlns:a16="http://schemas.microsoft.com/office/drawing/2014/main" id="{F6555DCA-BE6B-44B7-A0E9-3DF12F9306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08" y="562356"/>
            <a:ext cx="11073384"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7907E280-0DE1-4EDB-A8C9-5C995CAC3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71E9D36-1C2C-47FD-B77C-073110B90CBB}"/>
              </a:ext>
            </a:extLst>
          </p:cNvPr>
          <p:cNvPicPr>
            <a:picLocks noChangeAspect="1"/>
          </p:cNvPicPr>
          <p:nvPr/>
        </p:nvPicPr>
        <p:blipFill>
          <a:blip r:embed="rId2"/>
          <a:stretch>
            <a:fillRect/>
          </a:stretch>
        </p:blipFill>
        <p:spPr>
          <a:xfrm>
            <a:off x="2688336" y="873252"/>
            <a:ext cx="6815328" cy="5111496"/>
          </a:xfrm>
          <a:prstGeom prst="rect">
            <a:avLst/>
          </a:prstGeom>
          <a:ln w="31750" cap="sq">
            <a:noFill/>
            <a:miter lim="800000"/>
          </a:ln>
        </p:spPr>
      </p:pic>
    </p:spTree>
    <p:extLst>
      <p:ext uri="{BB962C8B-B14F-4D97-AF65-F5344CB8AC3E}">
        <p14:creationId xmlns:p14="http://schemas.microsoft.com/office/powerpoint/2010/main" val="103000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139B-E290-44F3-BF0B-B6513BB9E9F1}"/>
              </a:ext>
            </a:extLst>
          </p:cNvPr>
          <p:cNvSpPr>
            <a:spLocks noGrp="1"/>
          </p:cNvSpPr>
          <p:nvPr>
            <p:ph type="title"/>
          </p:nvPr>
        </p:nvSpPr>
        <p:spPr/>
        <p:txBody>
          <a:bodyPr/>
          <a:lstStyle/>
          <a:p>
            <a:r>
              <a:rPr lang="en-US" dirty="0"/>
              <a:t>Technology comparisons</a:t>
            </a:r>
          </a:p>
        </p:txBody>
      </p:sp>
      <p:sp>
        <p:nvSpPr>
          <p:cNvPr id="3" name="Content Placeholder 2">
            <a:extLst>
              <a:ext uri="{FF2B5EF4-FFF2-40B4-BE49-F238E27FC236}">
                <a16:creationId xmlns:a16="http://schemas.microsoft.com/office/drawing/2014/main" id="{225B5C17-C07D-4BB5-93EA-0E5D2813ACCE}"/>
              </a:ext>
            </a:extLst>
          </p:cNvPr>
          <p:cNvSpPr>
            <a:spLocks noGrp="1"/>
          </p:cNvSpPr>
          <p:nvPr>
            <p:ph idx="1"/>
          </p:nvPr>
        </p:nvSpPr>
        <p:spPr/>
        <p:txBody>
          <a:bodyPr/>
          <a:lstStyle/>
          <a:p>
            <a:pPr marL="0" indent="0">
              <a:buNone/>
            </a:pPr>
            <a:r>
              <a:rPr lang="en-US" dirty="0"/>
              <a:t>Q. What are the other technologies used to solve this problem?</a:t>
            </a:r>
          </a:p>
          <a:p>
            <a:pPr marL="0" indent="0">
              <a:buNone/>
            </a:pPr>
            <a:r>
              <a:rPr lang="en-US" dirty="0"/>
              <a:t>Ans. We didn’t come across any technology or solution to this problem</a:t>
            </a:r>
          </a:p>
          <a:p>
            <a:pPr marL="0" indent="0">
              <a:buNone/>
            </a:pPr>
            <a:endParaRPr lang="en-US" dirty="0"/>
          </a:p>
          <a:p>
            <a:pPr marL="0" indent="0">
              <a:buNone/>
            </a:pPr>
            <a:r>
              <a:rPr lang="en-US" dirty="0"/>
              <a:t>Q. What advantages does blockchain provide as compared to other technologies?</a:t>
            </a:r>
          </a:p>
          <a:p>
            <a:pPr marL="0" indent="0">
              <a:buNone/>
            </a:pPr>
            <a:r>
              <a:rPr lang="en-US" dirty="0"/>
              <a:t>Ans. 1. Immutability – No manipulation allowed</a:t>
            </a:r>
          </a:p>
          <a:p>
            <a:pPr marL="0" indent="0">
              <a:buNone/>
            </a:pPr>
            <a:r>
              <a:rPr lang="en-US" dirty="0"/>
              <a:t>         2. Traceability – Alteration in image is traced by Previous Block Hashes</a:t>
            </a:r>
          </a:p>
          <a:p>
            <a:pPr marL="0" indent="0">
              <a:buNone/>
            </a:pPr>
            <a:r>
              <a:rPr lang="en-US" dirty="0"/>
              <a:t>         3. Cryptography – All the data is shown through hashes in view page.</a:t>
            </a:r>
          </a:p>
          <a:p>
            <a:pPr marL="0" indent="0">
              <a:buNone/>
            </a:pPr>
            <a:r>
              <a:rPr lang="en-US" dirty="0"/>
              <a:t>         4. Transparency – All the transactions are visible to the user</a:t>
            </a:r>
          </a:p>
        </p:txBody>
      </p:sp>
    </p:spTree>
    <p:extLst>
      <p:ext uri="{BB962C8B-B14F-4D97-AF65-F5344CB8AC3E}">
        <p14:creationId xmlns:p14="http://schemas.microsoft.com/office/powerpoint/2010/main" val="10031600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302</TotalTime>
  <Words>528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Century Gothic</vt:lpstr>
      <vt:lpstr>Times New Roman</vt:lpstr>
      <vt:lpstr>Vapor Trail</vt:lpstr>
      <vt:lpstr>Cracking   </vt:lpstr>
      <vt:lpstr>Blockchain</vt:lpstr>
      <vt:lpstr>Pool of Ideas</vt:lpstr>
      <vt:lpstr>“As you scroll through posts on facebook and spot the latest meme or attack on a politician, do you find yourself wondering-    If it is true?” </vt:lpstr>
      <vt:lpstr>Problem Statement</vt:lpstr>
      <vt:lpstr>Proposed solution</vt:lpstr>
      <vt:lpstr>Propsoed Solution Cont…</vt:lpstr>
      <vt:lpstr>PowerPoint Presentation</vt:lpstr>
      <vt:lpstr>Technology comparisons</vt:lpstr>
      <vt:lpstr>Current Limitations </vt:lpstr>
      <vt:lpstr>Future enhancements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dc:title>
  <dc:creator>Anamika Kumari</dc:creator>
  <cp:lastModifiedBy>Anamika Kumari</cp:lastModifiedBy>
  <cp:revision>32</cp:revision>
  <dcterms:created xsi:type="dcterms:W3CDTF">2018-07-08T14:32:46Z</dcterms:created>
  <dcterms:modified xsi:type="dcterms:W3CDTF">2018-07-08T20:55:46Z</dcterms:modified>
</cp:coreProperties>
</file>