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7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27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23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09A3-AD06-4077-B6B6-E27F8C3530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14C1D8-D476-4876-8788-CEC2BAC0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8.0869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997" y="17652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Graph Neural Network-based Fraud Detectors against Camouflaged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Fraudsters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Performance Comparison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19" y="2362993"/>
            <a:ext cx="8739188" cy="3319463"/>
          </a:xfrm>
        </p:spPr>
      </p:pic>
    </p:spTree>
    <p:extLst>
      <p:ext uri="{BB962C8B-B14F-4D97-AF65-F5344CB8AC3E}">
        <p14:creationId xmlns:p14="http://schemas.microsoft.com/office/powerpoint/2010/main" val="11207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912252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Model</a:t>
                      </a:r>
                      <a:endParaRPr lang="en-US" b="1" dirty="0">
                        <a:effectLst/>
                      </a:endParaRPr>
                    </a:p>
                  </a:txBody>
                  <a:tcPr marL="77525" marR="77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Yelp_AUC</a:t>
                      </a:r>
                      <a:endParaRPr lang="en-US" b="1">
                        <a:effectLst/>
                      </a:endParaRPr>
                    </a:p>
                  </a:txBody>
                  <a:tcPr marL="77525" marR="77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Amazon_AUC</a:t>
                      </a:r>
                      <a:endParaRPr lang="en-US" b="1">
                        <a:effectLst/>
                      </a:endParaRPr>
                    </a:p>
                  </a:txBody>
                  <a:tcPr marL="77525" marR="77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CARE-GNN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75.70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89.73</a:t>
                      </a:r>
                    </a:p>
                  </a:txBody>
                  <a:tcPr marL="77525" marR="77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GraphConsis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62.31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85.50</a:t>
                      </a:r>
                    </a:p>
                  </a:txBody>
                  <a:tcPr marL="77525" marR="77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SemiGNN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51.55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73.98</a:t>
                      </a:r>
                    </a:p>
                  </a:txBody>
                  <a:tcPr marL="77525" marR="77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Player2Vec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51.03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76.86</a:t>
                      </a:r>
                    </a:p>
                  </a:txBody>
                  <a:tcPr marL="77525" marR="77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GeniePath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56.33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71.56</a:t>
                      </a:r>
                    </a:p>
                  </a:txBody>
                  <a:tcPr marL="77525" marR="77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GraphSAGE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54.20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73.97</a:t>
                      </a:r>
                    </a:p>
                  </a:txBody>
                  <a:tcPr marL="77525" marR="77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RGCN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55.12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75.58</a:t>
                      </a:r>
                    </a:p>
                  </a:txBody>
                  <a:tcPr marL="77525" marR="77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GAT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56.23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74.55</a:t>
                      </a:r>
                    </a:p>
                  </a:txBody>
                  <a:tcPr marL="77525" marR="77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GCN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54.98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74.44</a:t>
                      </a:r>
                    </a:p>
                  </a:txBody>
                  <a:tcPr marL="77525" marR="77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40" y="1427579"/>
            <a:ext cx="10515600" cy="21562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r>
              <a:rPr lang="en-US" dirty="0"/>
              <a:t>: GNNs are effective for fraud detection but struggle with fraudsters' camouflage behaviors.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79" y="3543588"/>
            <a:ext cx="10515600" cy="1244543"/>
          </a:xfrm>
        </p:spPr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Propose CARE-GNN to address feature and relation camouflages in fraud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Camouflage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2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Camouflage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Fraudsters alter their behavior or use techniques to resemble benign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Camouflage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Fraudsters connect to many benign entities, reducing their apparent suspiciousness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CARE-GNN Overview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Label-aware Similarity Measure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Similarity-aware Neighbor Selector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Relation-aware Neighbor Aggregator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Label-aware Similarity Measure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Uses a neural classifier (MLP) to measure similarity based on node features and domain knowledge.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 Directly optimized with cross-entropy loss to ensure effective neighbor selection.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Similarity-aware Neighbor Selector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Utilizes reinforcement learning (BMAB) to adaptively find optimal neighbor selection thresholds.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Process: Selects neighbors based on similarity scores, adapting dynamically during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Relation-aware Neighbor Aggregator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Aggregates selected neighbors from different relations to enhance node representation.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Process: Divides aggregation into intra-relation and inter-relation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(dataset)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 Yelp and Amazon review datasets.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AUC (Area Under the Curve) and Recall to evaluate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084" y="2460862"/>
            <a:ext cx="2864836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683" y="573088"/>
            <a:ext cx="4850295" cy="5603875"/>
          </a:xfrm>
        </p:spPr>
      </p:pic>
    </p:spTree>
    <p:extLst>
      <p:ext uri="{BB962C8B-B14F-4D97-AF65-F5344CB8AC3E}">
        <p14:creationId xmlns:p14="http://schemas.microsoft.com/office/powerpoint/2010/main" val="10418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250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Enhancing Graph Neural Network-based Fraud Detectors against Camouflaged Fraudsters (link)</vt:lpstr>
      <vt:lpstr>Problem Statement: GNNs are effective for fraud detection but struggle with fraudsters' camouflage behaviors. </vt:lpstr>
      <vt:lpstr>Types of Camouflage </vt:lpstr>
      <vt:lpstr>CARE-GNN Overview </vt:lpstr>
      <vt:lpstr>Label-aware Similarity Measure </vt:lpstr>
      <vt:lpstr>Similarity-aware Neighbor Selector </vt:lpstr>
      <vt:lpstr>Relation-aware Neighbor Aggregator </vt:lpstr>
      <vt:lpstr>Experimental Setup (dataset) </vt:lpstr>
      <vt:lpstr>Algorithm </vt:lpstr>
      <vt:lpstr>Results - Performance Comparison </vt:lpstr>
      <vt:lpstr>Conclusion 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Graph Neural Network-based Fraud Detectors against Camouflaged Fraudsters</dc:title>
  <dc:creator>Masoud RezvaniNejad</dc:creator>
  <cp:lastModifiedBy>Masoud RezvaniNejad</cp:lastModifiedBy>
  <cp:revision>6</cp:revision>
  <dcterms:created xsi:type="dcterms:W3CDTF">2024-07-18T17:39:10Z</dcterms:created>
  <dcterms:modified xsi:type="dcterms:W3CDTF">2024-07-19T08:24:52Z</dcterms:modified>
</cp:coreProperties>
</file>