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930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4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2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20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1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26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8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9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0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9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2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1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7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2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8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9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isq.umn.edu/peer-to-peer-loan-fraud-detection-constructing-features-from-transaction-data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Peer-to-Peer Loan Fraud Detection</a:t>
            </a:r>
          </a:p>
          <a:p>
            <a:r>
              <a:rPr dirty="0"/>
              <a:t>Constructing Features from Transaction </a:t>
            </a:r>
            <a:r>
              <a:rPr dirty="0" smtClean="0"/>
              <a:t>Data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3474720"/>
            <a:ext cx="6591985" cy="3777622"/>
          </a:xfrm>
        </p:spPr>
        <p:txBody>
          <a:bodyPr/>
          <a:lstStyle/>
          <a:p>
            <a:r>
              <a:rPr dirty="0"/>
              <a:t>Authors: Jennifer J. </a:t>
            </a:r>
            <a:r>
              <a:rPr dirty="0" err="1"/>
              <a:t>Xu</a:t>
            </a:r>
            <a:r>
              <a:rPr dirty="0"/>
              <a:t>, </a:t>
            </a:r>
            <a:r>
              <a:rPr dirty="0" err="1"/>
              <a:t>Dongyu</a:t>
            </a:r>
            <a:r>
              <a:rPr dirty="0"/>
              <a:t> Chen, Michael </a:t>
            </a:r>
            <a:r>
              <a:rPr dirty="0" err="1"/>
              <a:t>Chau</a:t>
            </a:r>
            <a:r>
              <a:rPr dirty="0"/>
              <a:t>, </a:t>
            </a:r>
            <a:r>
              <a:rPr dirty="0" err="1"/>
              <a:t>Liting</a:t>
            </a:r>
            <a:r>
              <a:rPr dirty="0"/>
              <a:t> Li, </a:t>
            </a:r>
            <a:r>
              <a:rPr dirty="0" err="1"/>
              <a:t>Haichao</a:t>
            </a:r>
            <a:r>
              <a:rPr dirty="0"/>
              <a:t> </a:t>
            </a:r>
            <a:r>
              <a:rPr dirty="0" err="1" smtClean="0"/>
              <a:t>Zheng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Published in: MIS Quarterly, Vol. 46 No. 3, September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480" y="0"/>
            <a:ext cx="6589200" cy="1280890"/>
          </a:xfrm>
        </p:spPr>
        <p:txBody>
          <a:bodyPr/>
          <a:lstStyle/>
          <a:p>
            <a:r>
              <a:t>Performance Comparison Between Algorithms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703250"/>
              </p:ext>
            </p:extLst>
          </p:nvPr>
        </p:nvGraphicFramePr>
        <p:xfrm>
          <a:off x="507072" y="1474123"/>
          <a:ext cx="8526090" cy="523147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21015"/>
                <a:gridCol w="1421015"/>
                <a:gridCol w="1421015"/>
                <a:gridCol w="1421015"/>
                <a:gridCol w="1421015"/>
                <a:gridCol w="1421015"/>
              </a:tblGrid>
              <a:tr h="1307869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Sample (L-to-F Ratio)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F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AUC</a:t>
                      </a:r>
                    </a:p>
                  </a:txBody>
                  <a:tcPr anchor="ctr"/>
                </a:tc>
              </a:tr>
              <a:tr h="1307869">
                <a:tc>
                  <a:txBody>
                    <a:bodyPr/>
                    <a:lstStyle/>
                    <a:p>
                      <a:pPr algn="ctr"/>
                      <a:r>
                        <a:t>Sample 1 (1:1)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RF: 0.887, XGB: 0.888, DNN: 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RF: 0.997, XGB: 0.996, DNN: 0.998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RF: 0.818, XGB: 0.821, DNN: 0.818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RF: 0.899, XGB: 0.899, DNN: 0.899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RF: 0.929, XGB: 0.930, DNN: 0.930</a:t>
                      </a:r>
                    </a:p>
                  </a:txBody>
                  <a:tcPr anchor="ctr"/>
                </a:tc>
              </a:tr>
              <a:tr h="1307869">
                <a:tc>
                  <a:txBody>
                    <a:bodyPr/>
                    <a:lstStyle/>
                    <a:p>
                      <a:pPr algn="ctr"/>
                      <a:r>
                        <a:t>Sample 2 (10:1)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RF: 0.824, XGB: 0.823, DNN: 0.821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RF: 0.967, XGB: 0.964, DNN: 0.953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RF: 0.337, XGB: 0.336, DNN: 0.332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RF: 0.510, XGB: 0.503, DNN: 0.496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RF: 0.937, XGB: 0.937, DNN: 0.937</a:t>
                      </a:r>
                    </a:p>
                  </a:txBody>
                  <a:tcPr anchor="ctr"/>
                </a:tc>
              </a:tr>
              <a:tr h="1307869">
                <a:tc>
                  <a:txBody>
                    <a:bodyPr/>
                    <a:lstStyle/>
                    <a:p>
                      <a:pPr algn="ctr"/>
                      <a:r>
                        <a:t>Original Sample (75:1)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RF: 0.962, XGB: 0.952, DNN: 0.967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RF: 0.398, XGB: 0.489, DNN: 0.303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RF: 0.150, XGB: 0.136, DNN: 0.151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RF: 0.218, XGB: 0.213, DNN: 0.192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RF: 0.939, XGB: 0.938, DNN: 0.932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73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Combining proposed features with baseline features improves detection performance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dirty="0"/>
          </a:p>
          <a:p>
            <a:r>
              <a:rPr dirty="0"/>
              <a:t>Better accuracy, precision, recall, F score, and AUC with enhanced feature </a:t>
            </a:r>
            <a:r>
              <a:rPr dirty="0" smtClean="0"/>
              <a:t>sets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Features generalize well to different P2P platforms.</a:t>
            </a:r>
          </a:p>
        </p:txBody>
      </p:sp>
    </p:spTree>
    <p:extLst>
      <p:ext uri="{BB962C8B-B14F-4D97-AF65-F5344CB8AC3E}">
        <p14:creationId xmlns:p14="http://schemas.microsoft.com/office/powerpoint/2010/main" val="260176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Implications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Operationalizes elements of fraud theories for predictive modeling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dirty="0"/>
          </a:p>
          <a:p>
            <a:r>
              <a:rPr dirty="0"/>
              <a:t>Offers practical guidance for constructing features from transaction data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dirty="0"/>
          </a:p>
          <a:p>
            <a:r>
              <a:rPr dirty="0"/>
              <a:t>Limitations: Data from Chinese platforms, need for continuous updates to detection strategies.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One of the first empirical studies on P2P loan fraud detection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dirty="0"/>
          </a:p>
          <a:p>
            <a:r>
              <a:rPr dirty="0"/>
              <a:t>Framework for feature construction and enhanced detection performance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dirty="0"/>
          </a:p>
          <a:p>
            <a:r>
              <a:rPr dirty="0"/>
              <a:t>Future work: Incorporate diverse data sources and refine detection models.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Explores fraud detection in P2P lending platforms using machine learning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dirty="0"/>
          </a:p>
          <a:p>
            <a:r>
              <a:rPr dirty="0"/>
              <a:t>P2P lending allows individuals to borrow money from others without intermediaries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dirty="0"/>
          </a:p>
          <a:p>
            <a:r>
              <a:rPr dirty="0"/>
              <a:t>Key issue: Information asymmetry between borrowers and lenders.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 and Research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Advanced machine learning algorithms exist but constructing effective features is challenging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dirty="0"/>
          </a:p>
          <a:p>
            <a:r>
              <a:rPr dirty="0"/>
              <a:t>Existing fraud detection research (credit card, corporate) offers limited guidance for P2P lending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dirty="0"/>
          </a:p>
          <a:p>
            <a:r>
              <a:rPr dirty="0"/>
              <a:t>Unique characteristics of P2P transactions necessitate new feature construction methods.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Theoretical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Based on fraud triangle theory and its extensions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dirty="0"/>
          </a:p>
          <a:p>
            <a:r>
              <a:rPr dirty="0"/>
              <a:t>Fraud triangle: Perceived pressure, opportunity, and </a:t>
            </a:r>
            <a:r>
              <a:rPr dirty="0" smtClean="0"/>
              <a:t>rationalization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Extensions: Add capability and other factors like integrity, stimulus, and coercion.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Design science research methodology used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dirty="0"/>
          </a:p>
          <a:p>
            <a:r>
              <a:rPr dirty="0"/>
              <a:t>Constructed five categories of behavioral features from P2P transaction data</a:t>
            </a:r>
            <a:r>
              <a:rPr dirty="0" smtClean="0"/>
              <a:t>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Combined with baseline features like borrower demographics and loan details.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Borrowing History: Number of previous loan requests and amounts.</a:t>
            </a:r>
          </a:p>
          <a:p>
            <a:r>
              <a:t>Payment History: Past repayment behavior and delinquencies.</a:t>
            </a:r>
          </a:p>
          <a:p>
            <a:r>
              <a:t>Connected Peers: Network connections based on interactions with lenders.</a:t>
            </a:r>
          </a:p>
          <a:p>
            <a:r>
              <a:t>Bidding Process Characteristics: Bidding patterns during loan auctions.</a:t>
            </a:r>
          </a:p>
          <a:p>
            <a:r>
              <a:t>Activity Sequence: Encodes borrower's activities over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from two large P2P lending platforms in China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dirty="0"/>
          </a:p>
          <a:p>
            <a:r>
              <a:rPr dirty="0"/>
              <a:t>Primary dataset: Over 1.4 million listings from 922,453 borrowers (2007-2014</a:t>
            </a:r>
            <a:r>
              <a:rPr dirty="0" smtClean="0"/>
              <a:t>).</a:t>
            </a:r>
            <a:endParaRPr lang="en-US" dirty="0" smtClean="0"/>
          </a:p>
          <a:p>
            <a:pPr marL="0" indent="0">
              <a:buNone/>
            </a:pPr>
            <a:endParaRPr dirty="0"/>
          </a:p>
          <a:p>
            <a:r>
              <a:rPr dirty="0"/>
              <a:t>Evaluation focused on listings from 2014.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Models used: Random Forest (RF), </a:t>
            </a:r>
            <a:r>
              <a:rPr dirty="0" err="1"/>
              <a:t>XGBoost</a:t>
            </a:r>
            <a:r>
              <a:rPr dirty="0"/>
              <a:t> (XGB), Deep Neural Network (DNN), Long Short-Term Memory (LSTM</a:t>
            </a:r>
            <a:r>
              <a:rPr dirty="0" smtClean="0"/>
              <a:t>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Cost-sensitive learning to penalize false negative errors more heavily.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Combining proposed features with baseline features improves detection performance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dirty="0"/>
          </a:p>
          <a:p>
            <a:r>
              <a:rPr dirty="0"/>
              <a:t>Better accuracy, precision, recall, F score, and AUC with enhanced feature </a:t>
            </a:r>
            <a:r>
              <a:rPr dirty="0" smtClean="0"/>
              <a:t>sets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Features generalize well to different P2P platforms.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16</TotalTime>
  <Words>649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Peer-to-Peer Loan Fraud Detection Constructing Features from Transaction Data (Link)</vt:lpstr>
      <vt:lpstr>Introduction</vt:lpstr>
      <vt:lpstr>Motivation and Research Gap</vt:lpstr>
      <vt:lpstr>Theoretical Foundation</vt:lpstr>
      <vt:lpstr>Methodology</vt:lpstr>
      <vt:lpstr>Feature Construction</vt:lpstr>
      <vt:lpstr>Data and Evaluation</vt:lpstr>
      <vt:lpstr>Machine Learning Models</vt:lpstr>
      <vt:lpstr>Results</vt:lpstr>
      <vt:lpstr>Performance Comparison Between Algorithms</vt:lpstr>
      <vt:lpstr>Results</vt:lpstr>
      <vt:lpstr>Implications and Limitations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Peer-to-Peer Loan Fraud Detection Constructing Features from Transaction Data (Link)</dc:title>
  <dc:subject/>
  <dc:creator/>
  <cp:keywords/>
  <dc:description>generated using python-pptx</dc:description>
  <cp:lastModifiedBy>Masoud RezvaniNejad</cp:lastModifiedBy>
  <cp:revision>3</cp:revision>
  <dcterms:created xsi:type="dcterms:W3CDTF">2013-01-27T09:14:16Z</dcterms:created>
  <dcterms:modified xsi:type="dcterms:W3CDTF">2024-07-19T08:57:47Z</dcterms:modified>
  <cp:category/>
</cp:coreProperties>
</file>