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2"/>
  </p:notesMasterIdLst>
  <p:handoutMasterIdLst>
    <p:handoutMasterId r:id="rId23"/>
  </p:handoutMasterIdLst>
  <p:sldIdLst>
    <p:sldId id="257" r:id="rId2"/>
    <p:sldId id="268" r:id="rId3"/>
    <p:sldId id="278" r:id="rId4"/>
    <p:sldId id="269" r:id="rId5"/>
    <p:sldId id="270" r:id="rId6"/>
    <p:sldId id="271" r:id="rId7"/>
    <p:sldId id="272" r:id="rId8"/>
    <p:sldId id="280" r:id="rId9"/>
    <p:sldId id="279" r:id="rId10"/>
    <p:sldId id="273" r:id="rId11"/>
    <p:sldId id="274" r:id="rId12"/>
    <p:sldId id="275" r:id="rId13"/>
    <p:sldId id="276" r:id="rId14"/>
    <p:sldId id="277" r:id="rId15"/>
    <p:sldId id="286" r:id="rId16"/>
    <p:sldId id="281" r:id="rId17"/>
    <p:sldId id="282" r:id="rId18"/>
    <p:sldId id="283" r:id="rId19"/>
    <p:sldId id="285" r:id="rId20"/>
    <p:sldId id="284"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66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E9DB0"/>
    <a:srgbClr val="6C8098"/>
    <a:srgbClr val="868DAC"/>
    <a:srgbClr val="9D540B"/>
    <a:srgbClr val="C76D0B"/>
    <a:srgbClr val="C96E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380" autoAdjust="0"/>
  </p:normalViewPr>
  <p:slideViewPr>
    <p:cSldViewPr snapToGrid="0">
      <p:cViewPr varScale="1">
        <p:scale>
          <a:sx n="107" d="100"/>
          <a:sy n="107" d="100"/>
        </p:scale>
        <p:origin x="1632" y="114"/>
      </p:cViewPr>
      <p:guideLst>
        <p:guide orient="horz" pos="2160"/>
        <p:guide pos="2880"/>
      </p:guideLst>
    </p:cSldViewPr>
  </p:slideViewPr>
  <p:outlineViewPr>
    <p:cViewPr>
      <p:scale>
        <a:sx n="33" d="100"/>
        <a:sy n="33" d="100"/>
      </p:scale>
      <p:origin x="0" y="185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1670BC-9989-4C16-878D-C000DF9A4857}" type="datetimeFigureOut">
              <a:rPr lang="fr-FR" smtClean="0"/>
              <a:pPr/>
              <a:t>04/10/2017</a:t>
            </a:fld>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3B7080-CABF-4619-BA73-41096F4FC043}" type="slidenum">
              <a:rPr lang="fr-CA" smtClean="0"/>
              <a:pPr/>
              <a:t>‹N°›</a:t>
            </a:fld>
            <a:endParaRPr lang="fr-CA"/>
          </a:p>
        </p:txBody>
      </p:sp>
    </p:spTree>
    <p:extLst>
      <p:ext uri="{BB962C8B-B14F-4D97-AF65-F5344CB8AC3E}">
        <p14:creationId xmlns:p14="http://schemas.microsoft.com/office/powerpoint/2010/main" val="3880313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AF442-FADA-49AF-8F23-9ECCEE0D6643}" type="datetimeFigureOut">
              <a:rPr lang="fr-FR" smtClean="0"/>
              <a:pPr/>
              <a:t>04/10/2017</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ED703-3B57-4142-99AD-82BBC9D16C50}" type="slidenum">
              <a:rPr lang="fr-CA" smtClean="0"/>
              <a:pPr/>
              <a:t>‹N°›</a:t>
            </a:fld>
            <a:endParaRPr lang="fr-CA"/>
          </a:p>
        </p:txBody>
      </p:sp>
    </p:spTree>
    <p:extLst>
      <p:ext uri="{BB962C8B-B14F-4D97-AF65-F5344CB8AC3E}">
        <p14:creationId xmlns:p14="http://schemas.microsoft.com/office/powerpoint/2010/main" val="278438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90FED703-3B57-4142-99AD-82BBC9D16C50}" type="slidenum">
              <a:rPr lang="fr-CA" smtClean="0"/>
              <a:pPr/>
              <a:t>1</a:t>
            </a:fld>
            <a:endParaRPr lang="fr-CA" dirty="0"/>
          </a:p>
        </p:txBody>
      </p:sp>
    </p:spTree>
    <p:extLst>
      <p:ext uri="{BB962C8B-B14F-4D97-AF65-F5344CB8AC3E}">
        <p14:creationId xmlns:p14="http://schemas.microsoft.com/office/powerpoint/2010/main" val="405598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8</a:t>
            </a:fld>
            <a:endParaRPr lang="fr-CA"/>
          </a:p>
        </p:txBody>
      </p:sp>
    </p:spTree>
    <p:extLst>
      <p:ext uri="{BB962C8B-B14F-4D97-AF65-F5344CB8AC3E}">
        <p14:creationId xmlns:p14="http://schemas.microsoft.com/office/powerpoint/2010/main" val="94736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10</a:t>
            </a:fld>
            <a:endParaRPr lang="fr-CA"/>
          </a:p>
        </p:txBody>
      </p:sp>
    </p:spTree>
    <p:extLst>
      <p:ext uri="{BB962C8B-B14F-4D97-AF65-F5344CB8AC3E}">
        <p14:creationId xmlns:p14="http://schemas.microsoft.com/office/powerpoint/2010/main" val="424018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11</a:t>
            </a:fld>
            <a:endParaRPr lang="fr-CA"/>
          </a:p>
        </p:txBody>
      </p:sp>
    </p:spTree>
    <p:extLst>
      <p:ext uri="{BB962C8B-B14F-4D97-AF65-F5344CB8AC3E}">
        <p14:creationId xmlns:p14="http://schemas.microsoft.com/office/powerpoint/2010/main" val="44768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17</a:t>
            </a:fld>
            <a:endParaRPr lang="fr-CA"/>
          </a:p>
        </p:txBody>
      </p:sp>
    </p:spTree>
    <p:extLst>
      <p:ext uri="{BB962C8B-B14F-4D97-AF65-F5344CB8AC3E}">
        <p14:creationId xmlns:p14="http://schemas.microsoft.com/office/powerpoint/2010/main" val="93556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18</a:t>
            </a:fld>
            <a:endParaRPr lang="fr-CA"/>
          </a:p>
        </p:txBody>
      </p:sp>
    </p:spTree>
    <p:extLst>
      <p:ext uri="{BB962C8B-B14F-4D97-AF65-F5344CB8AC3E}">
        <p14:creationId xmlns:p14="http://schemas.microsoft.com/office/powerpoint/2010/main" val="59347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19</a:t>
            </a:fld>
            <a:endParaRPr lang="fr-CA"/>
          </a:p>
        </p:txBody>
      </p:sp>
    </p:spTree>
    <p:extLst>
      <p:ext uri="{BB962C8B-B14F-4D97-AF65-F5344CB8AC3E}">
        <p14:creationId xmlns:p14="http://schemas.microsoft.com/office/powerpoint/2010/main" val="168195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err="1" smtClean="0"/>
              <a:t>Dans</a:t>
            </a:r>
            <a:r>
              <a:rPr lang="en-CA" dirty="0" smtClean="0"/>
              <a:t> </a:t>
            </a:r>
            <a:r>
              <a:rPr lang="en-CA" dirty="0" err="1" smtClean="0"/>
              <a:t>l’exemple</a:t>
            </a:r>
            <a:r>
              <a:rPr lang="en-CA" dirty="0" smtClean="0"/>
              <a:t>,</a:t>
            </a:r>
            <a:r>
              <a:rPr lang="en-CA" baseline="0" dirty="0" smtClean="0"/>
              <a:t> </a:t>
            </a:r>
            <a:r>
              <a:rPr lang="en-CA" baseline="0" dirty="0" err="1" smtClean="0"/>
              <a:t>introduire</a:t>
            </a:r>
            <a:r>
              <a:rPr lang="en-CA" baseline="0" dirty="0" smtClean="0"/>
              <a:t> VLD.</a:t>
            </a:r>
          </a:p>
          <a:p>
            <a:r>
              <a:rPr lang="en-CA" baseline="0" dirty="0" err="1" smtClean="0"/>
              <a:t>Mentionner</a:t>
            </a:r>
            <a:r>
              <a:rPr lang="en-CA" baseline="0" dirty="0" smtClean="0"/>
              <a:t> comment </a:t>
            </a:r>
            <a:r>
              <a:rPr lang="en-CA" baseline="0" dirty="0" err="1" smtClean="0"/>
              <a:t>ajouter</a:t>
            </a:r>
            <a:r>
              <a:rPr lang="en-CA" baseline="0" dirty="0" smtClean="0"/>
              <a:t> des </a:t>
            </a:r>
            <a:r>
              <a:rPr lang="en-CA" baseline="0" dirty="0" err="1" smtClean="0"/>
              <a:t>chemins</a:t>
            </a:r>
            <a:r>
              <a:rPr lang="en-CA" baseline="0" dirty="0" smtClean="0"/>
              <a:t> </a:t>
            </a:r>
            <a:r>
              <a:rPr lang="en-CA" baseline="0" dirty="0" err="1" smtClean="0"/>
              <a:t>d’accès</a:t>
            </a:r>
            <a:r>
              <a:rPr lang="en-CA" baseline="0" dirty="0" smtClean="0"/>
              <a:t> </a:t>
            </a:r>
            <a:r>
              <a:rPr lang="en-CA" baseline="0" dirty="0" err="1" smtClean="0"/>
              <a:t>dans</a:t>
            </a:r>
            <a:r>
              <a:rPr lang="en-CA" baseline="0" dirty="0" smtClean="0"/>
              <a:t> VS à </a:t>
            </a:r>
            <a:r>
              <a:rPr lang="en-CA" baseline="0" dirty="0" err="1" smtClean="0"/>
              <a:t>l’aide</a:t>
            </a:r>
            <a:r>
              <a:rPr lang="en-CA" baseline="0" dirty="0" smtClean="0"/>
              <a:t> des macros </a:t>
            </a:r>
            <a:r>
              <a:rPr lang="en-CA" baseline="0" dirty="0" err="1" smtClean="0"/>
              <a:t>prédéfinies</a:t>
            </a:r>
            <a:r>
              <a:rPr lang="en-CA" baseline="0" dirty="0" smtClean="0"/>
              <a:t> (</a:t>
            </a:r>
            <a:r>
              <a:rPr lang="en-CA" baseline="0" dirty="0" err="1" smtClean="0"/>
              <a:t>ProjectDir</a:t>
            </a:r>
            <a:r>
              <a:rPr lang="en-CA" baseline="0" dirty="0" smtClean="0"/>
              <a:t>), (</a:t>
            </a:r>
            <a:r>
              <a:rPr lang="en-CA" baseline="0" dirty="0" err="1" smtClean="0"/>
              <a:t>SolutionDir</a:t>
            </a:r>
            <a:r>
              <a:rPr lang="en-CA" baseline="0" dirty="0" smtClean="0"/>
              <a:t>), </a:t>
            </a:r>
            <a:r>
              <a:rPr lang="en-CA" baseline="0" dirty="0" err="1" smtClean="0"/>
              <a:t>etc</a:t>
            </a:r>
            <a:endParaRPr lang="fr-CA" dirty="0"/>
          </a:p>
        </p:txBody>
      </p:sp>
      <p:sp>
        <p:nvSpPr>
          <p:cNvPr id="4" name="Espace réservé du numéro de diapositive 3"/>
          <p:cNvSpPr>
            <a:spLocks noGrp="1"/>
          </p:cNvSpPr>
          <p:nvPr>
            <p:ph type="sldNum" sz="quarter" idx="10"/>
          </p:nvPr>
        </p:nvSpPr>
        <p:spPr/>
        <p:txBody>
          <a:bodyPr/>
          <a:lstStyle/>
          <a:p>
            <a:fld id="{C6EC6AC5-2793-4165-B979-CD64AB85236A}" type="slidenum">
              <a:rPr lang="fr-CA" smtClean="0"/>
              <a:pPr/>
              <a:t>20</a:t>
            </a:fld>
            <a:endParaRPr lang="fr-CA"/>
          </a:p>
        </p:txBody>
      </p:sp>
    </p:spTree>
    <p:extLst>
      <p:ext uri="{BB962C8B-B14F-4D97-AF65-F5344CB8AC3E}">
        <p14:creationId xmlns:p14="http://schemas.microsoft.com/office/powerpoint/2010/main" val="46592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dirty="0"/>
          </a:p>
        </p:txBody>
      </p:sp>
      <p:sp>
        <p:nvSpPr>
          <p:cNvPr id="19" name="Espace réservé de la date 18"/>
          <p:cNvSpPr>
            <a:spLocks noGrp="1"/>
          </p:cNvSpPr>
          <p:nvPr>
            <p:ph type="dt" sz="half" idx="10"/>
          </p:nvPr>
        </p:nvSpPr>
        <p:spPr>
          <a:xfrm>
            <a:off x="-32" y="6492899"/>
            <a:ext cx="2286000" cy="365125"/>
          </a:xfrm>
        </p:spPr>
        <p:txBody>
          <a:bodyPr/>
          <a:lstStyle>
            <a:extLst/>
          </a:lstStyle>
          <a:p>
            <a:fld id="{CDE3B22E-2BC9-424D-855F-F52DA513F3D8}" type="datetime1">
              <a:rPr lang="fr-FR" smtClean="0"/>
              <a:pPr/>
              <a:t>04/10/2017</a:t>
            </a:fld>
            <a:endParaRPr lang="fr-CA"/>
          </a:p>
        </p:txBody>
      </p:sp>
      <p:sp>
        <p:nvSpPr>
          <p:cNvPr id="8" name="Espace réservé du pied de page 7"/>
          <p:cNvSpPr>
            <a:spLocks noGrp="1"/>
          </p:cNvSpPr>
          <p:nvPr>
            <p:ph type="ftr" sz="quarter" idx="11"/>
          </p:nvPr>
        </p:nvSpPr>
        <p:spPr>
          <a:xfrm>
            <a:off x="3357554" y="6492875"/>
            <a:ext cx="2286000" cy="365125"/>
          </a:xfrm>
        </p:spPr>
        <p:txBody>
          <a:bodyPr/>
          <a:lstStyle>
            <a:extLst/>
          </a:lstStyle>
          <a:p>
            <a:endParaRPr lang="fr-CA" dirty="0"/>
          </a:p>
        </p:txBody>
      </p:sp>
      <p:sp>
        <p:nvSpPr>
          <p:cNvPr id="11" name="Espace réservé du numéro de diapositive 10"/>
          <p:cNvSpPr>
            <a:spLocks noGrp="1"/>
          </p:cNvSpPr>
          <p:nvPr>
            <p:ph type="sldNum" sz="quarter" idx="12"/>
          </p:nvPr>
        </p:nvSpPr>
        <p:spPr>
          <a:xfrm>
            <a:off x="8686800" y="6492875"/>
            <a:ext cx="457200" cy="365125"/>
          </a:xfrm>
        </p:spPr>
        <p:txBody>
          <a:bodyPr/>
          <a:lstStyle>
            <a:extLst/>
          </a:lstStyle>
          <a:p>
            <a:fld id="{ED11ACCA-6634-493C-A65C-0883AF399F55}" type="slidenum">
              <a:rPr lang="fr-CA" smtClean="0"/>
              <a:pPr/>
              <a:t>‹N°›</a:t>
            </a:fld>
            <a:endParaRPr lang="fr-CA"/>
          </a:p>
        </p:txBody>
      </p:sp>
      <p:sp>
        <p:nvSpPr>
          <p:cNvPr id="2" name="Titre 1"/>
          <p:cNvSpPr>
            <a:spLocks noGrp="1"/>
          </p:cNvSpPr>
          <p:nvPr>
            <p:ph type="title"/>
          </p:nvPr>
        </p:nvSpPr>
        <p:spPr/>
        <p:txBody>
          <a:bodyPr/>
          <a:lstStyle/>
          <a:p>
            <a:r>
              <a:rPr lang="fr-FR" smtClean="0"/>
              <a:t>Modifiez le style du titre</a:t>
            </a:r>
            <a:endParaRPr lang="fr-CA"/>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1350A96C-4369-4111-8D76-969466032CDB}" type="datetime1">
              <a:rPr lang="fr-FR" smtClean="0"/>
              <a:pPr/>
              <a:t>04/10/2017</a:t>
            </a:fld>
            <a:endParaRPr lang="fr-CA"/>
          </a:p>
        </p:txBody>
      </p:sp>
      <p:sp>
        <p:nvSpPr>
          <p:cNvPr id="5" name="Espace réservé du pied de page 4"/>
          <p:cNvSpPr>
            <a:spLocks noGrp="1"/>
          </p:cNvSpPr>
          <p:nvPr>
            <p:ph type="ftr" sz="quarter" idx="11"/>
          </p:nvPr>
        </p:nvSpPr>
        <p:spPr/>
        <p:txBody>
          <a:bodyPr/>
          <a:lstStyle>
            <a:extLst/>
          </a:lstStyle>
          <a:p>
            <a:r>
              <a:rPr lang="fr-CA" smtClean="0"/>
              <a:t>420-219-SF - A2009</a:t>
            </a:r>
            <a:endParaRPr lang="fr-CA"/>
          </a:p>
        </p:txBody>
      </p:sp>
      <p:sp>
        <p:nvSpPr>
          <p:cNvPr id="6" name="Espace réservé du numéro de diapositive 5"/>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6CE819C-5BE9-4E20-B8FE-927AD2293386}" type="datetime1">
              <a:rPr lang="fr-FR" smtClean="0"/>
              <a:pPr/>
              <a:t>04/10/2017</a:t>
            </a:fld>
            <a:endParaRPr lang="fr-CA"/>
          </a:p>
        </p:txBody>
      </p:sp>
      <p:sp>
        <p:nvSpPr>
          <p:cNvPr id="5" name="Espace réservé du pied de page 4"/>
          <p:cNvSpPr>
            <a:spLocks noGrp="1"/>
          </p:cNvSpPr>
          <p:nvPr>
            <p:ph type="ftr" sz="quarter" idx="11"/>
          </p:nvPr>
        </p:nvSpPr>
        <p:spPr/>
        <p:txBody>
          <a:bodyPr/>
          <a:lstStyle>
            <a:extLst/>
          </a:lstStyle>
          <a:p>
            <a:r>
              <a:rPr lang="fr-CA" smtClean="0"/>
              <a:t>420-219-SF - A2009</a:t>
            </a:r>
            <a:endParaRPr lang="fr-CA"/>
          </a:p>
        </p:txBody>
      </p:sp>
      <p:sp>
        <p:nvSpPr>
          <p:cNvPr id="6" name="Espace réservé du numéro de diapositive 5"/>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Rectangle à coins arrondis 7"/>
          <p:cNvSpPr/>
          <p:nvPr userDrawn="1"/>
        </p:nvSpPr>
        <p:spPr>
          <a:xfrm>
            <a:off x="304800" y="323851"/>
            <a:ext cx="8553480" cy="6191250"/>
          </a:xfrm>
          <a:prstGeom prst="roundRect">
            <a:avLst>
              <a:gd name="adj" fmla="val 1819"/>
            </a:avLst>
          </a:prstGeom>
          <a:solidFill>
            <a:schemeClr val="tx1"/>
          </a:solidFill>
          <a:ln w="6350" cap="rnd" cmpd="sng" algn="ctr">
            <a:solidFill>
              <a:schemeClr val="bg1">
                <a:lumMod val="50000"/>
              </a:schemeClr>
            </a:solidFill>
            <a:prstDash val="solid"/>
          </a:ln>
          <a:effectLst>
            <a:outerShdw blurRad="101600" dist="762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7" name="Rectangle à coins arrondis 6"/>
          <p:cNvSpPr/>
          <p:nvPr userDrawn="1"/>
        </p:nvSpPr>
        <p:spPr>
          <a:xfrm>
            <a:off x="361950" y="1071546"/>
            <a:ext cx="8424891" cy="5352292"/>
          </a:xfrm>
          <a:prstGeom prst="roundRect">
            <a:avLst>
              <a:gd name="adj" fmla="val 4578"/>
            </a:avLst>
          </a:prstGeom>
          <a:solidFill>
            <a:schemeClr val="accent1"/>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28596" y="357166"/>
            <a:ext cx="8183880" cy="714380"/>
          </a:xfrm>
        </p:spPr>
        <p:txBody>
          <a:bodyPr/>
          <a:lstStyle>
            <a:extLst/>
          </a:lstStyle>
          <a:p>
            <a:r>
              <a:rPr kumimoji="0" lang="fr-FR" smtClean="0"/>
              <a:t>Cliquez pour modifier le style du titre</a:t>
            </a:r>
            <a:endParaRPr kumimoji="0" lang="en-US" dirty="0"/>
          </a:p>
        </p:txBody>
      </p:sp>
      <p:sp>
        <p:nvSpPr>
          <p:cNvPr id="3" name="Espace réservé du contenu 2"/>
          <p:cNvSpPr>
            <a:spLocks noGrp="1"/>
          </p:cNvSpPr>
          <p:nvPr>
            <p:ph idx="1"/>
          </p:nvPr>
        </p:nvSpPr>
        <p:spPr>
          <a:xfrm>
            <a:off x="502920" y="1214422"/>
            <a:ext cx="8183880" cy="4857784"/>
          </a:xfrm>
        </p:spPr>
        <p:txBody>
          <a:bodyPr/>
          <a:lstStyle>
            <a:lvl1pPr>
              <a:spcBef>
                <a:spcPts val="1200"/>
              </a:spcBef>
              <a:defRPr/>
            </a:lvl1pPr>
            <a:lvl2pPr>
              <a:spcBef>
                <a:spcPts val="600"/>
              </a:spcBef>
              <a:defRPr i="1"/>
            </a:lvl2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dirty="0"/>
          </a:p>
        </p:txBody>
      </p:sp>
      <p:sp>
        <p:nvSpPr>
          <p:cNvPr id="4" name="Espace réservé de la date 3"/>
          <p:cNvSpPr>
            <a:spLocks noGrp="1"/>
          </p:cNvSpPr>
          <p:nvPr>
            <p:ph type="dt" sz="half" idx="10"/>
          </p:nvPr>
        </p:nvSpPr>
        <p:spPr/>
        <p:txBody>
          <a:bodyPr/>
          <a:lstStyle>
            <a:extLst/>
          </a:lstStyle>
          <a:p>
            <a:fld id="{22711293-5233-43CE-852E-29FEDEBC9B2E}" type="datetime1">
              <a:rPr lang="fr-FR" smtClean="0"/>
              <a:pPr/>
              <a:t>04/10/2017</a:t>
            </a:fld>
            <a:endParaRPr lang="fr-CA" dirty="0"/>
          </a:p>
        </p:txBody>
      </p:sp>
      <p:sp>
        <p:nvSpPr>
          <p:cNvPr id="5" name="Espace réservé du pied de page 4"/>
          <p:cNvSpPr>
            <a:spLocks noGrp="1"/>
          </p:cNvSpPr>
          <p:nvPr>
            <p:ph type="ftr" sz="quarter" idx="11"/>
          </p:nvPr>
        </p:nvSpPr>
        <p:spPr/>
        <p:txBody>
          <a:bodyPr/>
          <a:lstStyle>
            <a:extLst/>
          </a:lstStyle>
          <a:p>
            <a:r>
              <a:rPr lang="fr-CA" smtClean="0"/>
              <a:t>420-219-SF - A2009</a:t>
            </a:r>
            <a:endParaRPr lang="fr-CA" dirty="0"/>
          </a:p>
        </p:txBody>
      </p:sp>
      <p:sp>
        <p:nvSpPr>
          <p:cNvPr id="6" name="Espace réservé du numéro de diapositive 5"/>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418596" y="434163"/>
            <a:ext cx="8306809" cy="2637648"/>
          </a:xfrm>
          <a:prstGeom prst="roundRect">
            <a:avLst>
              <a:gd name="adj" fmla="val 2127"/>
            </a:avLst>
          </a:prstGeom>
          <a:gradFill rotWithShape="1">
            <a:gsLst>
              <a:gs pos="0">
                <a:schemeClr val="bg1">
                  <a:tint val="75000"/>
                  <a:satMod val="150000"/>
                </a:schemeClr>
              </a:gs>
              <a:gs pos="0">
                <a:schemeClr val="bg1">
                  <a:shade val="75000"/>
                  <a:satMod val="100000"/>
                </a:schemeClr>
              </a:gs>
              <a:gs pos="55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0034" y="3071810"/>
            <a:ext cx="8183880" cy="1214446"/>
          </a:xfrm>
        </p:spPr>
        <p:txBody>
          <a:bodyPr lIns="91440" bIns="0" anchor="t"/>
          <a:lstStyle>
            <a:lvl1pPr algn="l">
              <a:buNone/>
              <a:defRPr sz="3600" b="0" cap="none" baseline="0">
                <a:solidFill>
                  <a:schemeClr val="bg2">
                    <a:lumMod val="75000"/>
                    <a:lumOff val="25000"/>
                  </a:schemeClr>
                </a:solidFill>
                <a:effectLst/>
              </a:defRPr>
            </a:lvl1pPr>
            <a:extLst/>
          </a:lstStyle>
          <a:p>
            <a:r>
              <a:rPr kumimoji="0" lang="fr-FR" smtClean="0"/>
              <a:t>Cliquez pour modifier le style du titre</a:t>
            </a:r>
            <a:endParaRPr kumimoji="0" lang="en-US" dirty="0"/>
          </a:p>
        </p:txBody>
      </p:sp>
      <p:sp>
        <p:nvSpPr>
          <p:cNvPr id="3" name="Espace réservé du texte 2"/>
          <p:cNvSpPr>
            <a:spLocks noGrp="1"/>
          </p:cNvSpPr>
          <p:nvPr>
            <p:ph type="body" idx="1"/>
          </p:nvPr>
        </p:nvSpPr>
        <p:spPr>
          <a:xfrm>
            <a:off x="500034" y="2643182"/>
            <a:ext cx="8183880" cy="420624"/>
          </a:xfrm>
        </p:spPr>
        <p:txBody>
          <a:bodyPr lIns="118872" tIns="0" anchor="b"/>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2D41DAF1-1694-43F5-AFEB-5082885240E9}" type="datetime1">
              <a:rPr lang="fr-FR" smtClean="0"/>
              <a:pPr/>
              <a:t>04/10/2017</a:t>
            </a:fld>
            <a:endParaRPr lang="fr-CA"/>
          </a:p>
        </p:txBody>
      </p:sp>
      <p:sp>
        <p:nvSpPr>
          <p:cNvPr id="5" name="Espace réservé du pied de page 4"/>
          <p:cNvSpPr>
            <a:spLocks noGrp="1"/>
          </p:cNvSpPr>
          <p:nvPr>
            <p:ph type="ftr" sz="quarter" idx="11"/>
          </p:nvPr>
        </p:nvSpPr>
        <p:spPr/>
        <p:txBody>
          <a:bodyPr/>
          <a:lstStyle>
            <a:extLst/>
          </a:lstStyle>
          <a:p>
            <a:r>
              <a:rPr lang="fr-CA" smtClean="0"/>
              <a:t>420-219-SF - A2009</a:t>
            </a:r>
            <a:endParaRPr lang="fr-CA"/>
          </a:p>
        </p:txBody>
      </p:sp>
      <p:sp>
        <p:nvSpPr>
          <p:cNvPr id="6" name="Espace réservé du numéro de diapositive 5"/>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5645562-99CF-4229-BD59-2776D8EF03D7}" type="datetime1">
              <a:rPr lang="fr-FR" smtClean="0"/>
              <a:pPr/>
              <a:t>04/10/2017</a:t>
            </a:fld>
            <a:endParaRPr lang="fr-CA"/>
          </a:p>
        </p:txBody>
      </p:sp>
      <p:sp>
        <p:nvSpPr>
          <p:cNvPr id="6" name="Espace réservé du pied de page 5"/>
          <p:cNvSpPr>
            <a:spLocks noGrp="1"/>
          </p:cNvSpPr>
          <p:nvPr>
            <p:ph type="ftr" sz="quarter" idx="11"/>
          </p:nvPr>
        </p:nvSpPr>
        <p:spPr/>
        <p:txBody>
          <a:bodyPr/>
          <a:lstStyle>
            <a:extLst/>
          </a:lstStyle>
          <a:p>
            <a:r>
              <a:rPr lang="fr-CA" smtClean="0"/>
              <a:t>420-219-SF - A2009</a:t>
            </a:r>
            <a:endParaRPr lang="fr-CA"/>
          </a:p>
        </p:txBody>
      </p:sp>
      <p:sp>
        <p:nvSpPr>
          <p:cNvPr id="7" name="Espace réservé du numéro de diapositive 6"/>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060F76-E189-4A4A-B6F3-C0D244D41968}" type="datetime1">
              <a:rPr lang="fr-FR" smtClean="0"/>
              <a:pPr/>
              <a:t>04/10/2017</a:t>
            </a:fld>
            <a:endParaRPr lang="fr-CA"/>
          </a:p>
        </p:txBody>
      </p:sp>
      <p:sp>
        <p:nvSpPr>
          <p:cNvPr id="8" name="Espace réservé du pied de page 7"/>
          <p:cNvSpPr>
            <a:spLocks noGrp="1"/>
          </p:cNvSpPr>
          <p:nvPr>
            <p:ph type="ftr" sz="quarter" idx="11"/>
          </p:nvPr>
        </p:nvSpPr>
        <p:spPr/>
        <p:txBody>
          <a:bodyPr/>
          <a:lstStyle>
            <a:extLst/>
          </a:lstStyle>
          <a:p>
            <a:r>
              <a:rPr lang="fr-CA" smtClean="0"/>
              <a:t>420-219-SF - A2009</a:t>
            </a:r>
            <a:endParaRPr lang="fr-CA"/>
          </a:p>
        </p:txBody>
      </p:sp>
      <p:sp>
        <p:nvSpPr>
          <p:cNvPr id="9" name="Espace réservé du numéro de diapositive 8"/>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2AF53AF-C72D-446E-90EC-591A6500AFED}" type="datetime1">
              <a:rPr lang="fr-FR" smtClean="0"/>
              <a:pPr/>
              <a:t>04/10/2017</a:t>
            </a:fld>
            <a:endParaRPr lang="fr-CA"/>
          </a:p>
        </p:txBody>
      </p:sp>
      <p:sp>
        <p:nvSpPr>
          <p:cNvPr id="4" name="Espace réservé du pied de page 3"/>
          <p:cNvSpPr>
            <a:spLocks noGrp="1"/>
          </p:cNvSpPr>
          <p:nvPr>
            <p:ph type="ftr" sz="quarter" idx="11"/>
          </p:nvPr>
        </p:nvSpPr>
        <p:spPr/>
        <p:txBody>
          <a:bodyPr/>
          <a:lstStyle>
            <a:extLst/>
          </a:lstStyle>
          <a:p>
            <a:r>
              <a:rPr lang="fr-CA" smtClean="0"/>
              <a:t>420-219-SF - A2009</a:t>
            </a:r>
            <a:endParaRPr lang="fr-CA"/>
          </a:p>
        </p:txBody>
      </p:sp>
      <p:sp>
        <p:nvSpPr>
          <p:cNvPr id="5" name="Espace réservé du numéro de diapositive 4"/>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A796E336-87C2-4336-85EE-1507B7908A78}" type="datetime1">
              <a:rPr lang="fr-FR" smtClean="0"/>
              <a:pPr/>
              <a:t>04/10/2017</a:t>
            </a:fld>
            <a:endParaRPr lang="fr-CA"/>
          </a:p>
        </p:txBody>
      </p:sp>
      <p:sp>
        <p:nvSpPr>
          <p:cNvPr id="3" name="Espace réservé du pied de page 2"/>
          <p:cNvSpPr>
            <a:spLocks noGrp="1"/>
          </p:cNvSpPr>
          <p:nvPr>
            <p:ph type="ftr" sz="quarter" idx="11"/>
          </p:nvPr>
        </p:nvSpPr>
        <p:spPr/>
        <p:txBody>
          <a:bodyPr/>
          <a:lstStyle>
            <a:extLst/>
          </a:lstStyle>
          <a:p>
            <a:r>
              <a:rPr lang="fr-CA" smtClean="0"/>
              <a:t>420-219-SF - A2009</a:t>
            </a:r>
            <a:endParaRPr lang="fr-CA"/>
          </a:p>
        </p:txBody>
      </p:sp>
      <p:sp>
        <p:nvSpPr>
          <p:cNvPr id="4" name="Espace réservé du numéro de diapositive 3"/>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611A7750-F0D1-41ED-B45B-BE4DE5A11981}" type="datetime1">
              <a:rPr lang="fr-FR" smtClean="0"/>
              <a:pPr/>
              <a:t>04/10/2017</a:t>
            </a:fld>
            <a:endParaRPr lang="fr-CA"/>
          </a:p>
        </p:txBody>
      </p:sp>
      <p:sp>
        <p:nvSpPr>
          <p:cNvPr id="6" name="Espace réservé du pied de page 5"/>
          <p:cNvSpPr>
            <a:spLocks noGrp="1"/>
          </p:cNvSpPr>
          <p:nvPr>
            <p:ph type="ftr" sz="quarter" idx="11"/>
          </p:nvPr>
        </p:nvSpPr>
        <p:spPr/>
        <p:txBody>
          <a:bodyPr/>
          <a:lstStyle>
            <a:extLst/>
          </a:lstStyle>
          <a:p>
            <a:r>
              <a:rPr lang="fr-CA" smtClean="0"/>
              <a:t>420-219-SF - A2009</a:t>
            </a:r>
            <a:endParaRPr lang="fr-CA"/>
          </a:p>
        </p:txBody>
      </p:sp>
      <p:sp>
        <p:nvSpPr>
          <p:cNvPr id="7" name="Espace réservé du numéro de diapositive 6"/>
          <p:cNvSpPr>
            <a:spLocks noGrp="1"/>
          </p:cNvSpPr>
          <p:nvPr>
            <p:ph type="sldNum" sz="quarter" idx="12"/>
          </p:nvPr>
        </p:nvSpPr>
        <p:spPr/>
        <p:txBody>
          <a:bodyPr/>
          <a:lstStyle>
            <a:extLst/>
          </a:lstStyle>
          <a:p>
            <a:fld id="{ED11ACCA-6634-493C-A65C-0883AF399F55}" type="slidenum">
              <a:rPr lang="fr-CA" smtClean="0"/>
              <a:pPr/>
              <a:t>‹N°›</a:t>
            </a:fld>
            <a:endParaRPr lang="fr-CA"/>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6C8A09BF-A2CB-4B6C-8BBF-E7F1D42EFE9D}" type="datetime1">
              <a:rPr lang="fr-FR" smtClean="0"/>
              <a:pPr/>
              <a:t>04/10/2017</a:t>
            </a:fld>
            <a:endParaRPr lang="fr-CA"/>
          </a:p>
        </p:txBody>
      </p:sp>
      <p:sp>
        <p:nvSpPr>
          <p:cNvPr id="6" name="Espace réservé du pied de page 5"/>
          <p:cNvSpPr>
            <a:spLocks noGrp="1"/>
          </p:cNvSpPr>
          <p:nvPr>
            <p:ph type="ftr" sz="quarter" idx="11"/>
          </p:nvPr>
        </p:nvSpPr>
        <p:spPr/>
        <p:txBody>
          <a:bodyPr/>
          <a:lstStyle>
            <a:extLst/>
          </a:lstStyle>
          <a:p>
            <a:r>
              <a:rPr lang="fr-CA" smtClean="0"/>
              <a:t>420-219-SF - A2009</a:t>
            </a:r>
            <a:endParaRPr lang="fr-CA"/>
          </a:p>
        </p:txBody>
      </p:sp>
      <p:sp>
        <p:nvSpPr>
          <p:cNvPr id="7" name="Espace réservé du numéro de diapositive 6"/>
          <p:cNvSpPr>
            <a:spLocks noGrp="1"/>
          </p:cNvSpPr>
          <p:nvPr>
            <p:ph type="sldNum" sz="quarter" idx="12"/>
          </p:nvPr>
        </p:nvSpPr>
        <p:spPr/>
        <p:txBody>
          <a:bodyPr/>
          <a:lstStyle>
            <a:extLst/>
          </a:lstStyle>
          <a:p>
            <a:fld id="{ED11ACCA-6634-493C-A65C-0883AF399F55}" type="slidenum">
              <a:rPr lang="fr-CA" smtClean="0"/>
              <a:pPr/>
              <a:t>‹N°›</a:t>
            </a:fld>
            <a:endParaRPr lang="fr-CA"/>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101600" dist="762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fr-FR" dirty="0" smtClean="0"/>
              <a:t>Cliquez pour modifier le style du titre</a:t>
            </a:r>
            <a:endParaRPr kumimoji="0" lang="en-US" dirty="0"/>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25" name="Espace réservé de la date 24"/>
          <p:cNvSpPr>
            <a:spLocks noGrp="1"/>
          </p:cNvSpPr>
          <p:nvPr>
            <p:ph type="dt" sz="half" idx="2"/>
          </p:nvPr>
        </p:nvSpPr>
        <p:spPr>
          <a:xfrm>
            <a:off x="0" y="6492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C2314FF-2229-472B-B6AA-60FC917FBDC3}" type="datetime1">
              <a:rPr lang="fr-FR" smtClean="0"/>
              <a:pPr/>
              <a:t>04/10/2017</a:t>
            </a:fld>
            <a:endParaRPr lang="fr-CA"/>
          </a:p>
        </p:txBody>
      </p:sp>
      <p:sp>
        <p:nvSpPr>
          <p:cNvPr id="18" name="Espace réservé du pied de page 17"/>
          <p:cNvSpPr>
            <a:spLocks noGrp="1"/>
          </p:cNvSpPr>
          <p:nvPr>
            <p:ph type="ftr" sz="quarter" idx="3"/>
          </p:nvPr>
        </p:nvSpPr>
        <p:spPr>
          <a:xfrm>
            <a:off x="3428992" y="6492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CA" dirty="0"/>
          </a:p>
        </p:txBody>
      </p:sp>
      <p:sp>
        <p:nvSpPr>
          <p:cNvPr id="5" name="Espace réservé du numéro de diapositive 4"/>
          <p:cNvSpPr>
            <a:spLocks noGrp="1"/>
          </p:cNvSpPr>
          <p:nvPr>
            <p:ph type="sldNum" sz="quarter" idx="4"/>
          </p:nvPr>
        </p:nvSpPr>
        <p:spPr>
          <a:xfrm>
            <a:off x="8686800" y="6492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D11ACCA-6634-493C-A65C-0883AF399F55}" type="slidenum">
              <a:rPr lang="fr-CA" smtClean="0"/>
              <a:pPr/>
              <a:t>‹N°›</a:t>
            </a:fld>
            <a:endParaRPr lang="fr-CA" dirty="0"/>
          </a:p>
        </p:txBody>
      </p:sp>
      <p:sp>
        <p:nvSpPr>
          <p:cNvPr id="11" name="Sous-titre 2"/>
          <p:cNvSpPr txBox="1">
            <a:spLocks/>
          </p:cNvSpPr>
          <p:nvPr>
            <p:custDataLst>
              <p:tags r:id="rId13"/>
            </p:custDataLst>
          </p:nvPr>
        </p:nvSpPr>
        <p:spPr>
          <a:xfrm>
            <a:off x="5929322" y="6572272"/>
            <a:ext cx="2786082" cy="285728"/>
          </a:xfrm>
          <a:prstGeom prst="rect">
            <a:avLst/>
          </a:prstGeom>
        </p:spPr>
        <p:txBody>
          <a:bodyPr vert="horz" lIns="0" tIns="0" rIns="0" bIns="0" anchor="t">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CA" sz="1100" b="0" i="0" u="none" strike="noStrike" kern="1200" cap="none" spc="0" normalizeH="0" baseline="0" noProof="0" dirty="0" smtClean="0">
                <a:ln>
                  <a:noFill/>
                </a:ln>
                <a:solidFill>
                  <a:srgbClr val="8E9DB0"/>
                </a:solidFill>
                <a:effectLst/>
                <a:uLnTx/>
                <a:uFillTx/>
                <a:latin typeface="+mn-lt"/>
                <a:ea typeface="+mn-ea"/>
                <a:cs typeface="+mn-cs"/>
              </a:rPr>
              <a:t>fparadis@cegep-ste-foy.qc.ca</a:t>
            </a:r>
            <a:endParaRPr kumimoji="0" lang="fr-CA" sz="1100" b="0" i="0" u="none" strike="noStrike" kern="1200" cap="none" spc="0" normalizeH="0" baseline="0" noProof="0" dirty="0">
              <a:ln>
                <a:noFill/>
              </a:ln>
              <a:solidFill>
                <a:srgbClr val="8E9DB0"/>
              </a:solidFill>
              <a:effectLst/>
              <a:uLnTx/>
              <a:uFillTx/>
              <a:latin typeface="+mn-lt"/>
              <a:ea typeface="+mn-ea"/>
              <a:cs typeface="+mn-cs"/>
            </a:endParaRPr>
          </a:p>
        </p:txBody>
      </p:sp>
      <p:sp>
        <p:nvSpPr>
          <p:cNvPr id="14" name="Sous-titre 2"/>
          <p:cNvSpPr txBox="1">
            <a:spLocks/>
          </p:cNvSpPr>
          <p:nvPr>
            <p:custDataLst>
              <p:tags r:id="rId14"/>
            </p:custDataLst>
          </p:nvPr>
        </p:nvSpPr>
        <p:spPr>
          <a:xfrm>
            <a:off x="376208" y="109514"/>
            <a:ext cx="2285984" cy="214314"/>
          </a:xfrm>
          <a:prstGeom prst="rect">
            <a:avLst/>
          </a:prstGeom>
        </p:spPr>
        <p:txBody>
          <a:bodyPr vert="horz" lIns="0" tIns="0" rIns="0" bIns="0" anchor="b">
            <a:normAutofit/>
          </a:bodyPr>
          <a:lstStyle/>
          <a:p>
            <a:pPr marL="0" marR="0" lvl="0" indent="0"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CA" sz="1100" b="0" i="0" u="none" strike="noStrike" kern="1200" cap="none" spc="0" normalizeH="0" baseline="0" noProof="0" dirty="0" smtClean="0">
                <a:ln>
                  <a:noFill/>
                </a:ln>
                <a:solidFill>
                  <a:srgbClr val="8E9DB0"/>
                </a:solidFill>
                <a:effectLst/>
                <a:uLnTx/>
                <a:uFillTx/>
                <a:latin typeface="+mn-lt"/>
                <a:ea typeface="+mn-ea"/>
                <a:cs typeface="+mn-cs"/>
              </a:rPr>
              <a:t>420-V31-SF – </a:t>
            </a:r>
            <a:r>
              <a:rPr kumimoji="0" lang="en-CA" sz="1100" b="0" i="0" u="none" strike="noStrike" kern="1200" cap="none" spc="0" normalizeH="0" baseline="0" noProof="0" dirty="0" err="1" smtClean="0">
                <a:ln>
                  <a:noFill/>
                </a:ln>
                <a:solidFill>
                  <a:srgbClr val="8E9DB0"/>
                </a:solidFill>
                <a:effectLst/>
                <a:uLnTx/>
                <a:uFillTx/>
                <a:latin typeface="+mn-lt"/>
                <a:ea typeface="+mn-ea"/>
                <a:cs typeface="+mn-cs"/>
              </a:rPr>
              <a:t>Automne</a:t>
            </a:r>
            <a:r>
              <a:rPr kumimoji="0" lang="en-CA" sz="1100" b="0" i="0" u="none" strike="noStrike" kern="1200" cap="none" spc="0" normalizeH="0" baseline="0" noProof="0" dirty="0" smtClean="0">
                <a:ln>
                  <a:noFill/>
                </a:ln>
                <a:solidFill>
                  <a:srgbClr val="8E9DB0"/>
                </a:solidFill>
                <a:effectLst/>
                <a:uLnTx/>
                <a:uFillTx/>
                <a:latin typeface="+mn-lt"/>
                <a:ea typeface="+mn-ea"/>
                <a:cs typeface="+mn-cs"/>
              </a:rPr>
              <a:t> </a:t>
            </a:r>
            <a:r>
              <a:rPr kumimoji="0" lang="fr-FR" sz="1100" b="0" i="0" u="none" strike="noStrike" kern="1200" cap="none" spc="0" normalizeH="0" baseline="0" dirty="0" smtClean="0">
                <a:ln>
                  <a:noFill/>
                </a:ln>
                <a:solidFill>
                  <a:srgbClr val="8E9DB0"/>
                </a:solidFill>
                <a:effectLst/>
                <a:uLnTx/>
                <a:uFillTx/>
                <a:latin typeface="+mn-lt"/>
                <a:ea typeface="+mn-ea"/>
                <a:cs typeface="+mn-cs"/>
              </a:rPr>
              <a:t>2017</a:t>
            </a:r>
            <a:endParaRPr kumimoji="0" lang="fr-CA" sz="1100" b="0" i="0" u="none" strike="noStrike" kern="1200" cap="none" spc="0" normalizeH="0" baseline="0" noProof="0" dirty="0">
              <a:ln>
                <a:noFill/>
              </a:ln>
              <a:solidFill>
                <a:srgbClr val="8E9DB0"/>
              </a:solidFill>
              <a:effectLst/>
              <a:uLnTx/>
              <a:uFillTx/>
              <a:latin typeface="+mn-lt"/>
              <a:ea typeface="+mn-ea"/>
              <a:cs typeface="+mn-cs"/>
            </a:endParaRPr>
          </a:p>
        </p:txBody>
      </p:sp>
      <p:sp>
        <p:nvSpPr>
          <p:cNvPr id="15" name="Sous-titre 2"/>
          <p:cNvSpPr txBox="1">
            <a:spLocks/>
          </p:cNvSpPr>
          <p:nvPr>
            <p:custDataLst>
              <p:tags r:id="rId15"/>
            </p:custDataLst>
          </p:nvPr>
        </p:nvSpPr>
        <p:spPr>
          <a:xfrm>
            <a:off x="6429388" y="109514"/>
            <a:ext cx="2285984" cy="214314"/>
          </a:xfrm>
          <a:prstGeom prst="rect">
            <a:avLst/>
          </a:prstGeom>
        </p:spPr>
        <p:txBody>
          <a:bodyPr vert="horz" lIns="0" tIns="0" rIns="0" bIns="0" anchor="b">
            <a:normAutofit/>
          </a:bodyPr>
          <a:lstStyle/>
          <a:p>
            <a:pPr algn="r"/>
            <a:r>
              <a:rPr kumimoji="0" lang="fr-FR" sz="1100" b="0" i="0" u="none" strike="noStrike" kern="1200" cap="none" spc="0" normalizeH="0" baseline="0" noProof="0" dirty="0" smtClean="0">
                <a:ln>
                  <a:noFill/>
                </a:ln>
                <a:solidFill>
                  <a:srgbClr val="8E9DB0"/>
                </a:solidFill>
                <a:effectLst/>
                <a:uLnTx/>
                <a:uFillTx/>
                <a:latin typeface="+mn-lt"/>
                <a:ea typeface="+mn-ea"/>
                <a:cs typeface="+mn-cs"/>
              </a:rPr>
              <a:t>Professeur</a:t>
            </a:r>
            <a:r>
              <a:rPr kumimoji="0" lang="en-CA" sz="1100" b="0" i="0" u="none" strike="noStrike" kern="1200" cap="none" spc="0" normalizeH="0" baseline="0" noProof="0" dirty="0" smtClean="0">
                <a:ln>
                  <a:noFill/>
                </a:ln>
                <a:solidFill>
                  <a:srgbClr val="8E9DB0"/>
                </a:solidFill>
                <a:effectLst/>
                <a:uLnTx/>
                <a:uFillTx/>
                <a:latin typeface="+mn-lt"/>
                <a:ea typeface="+mn-ea"/>
                <a:cs typeface="+mn-cs"/>
              </a:rPr>
              <a:t>: François </a:t>
            </a:r>
            <a:r>
              <a:rPr kumimoji="0" lang="en-CA" sz="1100" b="0" i="0" u="none" strike="noStrike" kern="1200" cap="none" spc="0" normalizeH="0" baseline="0" noProof="0" dirty="0" err="1" smtClean="0">
                <a:ln>
                  <a:noFill/>
                </a:ln>
                <a:solidFill>
                  <a:srgbClr val="8E9DB0"/>
                </a:solidFill>
                <a:effectLst/>
                <a:uLnTx/>
                <a:uFillTx/>
                <a:latin typeface="+mn-lt"/>
                <a:ea typeface="+mn-ea"/>
                <a:cs typeface="+mn-cs"/>
              </a:rPr>
              <a:t>Paradis</a:t>
            </a:r>
            <a:endParaRPr lang="fr-CA" sz="1100" dirty="0">
              <a:solidFill>
                <a:srgbClr val="8E9DB0"/>
              </a:solidFill>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3"/>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3">
            <a:lumMod val="7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Singleton_(patron_de_concep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ameprogrammingpattern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fr.wikipedia.org/wiki/Programmation_objet" TargetMode="External"/><Relationship Id="rId7" Type="http://schemas.openxmlformats.org/officeDocument/2006/relationships/hyperlink" Target="http://fr.wikipedia.org/wiki/Logiciel" TargetMode="External"/><Relationship Id="rId2" Type="http://schemas.openxmlformats.org/officeDocument/2006/relationships/hyperlink" Target="http://fr.wikipedia.org/wiki/G%C3%A9nie_logiciel" TargetMode="External"/><Relationship Id="rId1" Type="http://schemas.openxmlformats.org/officeDocument/2006/relationships/slideLayout" Target="../slideLayouts/slideLayout2.xml"/><Relationship Id="rId6" Type="http://schemas.openxmlformats.org/officeDocument/2006/relationships/hyperlink" Target="http://fr.wikipedia.org/wiki/Architecture_logicielle" TargetMode="External"/><Relationship Id="rId5" Type="http://schemas.openxmlformats.org/officeDocument/2006/relationships/hyperlink" Target="http://fr.wikipedia.org/wiki/Pattern" TargetMode="External"/><Relationship Id="rId4" Type="http://schemas.openxmlformats.org/officeDocument/2006/relationships/hyperlink" Target="http://fr.wikipedia.org/wiki/Desig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fr.wikipedia.org/wiki/Code_source" TargetMode="External"/><Relationship Id="rId2" Type="http://schemas.openxmlformats.org/officeDocument/2006/relationships/hyperlink" Target="http://fr.wikipedia.org/wiki/Algorithmique" TargetMode="External"/><Relationship Id="rId1" Type="http://schemas.openxmlformats.org/officeDocument/2006/relationships/slideLayout" Target="../slideLayouts/slideLayout2.xml"/><Relationship Id="rId4" Type="http://schemas.openxmlformats.org/officeDocument/2006/relationships/hyperlink" Target="http://fr.wikipedia.org/wiki/Langage_de_programmat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fr.wikipedia.org/wiki/Programmation_orient%C3%A9e_obj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722376" y="1785926"/>
            <a:ext cx="7772400" cy="1828800"/>
          </a:xfrm>
        </p:spPr>
        <p:txBody>
          <a:bodyPr>
            <a:normAutofit/>
          </a:bodyPr>
          <a:lstStyle/>
          <a:p>
            <a:pPr algn="ctr"/>
            <a:r>
              <a:rPr lang="fr-CA" sz="6000" dirty="0" smtClean="0"/>
              <a:t>Patrons de conception</a:t>
            </a:r>
            <a:endParaRPr lang="fr-CA" sz="6000" dirty="0"/>
          </a:p>
        </p:txBody>
      </p:sp>
      <p:sp>
        <p:nvSpPr>
          <p:cNvPr id="3" name="Sous-titre 2"/>
          <p:cNvSpPr>
            <a:spLocks noGrp="1"/>
          </p:cNvSpPr>
          <p:nvPr>
            <p:ph type="subTitle" idx="1"/>
            <p:custDataLst>
              <p:tags r:id="rId2"/>
            </p:custDataLst>
          </p:nvPr>
        </p:nvSpPr>
        <p:spPr/>
        <p:txBody>
          <a:bodyPr/>
          <a:lstStyle/>
          <a:p>
            <a:pPr algn="ctr"/>
            <a:r>
              <a:rPr lang="fr-CA" dirty="0" smtClean="0"/>
              <a:t>420-V31-SF – Programmation de Jeux Vidéo III</a:t>
            </a:r>
            <a:endParaRPr lang="fr-CA" dirty="0"/>
          </a:p>
        </p:txBody>
      </p:sp>
    </p:spTree>
    <p:extLst>
      <p:ext uri="{BB962C8B-B14F-4D97-AF65-F5344CB8AC3E}">
        <p14:creationId xmlns:p14="http://schemas.microsoft.com/office/powerpoint/2010/main" val="383005125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A" sz="2200" dirty="0" smtClean="0">
                <a:solidFill>
                  <a:srgbClr val="FFC000"/>
                </a:solidFill>
              </a:rPr>
              <a:t>But:  </a:t>
            </a:r>
            <a:r>
              <a:rPr lang="fr-CA" sz="2200" dirty="0" smtClean="0"/>
              <a:t>restreindre </a:t>
            </a:r>
            <a:r>
              <a:rPr lang="fr-CA" sz="2200" dirty="0"/>
              <a:t>l'instanciation d'une classe à un seul objet (ou bien à quelques objets </a:t>
            </a:r>
            <a:r>
              <a:rPr lang="fr-CA" sz="2200" dirty="0" smtClean="0"/>
              <a:t>seulement - tableau fixe d'objet))</a:t>
            </a:r>
            <a:r>
              <a:rPr lang="en-CA" sz="2200" baseline="30000" dirty="0" smtClean="0"/>
              <a:t> </a:t>
            </a:r>
            <a:r>
              <a:rPr lang="en-CA" sz="2200" baseline="30000" dirty="0"/>
              <a:t>1</a:t>
            </a:r>
            <a:r>
              <a:rPr lang="fr-CA" sz="2200" dirty="0" smtClean="0"/>
              <a:t>. </a:t>
            </a:r>
          </a:p>
          <a:p>
            <a:endParaRPr lang="fr-CA" sz="2200" dirty="0" smtClean="0"/>
          </a:p>
          <a:p>
            <a:r>
              <a:rPr lang="fr-CA" sz="2200" dirty="0" smtClean="0"/>
              <a:t>Utilisé </a:t>
            </a:r>
            <a:r>
              <a:rPr lang="fr-CA" sz="2200" dirty="0"/>
              <a:t>lorsque l'on a besoin d'exactement un objet pour coordonner des opérations dans un </a:t>
            </a:r>
            <a:r>
              <a:rPr lang="fr-CA" sz="2200" dirty="0" smtClean="0"/>
              <a:t>système</a:t>
            </a:r>
            <a:r>
              <a:rPr lang="en-CA" sz="2200" baseline="30000" dirty="0"/>
              <a:t>1</a:t>
            </a:r>
            <a:r>
              <a:rPr lang="fr-CA" sz="2200" dirty="0" smtClean="0"/>
              <a:t>. Exemple, un guichet ATM ne peut avoir qu'un client à la fois.</a:t>
            </a:r>
          </a:p>
          <a:p>
            <a:endParaRPr lang="fr-CA" sz="2200" dirty="0" smtClean="0"/>
          </a:p>
          <a:p>
            <a:r>
              <a:rPr lang="fr-CA" sz="2200" dirty="0" smtClean="0"/>
              <a:t>Émule une classe entièrement statique, mais permet d'utiliser l'instance comme une instance classique au besoin.</a:t>
            </a:r>
          </a:p>
          <a:p>
            <a:pPr lvl="1"/>
            <a:r>
              <a:rPr lang="fr-CA" sz="1800" dirty="0" smtClean="0"/>
              <a:t>Une classe entièrement statique est présente en mémoire  dès le début de l'application, et pour tout le temps de celle-ci.</a:t>
            </a:r>
          </a:p>
          <a:p>
            <a:pPr lvl="1"/>
            <a:r>
              <a:rPr lang="fr-CA" sz="1800" dirty="0" smtClean="0"/>
              <a:t>Alors que le singleton est instancié et libéré au besoin</a:t>
            </a:r>
            <a:r>
              <a:rPr lang="fr-CA" sz="1800" dirty="0"/>
              <a:t>.</a:t>
            </a:r>
            <a:endParaRPr lang="fr-CA" sz="1900" dirty="0" smtClean="0"/>
          </a:p>
          <a:p>
            <a:endParaRPr lang="fr-CA" sz="1900" dirty="0" smtClean="0"/>
          </a:p>
        </p:txBody>
      </p:sp>
      <p:sp>
        <p:nvSpPr>
          <p:cNvPr id="2" name="Titre 1"/>
          <p:cNvSpPr>
            <a:spLocks noGrp="1"/>
          </p:cNvSpPr>
          <p:nvPr>
            <p:ph type="title"/>
          </p:nvPr>
        </p:nvSpPr>
        <p:spPr/>
        <p:txBody>
          <a:bodyPr>
            <a:normAutofit/>
          </a:bodyPr>
          <a:lstStyle/>
          <a:p>
            <a:r>
              <a:rPr lang="en-CA" dirty="0" smtClean="0"/>
              <a:t>Singleton (</a:t>
            </a:r>
            <a:r>
              <a:rPr lang="en-CA" dirty="0" err="1" smtClean="0"/>
              <a:t>création</a:t>
            </a:r>
            <a:r>
              <a:rPr lang="en-CA" dirty="0" smtClean="0"/>
              <a:t>)</a:t>
            </a:r>
            <a:endParaRPr lang="fr-CA" dirty="0"/>
          </a:p>
        </p:txBody>
      </p:sp>
    </p:spTree>
    <p:extLst>
      <p:ext uri="{BB962C8B-B14F-4D97-AF65-F5344CB8AC3E}">
        <p14:creationId xmlns:p14="http://schemas.microsoft.com/office/powerpoint/2010/main" val="31429084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CA" sz="1900" b="1" dirty="0" smtClean="0">
                <a:solidFill>
                  <a:srgbClr val="FFC000"/>
                </a:solidFill>
              </a:rPr>
              <a:t>Attention</a:t>
            </a:r>
            <a:r>
              <a:rPr lang="fr-CA" sz="1900" dirty="0" smtClean="0">
                <a:solidFill>
                  <a:srgbClr val="FFC000"/>
                </a:solidFill>
              </a:rPr>
              <a:t>: </a:t>
            </a:r>
            <a:r>
              <a:rPr lang="fr-CA" sz="1900" dirty="0" smtClean="0"/>
              <a:t>l'accesseur statique (</a:t>
            </a:r>
            <a:r>
              <a:rPr lang="fr-CA" sz="1900" dirty="0" err="1" smtClean="0"/>
              <a:t>get</a:t>
            </a:r>
            <a:r>
              <a:rPr lang="fr-CA" sz="1900" dirty="0" smtClean="0"/>
              <a:t>) doit être la seule porte d'entrée.  Il faut fermer tous les autres accès possibles (</a:t>
            </a:r>
            <a:r>
              <a:rPr lang="fr-CA" sz="1900" dirty="0" smtClean="0">
                <a:solidFill>
                  <a:srgbClr val="FFC000"/>
                </a:solidFill>
              </a:rPr>
              <a:t>constructeurs de copie, opérateur d'assignation</a:t>
            </a:r>
            <a:r>
              <a:rPr lang="fr-CA" sz="1900" dirty="0" smtClean="0"/>
              <a:t>), sinon le concept risque d'être rompu.</a:t>
            </a:r>
            <a:endParaRPr lang="en-CA" sz="1900" dirty="0" smtClean="0"/>
          </a:p>
          <a:p>
            <a:endParaRPr lang="en-CA" sz="2200" dirty="0" smtClean="0"/>
          </a:p>
          <a:p>
            <a:r>
              <a:rPr lang="fr-CA" sz="2200" dirty="0" smtClean="0">
                <a:solidFill>
                  <a:srgbClr val="FFC000"/>
                </a:solidFill>
              </a:rPr>
              <a:t>Implémentation:</a:t>
            </a:r>
          </a:p>
          <a:p>
            <a:pPr lvl="1"/>
            <a:r>
              <a:rPr lang="fr-CA" sz="1900" dirty="0" smtClean="0"/>
              <a:t>Constructeur: sans paramètre et privé</a:t>
            </a:r>
          </a:p>
          <a:p>
            <a:pPr lvl="1"/>
            <a:r>
              <a:rPr lang="fr-CA" sz="1900" dirty="0" smtClean="0"/>
              <a:t>Tout qui permet de faire une copie doit être privée ou non-implémenté</a:t>
            </a:r>
          </a:p>
          <a:p>
            <a:pPr lvl="1"/>
            <a:r>
              <a:rPr lang="fr-CA" sz="1900" dirty="0" smtClean="0"/>
              <a:t>Un pointeur </a:t>
            </a:r>
            <a:r>
              <a:rPr lang="fr-CA" sz="1900" dirty="0" err="1" smtClean="0"/>
              <a:t>static</a:t>
            </a:r>
            <a:r>
              <a:rPr lang="fr-CA" sz="1900" dirty="0" smtClean="0"/>
              <a:t> privé sur sa propre classe</a:t>
            </a:r>
          </a:p>
          <a:p>
            <a:pPr lvl="1"/>
            <a:r>
              <a:rPr lang="fr-CA" sz="1900" dirty="0" smtClean="0">
                <a:latin typeface="Cambria" panose="02040503050406030204" pitchFamily="18" charset="0"/>
              </a:rPr>
              <a:t>Seul accès: Méthode statique </a:t>
            </a:r>
            <a:r>
              <a:rPr lang="fr-CA" sz="1900" dirty="0" err="1" smtClean="0">
                <a:latin typeface="Cambria" panose="02040503050406030204" pitchFamily="18" charset="0"/>
                <a:cs typeface="Courier New" pitchFamily="49" charset="0"/>
              </a:rPr>
              <a:t>GetInstance</a:t>
            </a:r>
            <a:endParaRPr lang="fr-CA" sz="1900" dirty="0" smtClean="0">
              <a:latin typeface="Cambria" panose="02040503050406030204" pitchFamily="18" charset="0"/>
              <a:cs typeface="Courier New" pitchFamily="49" charset="0"/>
            </a:endParaRPr>
          </a:p>
          <a:p>
            <a:pPr lvl="2"/>
            <a:r>
              <a:rPr lang="fr-CA" sz="1700" dirty="0" smtClean="0">
                <a:latin typeface="Cambria" panose="02040503050406030204" pitchFamily="18" charset="0"/>
                <a:cs typeface="Courier New" pitchFamily="49" charset="0"/>
              </a:rPr>
              <a:t>Si l'instance n'est pas crée, on la crée.</a:t>
            </a:r>
          </a:p>
          <a:p>
            <a:pPr lvl="2"/>
            <a:r>
              <a:rPr lang="fr-CA" sz="1700" dirty="0" smtClean="0">
                <a:latin typeface="Cambria" panose="02040503050406030204" pitchFamily="18" charset="0"/>
                <a:cs typeface="Courier New" pitchFamily="49" charset="0"/>
              </a:rPr>
              <a:t>On retourne l'instance</a:t>
            </a:r>
          </a:p>
          <a:p>
            <a:pPr lvl="1"/>
            <a:r>
              <a:rPr lang="fr-CA" sz="1900" dirty="0" smtClean="0">
                <a:latin typeface="Cambria" panose="02040503050406030204" pitchFamily="18" charset="0"/>
                <a:cs typeface="Courier New" pitchFamily="49" charset="0"/>
              </a:rPr>
              <a:t>Optionnel: Avoir un "libérateur" </a:t>
            </a:r>
            <a:r>
              <a:rPr lang="fr-CA" sz="1900" dirty="0" err="1" smtClean="0">
                <a:latin typeface="Cambria" panose="02040503050406030204" pitchFamily="18" charset="0"/>
                <a:cs typeface="Courier New" pitchFamily="49" charset="0"/>
              </a:rPr>
              <a:t>static</a:t>
            </a:r>
            <a:r>
              <a:rPr lang="fr-CA" sz="1900" dirty="0" smtClean="0">
                <a:latin typeface="Cambria" panose="02040503050406030204" pitchFamily="18" charset="0"/>
                <a:cs typeface="Courier New" pitchFamily="49" charset="0"/>
              </a:rPr>
              <a:t> qui ramène l'instance à </a:t>
            </a:r>
            <a:r>
              <a:rPr lang="fr-CA" sz="1900" dirty="0" err="1" smtClean="0">
                <a:latin typeface="Cambria" panose="02040503050406030204" pitchFamily="18" charset="0"/>
                <a:cs typeface="Courier New" pitchFamily="49" charset="0"/>
              </a:rPr>
              <a:t>null</a:t>
            </a:r>
            <a:endParaRPr lang="fr-CA" sz="1900" dirty="0" smtClean="0">
              <a:latin typeface="Cambria" panose="02040503050406030204" pitchFamily="18" charset="0"/>
              <a:cs typeface="Courier New" pitchFamily="49" charset="0"/>
            </a:endParaRPr>
          </a:p>
          <a:p>
            <a:pPr marL="347472" lvl="1" indent="0">
              <a:buNone/>
            </a:pPr>
            <a:endParaRPr lang="fr-CA" sz="1800" dirty="0"/>
          </a:p>
          <a:p>
            <a:pPr marL="0" indent="0">
              <a:buNone/>
            </a:pPr>
            <a:r>
              <a:rPr lang="en-CA" sz="1800" baseline="30000" dirty="0" smtClean="0"/>
              <a:t>1</a:t>
            </a:r>
            <a:r>
              <a:rPr lang="en-CA" sz="1800" dirty="0" smtClean="0"/>
              <a:t>Source</a:t>
            </a:r>
            <a:r>
              <a:rPr lang="en-CA" sz="1800" dirty="0"/>
              <a:t>: </a:t>
            </a:r>
            <a:r>
              <a:rPr lang="en-CA" sz="1800" dirty="0">
                <a:hlinkClick r:id="rId3"/>
              </a:rPr>
              <a:t>https://fr.wikipedia.org/wiki/Singleton_%</a:t>
            </a:r>
            <a:r>
              <a:rPr lang="en-CA" sz="1800" dirty="0" smtClean="0">
                <a:hlinkClick r:id="rId3"/>
              </a:rPr>
              <a:t>28patron_de_conception%29</a:t>
            </a:r>
            <a:endParaRPr lang="en-CA" b="1" dirty="0" smtClean="0"/>
          </a:p>
        </p:txBody>
      </p:sp>
      <p:sp>
        <p:nvSpPr>
          <p:cNvPr id="2" name="Titre 1"/>
          <p:cNvSpPr>
            <a:spLocks noGrp="1"/>
          </p:cNvSpPr>
          <p:nvPr>
            <p:ph type="title"/>
          </p:nvPr>
        </p:nvSpPr>
        <p:spPr/>
        <p:txBody>
          <a:bodyPr>
            <a:normAutofit/>
          </a:bodyPr>
          <a:lstStyle/>
          <a:p>
            <a:r>
              <a:rPr lang="en-CA" dirty="0" smtClean="0"/>
              <a:t>Singleton (</a:t>
            </a:r>
            <a:r>
              <a:rPr lang="en-CA" dirty="0" err="1" smtClean="0"/>
              <a:t>création</a:t>
            </a:r>
            <a:r>
              <a:rPr lang="en-CA" dirty="0" smtClean="0"/>
              <a:t>)</a:t>
            </a:r>
            <a:endParaRPr lang="fr-CA" dirty="0"/>
          </a:p>
        </p:txBody>
      </p:sp>
    </p:spTree>
    <p:extLst>
      <p:ext uri="{BB962C8B-B14F-4D97-AF65-F5344CB8AC3E}">
        <p14:creationId xmlns:p14="http://schemas.microsoft.com/office/powerpoint/2010/main" val="390276344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p:txBody>
          <a:bodyPr>
            <a:normAutofit/>
          </a:bodyPr>
          <a:lstStyle/>
          <a:p>
            <a:r>
              <a:rPr lang="fr-CA" dirty="0" smtClean="0"/>
              <a:t>Patron de conception: fabrique</a:t>
            </a:r>
            <a:endParaRPr lang="fr-CA" dirty="0"/>
          </a:p>
        </p:txBody>
      </p:sp>
      <p:sp>
        <p:nvSpPr>
          <p:cNvPr id="7" name="Espace réservé du texte 6"/>
          <p:cNvSpPr>
            <a:spLocks noGrp="1"/>
          </p:cNvSpPr>
          <p:nvPr>
            <p:ph type="body" idx="1"/>
            <p:custDataLst>
              <p:tags r:id="rId2"/>
            </p:custDataLst>
          </p:nvPr>
        </p:nvSpPr>
        <p:spPr/>
        <p:txBody>
          <a:bodyPr/>
          <a:lstStyle/>
          <a:p>
            <a:r>
              <a:rPr lang="fr-CA" dirty="0"/>
              <a:t>420-V31-SF – Programmation de Jeux Vidéo III</a:t>
            </a:r>
          </a:p>
        </p:txBody>
      </p:sp>
    </p:spTree>
    <p:extLst>
      <p:ext uri="{BB962C8B-B14F-4D97-AF65-F5344CB8AC3E}">
        <p14:creationId xmlns:p14="http://schemas.microsoft.com/office/powerpoint/2010/main" val="353980180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CA" sz="1800" dirty="0" smtClean="0"/>
              <a:t>Modèle de création qui permet de créer divers instances d'objets </a:t>
            </a:r>
            <a:r>
              <a:rPr lang="fr-CA" sz="1800" dirty="0" smtClean="0">
                <a:solidFill>
                  <a:srgbClr val="FFC000"/>
                </a:solidFill>
              </a:rPr>
              <a:t>partageant la même </a:t>
            </a:r>
            <a:r>
              <a:rPr lang="fr-CA" sz="1800" dirty="0" err="1" smtClean="0">
                <a:solidFill>
                  <a:srgbClr val="FFC000"/>
                </a:solidFill>
              </a:rPr>
              <a:t>super-classe</a:t>
            </a:r>
            <a:r>
              <a:rPr lang="fr-CA" sz="1800" dirty="0" smtClean="0"/>
              <a:t> en dissimulant au maximum les particularités de ces mêmes objets au moment de la création.</a:t>
            </a:r>
          </a:p>
          <a:p>
            <a:pPr>
              <a:buNone/>
            </a:pPr>
            <a:r>
              <a:rPr lang="fr-CA" sz="1800" dirty="0" smtClean="0"/>
              <a:t>  </a:t>
            </a:r>
          </a:p>
          <a:p>
            <a:r>
              <a:rPr lang="fr-CA" sz="1800" dirty="0" smtClean="0"/>
              <a:t>À part la spécification du type de fabrique, on travaille uniquement avec des pointeurs de la </a:t>
            </a:r>
            <a:r>
              <a:rPr lang="fr-CA" sz="1800" dirty="0" err="1" smtClean="0"/>
              <a:t>super-classe</a:t>
            </a:r>
            <a:r>
              <a:rPr lang="fr-CA" sz="1800" dirty="0" smtClean="0"/>
              <a:t>… qui bien entendu vont pointer vers des objets de la sous-classe.</a:t>
            </a:r>
          </a:p>
          <a:p>
            <a:endParaRPr lang="fr-CA" sz="1800" dirty="0"/>
          </a:p>
          <a:p>
            <a:r>
              <a:rPr lang="fr-CA" sz="1800" dirty="0" smtClean="0"/>
              <a:t>Chaque usine ne sait fabriquer</a:t>
            </a:r>
            <a:br>
              <a:rPr lang="fr-CA" sz="1800" dirty="0" smtClean="0"/>
            </a:br>
            <a:r>
              <a:rPr lang="fr-CA" sz="1800" dirty="0" smtClean="0"/>
              <a:t>qu'un seul type d'objet</a:t>
            </a:r>
            <a:br>
              <a:rPr lang="fr-CA" sz="1800" dirty="0" smtClean="0"/>
            </a:br>
            <a:r>
              <a:rPr lang="fr-CA" sz="1800" dirty="0" smtClean="0"/>
              <a:t/>
            </a:r>
            <a:br>
              <a:rPr lang="fr-CA" sz="1800" dirty="0" smtClean="0"/>
            </a:br>
            <a:r>
              <a:rPr lang="fr-CA" sz="1800" dirty="0" smtClean="0"/>
              <a:t>En jeu : exemple: un "</a:t>
            </a:r>
            <a:r>
              <a:rPr lang="fr-CA" sz="1800" dirty="0" err="1" smtClean="0"/>
              <a:t>spawner</a:t>
            </a:r>
            <a:r>
              <a:rPr lang="fr-CA" sz="1800" dirty="0" smtClean="0"/>
              <a:t>" </a:t>
            </a:r>
            <a:br>
              <a:rPr lang="fr-CA" sz="1800" dirty="0" smtClean="0"/>
            </a:br>
            <a:r>
              <a:rPr lang="fr-CA" sz="1800" dirty="0" smtClean="0"/>
              <a:t>qui génère toujours le même </a:t>
            </a:r>
            <a:br>
              <a:rPr lang="fr-CA" sz="1800" dirty="0" smtClean="0"/>
            </a:br>
            <a:r>
              <a:rPr lang="fr-CA" sz="1800" dirty="0" smtClean="0"/>
              <a:t>type d’ennemi (mais le type </a:t>
            </a:r>
            <a:br>
              <a:rPr lang="fr-CA" sz="1800" dirty="0" smtClean="0"/>
            </a:br>
            <a:r>
              <a:rPr lang="fr-CA" sz="1800" dirty="0" smtClean="0"/>
              <a:t>d’ennemi généré est facile à </a:t>
            </a:r>
            <a:br>
              <a:rPr lang="fr-CA" sz="1800" dirty="0" smtClean="0"/>
            </a:br>
            <a:r>
              <a:rPr lang="fr-CA" sz="1800" dirty="0" smtClean="0"/>
              <a:t>changer au besoin)</a:t>
            </a:r>
          </a:p>
          <a:p>
            <a:pPr>
              <a:buNone/>
            </a:pPr>
            <a:endParaRPr lang="fr-CA" sz="1800" dirty="0" smtClean="0"/>
          </a:p>
          <a:p>
            <a:endParaRPr lang="fr-CA" sz="1800" dirty="0"/>
          </a:p>
          <a:p>
            <a:endParaRPr lang="fr-CA" sz="1800" dirty="0" smtClean="0"/>
          </a:p>
          <a:p>
            <a:endParaRPr lang="fr-CA" sz="1800" dirty="0"/>
          </a:p>
          <a:p>
            <a:endParaRPr lang="fr-CA" sz="1800" dirty="0" smtClean="0"/>
          </a:p>
          <a:p>
            <a:endParaRPr lang="fr-CA" sz="1800" dirty="0"/>
          </a:p>
          <a:p>
            <a:endParaRPr lang="fr-CA" sz="1800" dirty="0" smtClean="0"/>
          </a:p>
          <a:p>
            <a:pPr lvl="1"/>
            <a:endParaRPr lang="fr-CA" sz="1400" dirty="0" smtClean="0"/>
          </a:p>
          <a:p>
            <a:endParaRPr lang="fr-CA" dirty="0" smtClean="0"/>
          </a:p>
          <a:p>
            <a:endParaRPr lang="fr-CA" dirty="0" smtClean="0"/>
          </a:p>
          <a:p>
            <a:endParaRPr lang="fr-CA" dirty="0"/>
          </a:p>
        </p:txBody>
      </p:sp>
      <p:sp>
        <p:nvSpPr>
          <p:cNvPr id="2" name="Titre 1"/>
          <p:cNvSpPr>
            <a:spLocks noGrp="1"/>
          </p:cNvSpPr>
          <p:nvPr>
            <p:ph type="title"/>
          </p:nvPr>
        </p:nvSpPr>
        <p:spPr/>
        <p:txBody>
          <a:bodyPr>
            <a:normAutofit/>
          </a:bodyPr>
          <a:lstStyle/>
          <a:p>
            <a:r>
              <a:rPr lang="fr-CA" dirty="0" smtClean="0"/>
              <a:t>Fabrique </a:t>
            </a:r>
            <a:r>
              <a:rPr lang="en-CA" dirty="0" smtClean="0"/>
              <a:t>(</a:t>
            </a:r>
            <a:r>
              <a:rPr lang="en-CA" dirty="0" err="1" smtClean="0"/>
              <a:t>création</a:t>
            </a:r>
            <a:r>
              <a:rPr lang="en-CA" dirty="0" smtClean="0"/>
              <a:t>)</a:t>
            </a:r>
            <a:endParaRPr lang="fr-CA" dirty="0"/>
          </a:p>
        </p:txBody>
      </p:sp>
      <p:pic>
        <p:nvPicPr>
          <p:cNvPr id="1026" name="Picture 2" descr="C:\Users\ppoulin\Desktop\800px-Observer.svg.png"/>
          <p:cNvPicPr>
            <a:picLocks noChangeAspect="1" noChangeArrowheads="1"/>
          </p:cNvPicPr>
          <p:nvPr/>
        </p:nvPicPr>
        <p:blipFill>
          <a:blip r:embed="rId2" cstate="print"/>
          <a:stretch>
            <a:fillRect/>
          </a:stretch>
        </p:blipFill>
        <p:spPr bwMode="auto">
          <a:xfrm>
            <a:off x="4148932" y="3486029"/>
            <a:ext cx="4537868" cy="282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7439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A" sz="2400" dirty="0" smtClean="0"/>
              <a:t>Variante de la fabrique</a:t>
            </a:r>
          </a:p>
          <a:p>
            <a:r>
              <a:rPr lang="fr-CA" sz="2400" dirty="0" smtClean="0"/>
              <a:t>Ici, l'usine sait fabriquer tous les types d'objets.</a:t>
            </a:r>
          </a:p>
          <a:p>
            <a:r>
              <a:rPr lang="fr-CA" sz="2400" dirty="0" smtClean="0"/>
              <a:t>On lui donne un "ticket de commande" et celle-ci va retourner le bon type d'objet.</a:t>
            </a:r>
            <a:br>
              <a:rPr lang="fr-CA" sz="2400" dirty="0" smtClean="0"/>
            </a:br>
            <a:r>
              <a:rPr lang="fr-CA" sz="2400" dirty="0" smtClean="0"/>
              <a:t/>
            </a:r>
            <a:br>
              <a:rPr lang="fr-CA" sz="2400" dirty="0" smtClean="0"/>
            </a:br>
            <a:r>
              <a:rPr lang="fr-CA" sz="2400" dirty="0" smtClean="0"/>
              <a:t>Plus flexible que la</a:t>
            </a:r>
            <a:br>
              <a:rPr lang="fr-CA" sz="2400" dirty="0" smtClean="0"/>
            </a:br>
            <a:r>
              <a:rPr lang="fr-CA" sz="2400" dirty="0" smtClean="0"/>
              <a:t>fabrique de base, mais</a:t>
            </a:r>
            <a:br>
              <a:rPr lang="fr-CA" sz="2400" dirty="0" smtClean="0"/>
            </a:br>
            <a:r>
              <a:rPr lang="fr-CA" sz="2400" dirty="0" smtClean="0"/>
              <a:t>on doit la gérer</a:t>
            </a:r>
            <a:br>
              <a:rPr lang="fr-CA" sz="2400" dirty="0" smtClean="0"/>
            </a:br>
            <a:r>
              <a:rPr lang="fr-CA" sz="2400" dirty="0" smtClean="0"/>
              <a:t>continuellement (à</a:t>
            </a:r>
            <a:br>
              <a:rPr lang="fr-CA" sz="2400" dirty="0" smtClean="0"/>
            </a:br>
            <a:r>
              <a:rPr lang="fr-CA" sz="2400" dirty="0" smtClean="0"/>
              <a:t>moins de générer le</a:t>
            </a:r>
            <a:br>
              <a:rPr lang="fr-CA" sz="2400" dirty="0" smtClean="0"/>
            </a:br>
            <a:r>
              <a:rPr lang="fr-CA" sz="2400" dirty="0" smtClean="0"/>
              <a:t>ticket </a:t>
            </a:r>
            <a:r>
              <a:rPr lang="fr-CA" sz="2400" smtClean="0"/>
              <a:t>au hasard)</a:t>
            </a:r>
            <a:endParaRPr lang="fr-CA" sz="24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pPr>
              <a:buNone/>
            </a:pPr>
            <a:endParaRPr lang="fr-CA" sz="1800" dirty="0" smtClean="0"/>
          </a:p>
          <a:p>
            <a:endParaRPr lang="fr-CA" sz="1800" dirty="0"/>
          </a:p>
          <a:p>
            <a:endParaRPr lang="fr-CA" sz="1800" dirty="0" smtClean="0"/>
          </a:p>
          <a:p>
            <a:endParaRPr lang="fr-CA" sz="1800" dirty="0"/>
          </a:p>
          <a:p>
            <a:endParaRPr lang="fr-CA" sz="1800" dirty="0" smtClean="0"/>
          </a:p>
          <a:p>
            <a:endParaRPr lang="fr-CA" sz="1800" dirty="0"/>
          </a:p>
          <a:p>
            <a:endParaRPr lang="fr-CA" sz="1800" dirty="0" smtClean="0"/>
          </a:p>
          <a:p>
            <a:pPr lvl="1"/>
            <a:endParaRPr lang="fr-CA" sz="1400" dirty="0" smtClean="0"/>
          </a:p>
          <a:p>
            <a:endParaRPr lang="fr-CA" dirty="0" smtClean="0"/>
          </a:p>
          <a:p>
            <a:endParaRPr lang="fr-CA" dirty="0" smtClean="0"/>
          </a:p>
          <a:p>
            <a:endParaRPr lang="fr-CA" dirty="0"/>
          </a:p>
        </p:txBody>
      </p:sp>
      <p:sp>
        <p:nvSpPr>
          <p:cNvPr id="2" name="Titre 1"/>
          <p:cNvSpPr>
            <a:spLocks noGrp="1"/>
          </p:cNvSpPr>
          <p:nvPr>
            <p:ph type="title"/>
          </p:nvPr>
        </p:nvSpPr>
        <p:spPr/>
        <p:txBody>
          <a:bodyPr/>
          <a:lstStyle/>
          <a:p>
            <a:r>
              <a:rPr lang="fr-CA" dirty="0" smtClean="0"/>
              <a:t>Fabrique statique (création)</a:t>
            </a:r>
            <a:endParaRPr lang="fr-CA" dirty="0"/>
          </a:p>
        </p:txBody>
      </p:sp>
      <p:pic>
        <p:nvPicPr>
          <p:cNvPr id="5" name="Image 4" descr="Design_pattern_fabrique2.png"/>
          <p:cNvPicPr>
            <a:picLocks noChangeAspect="1"/>
          </p:cNvPicPr>
          <p:nvPr/>
        </p:nvPicPr>
        <p:blipFill>
          <a:blip r:embed="rId2" cstate="print"/>
          <a:stretch>
            <a:fillRect/>
          </a:stretch>
        </p:blipFill>
        <p:spPr>
          <a:xfrm>
            <a:off x="4056257" y="3548396"/>
            <a:ext cx="4057143" cy="2523810"/>
          </a:xfrm>
          <a:prstGeom prst="rect">
            <a:avLst/>
          </a:prstGeom>
        </p:spPr>
      </p:pic>
    </p:spTree>
    <p:extLst>
      <p:ext uri="{BB962C8B-B14F-4D97-AF65-F5344CB8AC3E}">
        <p14:creationId xmlns:p14="http://schemas.microsoft.com/office/powerpoint/2010/main" val="261371339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CA" sz="2400" dirty="0" smtClean="0"/>
              <a:t>Attention: contrainte sur les fabriques</a:t>
            </a:r>
            <a:r>
              <a:rPr lang="fr-CA" sz="2400" dirty="0" smtClean="0"/>
              <a:t/>
            </a:r>
            <a:br>
              <a:rPr lang="fr-CA" sz="2400" dirty="0" smtClean="0"/>
            </a:br>
            <a:r>
              <a:rPr lang="fr-CA" sz="2400" dirty="0" smtClean="0"/>
              <a:t/>
            </a:r>
            <a:br>
              <a:rPr lang="fr-CA" sz="2400" dirty="0" smtClean="0"/>
            </a:br>
            <a:r>
              <a:rPr lang="fr-CA" sz="2400" dirty="0" smtClean="0"/>
              <a:t>1- L'appel à la création d'un objet par une fabrique ne doit jamais avoir aucun paramètre venant de l'extérieur.</a:t>
            </a:r>
          </a:p>
          <a:p>
            <a:endParaRPr lang="fr-CA" sz="2400" dirty="0" smtClean="0"/>
          </a:p>
          <a:p>
            <a:r>
              <a:rPr lang="fr-CA" sz="2400" dirty="0" smtClean="0"/>
              <a:t>2- Si classe à "fabriquer" n'a pas de constructeur par défaut, il doit être possible de donner des "valeurs par défaut" communes pour la majorité des paramètres.  Les quelques paramètres restants pouvant être initialisés après la création de l'objet.</a:t>
            </a:r>
          </a:p>
          <a:p>
            <a:pPr lvl="1"/>
            <a:r>
              <a:rPr lang="fr-CA" sz="2000" dirty="0" smtClean="0"/>
              <a:t>- Une méthode "</a:t>
            </a:r>
            <a:r>
              <a:rPr lang="fr-CA" sz="2000" dirty="0" err="1" smtClean="0"/>
              <a:t>chargeData</a:t>
            </a:r>
            <a:r>
              <a:rPr lang="fr-CA" sz="2000" dirty="0" smtClean="0"/>
              <a:t>" se charge d'accumuler les "valeurs par défaut" que la fabrique passera à la classe.</a:t>
            </a:r>
          </a:p>
          <a:p>
            <a:pPr lvl="1"/>
            <a:r>
              <a:rPr lang="fr-CA" sz="2000" dirty="0" smtClean="0"/>
              <a:t/>
            </a:r>
            <a:br>
              <a:rPr lang="fr-CA" sz="2000" dirty="0" smtClean="0"/>
            </a:br>
            <a:r>
              <a:rPr lang="fr-CA" sz="2000" dirty="0" smtClean="0"/>
              <a:t>- Si trop de données doivent être initialisées après l'utilisation de la fabrique, alors la fabrique n'est peut-être pas pertinente pour ce cas précis.</a:t>
            </a:r>
          </a:p>
          <a:p>
            <a:endParaRPr lang="fr-CA" sz="24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endParaRPr lang="fr-CA" sz="1800" dirty="0" smtClean="0"/>
          </a:p>
          <a:p>
            <a:pPr>
              <a:buNone/>
            </a:pPr>
            <a:endParaRPr lang="fr-CA" sz="1800" dirty="0" smtClean="0"/>
          </a:p>
          <a:p>
            <a:endParaRPr lang="fr-CA" sz="1800" dirty="0"/>
          </a:p>
          <a:p>
            <a:endParaRPr lang="fr-CA" sz="1800" dirty="0" smtClean="0"/>
          </a:p>
          <a:p>
            <a:endParaRPr lang="fr-CA" sz="1800" dirty="0"/>
          </a:p>
          <a:p>
            <a:endParaRPr lang="fr-CA" sz="1800" dirty="0" smtClean="0"/>
          </a:p>
          <a:p>
            <a:endParaRPr lang="fr-CA" sz="1800" dirty="0"/>
          </a:p>
          <a:p>
            <a:endParaRPr lang="fr-CA" sz="1800" dirty="0" smtClean="0"/>
          </a:p>
          <a:p>
            <a:pPr lvl="1"/>
            <a:endParaRPr lang="fr-CA" sz="1400" dirty="0" smtClean="0"/>
          </a:p>
          <a:p>
            <a:endParaRPr lang="fr-CA" dirty="0" smtClean="0"/>
          </a:p>
          <a:p>
            <a:endParaRPr lang="fr-CA" dirty="0" smtClean="0"/>
          </a:p>
          <a:p>
            <a:endParaRPr lang="fr-CA" dirty="0"/>
          </a:p>
        </p:txBody>
      </p:sp>
      <p:sp>
        <p:nvSpPr>
          <p:cNvPr id="2" name="Titre 1"/>
          <p:cNvSpPr>
            <a:spLocks noGrp="1"/>
          </p:cNvSpPr>
          <p:nvPr>
            <p:ph type="title"/>
          </p:nvPr>
        </p:nvSpPr>
        <p:spPr/>
        <p:txBody>
          <a:bodyPr/>
          <a:lstStyle/>
          <a:p>
            <a:r>
              <a:rPr lang="fr-CA" dirty="0" smtClean="0"/>
              <a:t>Fabrique statique (création)</a:t>
            </a:r>
            <a:endParaRPr lang="fr-CA" dirty="0"/>
          </a:p>
        </p:txBody>
      </p:sp>
    </p:spTree>
    <p:extLst>
      <p:ext uri="{BB962C8B-B14F-4D97-AF65-F5344CB8AC3E}">
        <p14:creationId xmlns:p14="http://schemas.microsoft.com/office/powerpoint/2010/main" val="25132652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p:txBody>
          <a:bodyPr>
            <a:normAutofit/>
          </a:bodyPr>
          <a:lstStyle/>
          <a:p>
            <a:r>
              <a:rPr lang="fr-CA" dirty="0" smtClean="0"/>
              <a:t>Patron de conception: Poids-mouche (</a:t>
            </a:r>
            <a:r>
              <a:rPr lang="fr-CA" dirty="0" err="1" smtClean="0"/>
              <a:t>Flyweight</a:t>
            </a:r>
            <a:r>
              <a:rPr lang="fr-CA" dirty="0" smtClean="0"/>
              <a:t>)</a:t>
            </a:r>
            <a:endParaRPr lang="fr-CA" dirty="0"/>
          </a:p>
        </p:txBody>
      </p:sp>
      <p:sp>
        <p:nvSpPr>
          <p:cNvPr id="7" name="Espace réservé du texte 6"/>
          <p:cNvSpPr>
            <a:spLocks noGrp="1"/>
          </p:cNvSpPr>
          <p:nvPr>
            <p:ph type="body" idx="1"/>
            <p:custDataLst>
              <p:tags r:id="rId2"/>
            </p:custDataLst>
          </p:nvPr>
        </p:nvSpPr>
        <p:spPr/>
        <p:txBody>
          <a:bodyPr/>
          <a:lstStyle/>
          <a:p>
            <a:r>
              <a:rPr lang="fr-CA" dirty="0"/>
              <a:t>420-V31-SF – Programmation de Jeux Vidéo III</a:t>
            </a:r>
          </a:p>
        </p:txBody>
      </p:sp>
    </p:spTree>
    <p:extLst>
      <p:ext uri="{BB962C8B-B14F-4D97-AF65-F5344CB8AC3E}">
        <p14:creationId xmlns:p14="http://schemas.microsoft.com/office/powerpoint/2010/main" val="148436161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A" sz="2000" dirty="0"/>
              <a:t>Modèle de </a:t>
            </a:r>
            <a:r>
              <a:rPr lang="fr-CA" sz="2000" dirty="0" smtClean="0"/>
              <a:t>structure qui </a:t>
            </a:r>
            <a:r>
              <a:rPr lang="fr-CA" sz="2000" dirty="0"/>
              <a:t>permet </a:t>
            </a:r>
            <a:r>
              <a:rPr lang="fr-CA" sz="2000" dirty="0" smtClean="0"/>
              <a:t>de réduire l'utilisation de ressources lourdes en mémoire. </a:t>
            </a:r>
            <a:r>
              <a:rPr lang="fr-CA" sz="2000" dirty="0" smtClean="0"/>
              <a:t/>
            </a:r>
            <a:br>
              <a:rPr lang="fr-CA" sz="2000" dirty="0" smtClean="0"/>
            </a:br>
            <a:endParaRPr lang="fr-CA" sz="2000" dirty="0" smtClean="0"/>
          </a:p>
          <a:p>
            <a:r>
              <a:rPr lang="fr-CA" sz="2000" dirty="0" smtClean="0"/>
              <a:t>Lorsque </a:t>
            </a:r>
            <a:r>
              <a:rPr lang="fr-CA" sz="2000" dirty="0"/>
              <a:t>de nombreux </a:t>
            </a:r>
            <a:r>
              <a:rPr lang="fr-CA" sz="2000" dirty="0" smtClean="0"/>
              <a:t>objets de grande taille doivent </a:t>
            </a:r>
            <a:r>
              <a:rPr lang="fr-CA" sz="2000" dirty="0"/>
              <a:t>être manipulés, mais qu'il serait trop coûteux en mémoire s'il fallait instancier tous ces objets, il est judicieux d'implémenter le poids-mouche</a:t>
            </a:r>
            <a:r>
              <a:rPr lang="fr-CA" sz="2000" dirty="0" smtClean="0"/>
              <a:t>.</a:t>
            </a:r>
            <a:br>
              <a:rPr lang="fr-CA" sz="2000" dirty="0" smtClean="0"/>
            </a:br>
            <a:endParaRPr lang="fr-CA" sz="2000" dirty="0"/>
          </a:p>
          <a:p>
            <a:r>
              <a:rPr lang="fr-CA" sz="2000" dirty="0"/>
              <a:t>Dans le cas d'une classe représentant des données, il est parfois possible de réduire le nombre d'objets à instancier si tous ces objets sont semblables et se différencient sur </a:t>
            </a:r>
            <a:r>
              <a:rPr lang="fr-CA" sz="2000" dirty="0">
                <a:solidFill>
                  <a:srgbClr val="FFC000"/>
                </a:solidFill>
              </a:rPr>
              <a:t>quelques paramètres</a:t>
            </a:r>
            <a:r>
              <a:rPr lang="fr-CA" sz="2000" dirty="0"/>
              <a:t>. Si ces </a:t>
            </a:r>
            <a:r>
              <a:rPr lang="fr-CA" sz="2000" dirty="0">
                <a:solidFill>
                  <a:srgbClr val="FFC000"/>
                </a:solidFill>
              </a:rPr>
              <a:t>quelques paramètres</a:t>
            </a:r>
            <a:r>
              <a:rPr lang="fr-CA" sz="2000" dirty="0"/>
              <a:t> peuvent être extraits de la classe et passés ensuite via </a:t>
            </a:r>
            <a:r>
              <a:rPr lang="fr-CA" sz="2000" dirty="0" smtClean="0"/>
              <a:t>les </a:t>
            </a:r>
            <a:r>
              <a:rPr lang="fr-CA" sz="2000" dirty="0"/>
              <a:t>paramètres des </a:t>
            </a:r>
            <a:r>
              <a:rPr lang="fr-CA" sz="2000" dirty="0" smtClean="0"/>
              <a:t>méthodes de notre classe massive, </a:t>
            </a:r>
            <a:r>
              <a:rPr lang="fr-CA" sz="2000" dirty="0"/>
              <a:t>on peut réduire grandement le nombre d'objets à </a:t>
            </a:r>
            <a:r>
              <a:rPr lang="fr-CA" sz="2000" dirty="0" smtClean="0"/>
              <a:t>instancier</a:t>
            </a:r>
            <a:r>
              <a:rPr lang="fr-CA" sz="2000" dirty="0"/>
              <a:t> </a:t>
            </a:r>
            <a:r>
              <a:rPr lang="fr-CA" sz="2000" dirty="0" smtClean="0"/>
              <a:t>et ainsi sauver beaucoup de mémoire.</a:t>
            </a:r>
            <a:endParaRPr lang="en-CA" b="1" dirty="0" smtClean="0"/>
          </a:p>
        </p:txBody>
      </p:sp>
      <p:sp>
        <p:nvSpPr>
          <p:cNvPr id="2" name="Titre 1"/>
          <p:cNvSpPr>
            <a:spLocks noGrp="1"/>
          </p:cNvSpPr>
          <p:nvPr>
            <p:ph type="title"/>
          </p:nvPr>
        </p:nvSpPr>
        <p:spPr/>
        <p:txBody>
          <a:bodyPr>
            <a:normAutofit/>
          </a:bodyPr>
          <a:lstStyle/>
          <a:p>
            <a:r>
              <a:rPr lang="en-CA" dirty="0" err="1" smtClean="0"/>
              <a:t>Poids-mouche</a:t>
            </a:r>
            <a:r>
              <a:rPr lang="en-CA" dirty="0" smtClean="0"/>
              <a:t> (structure)</a:t>
            </a:r>
            <a:endParaRPr lang="fr-CA" dirty="0"/>
          </a:p>
        </p:txBody>
      </p:sp>
    </p:spTree>
    <p:extLst>
      <p:ext uri="{BB962C8B-B14F-4D97-AF65-F5344CB8AC3E}">
        <p14:creationId xmlns:p14="http://schemas.microsoft.com/office/powerpoint/2010/main" val="425189451"/>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A" sz="2000" dirty="0" smtClean="0"/>
              <a:t>Imaginez un jeu en 3D qui se trouverait dans une forêt.  Imaginez que chaque arbre ai son propre </a:t>
            </a:r>
            <a:r>
              <a:rPr lang="fr-CA" sz="2000" dirty="0" err="1" smtClean="0"/>
              <a:t>mesh</a:t>
            </a:r>
            <a:r>
              <a:rPr lang="fr-CA" sz="2000" dirty="0" smtClean="0"/>
              <a:t>, sa propre série de textures, son propre </a:t>
            </a:r>
            <a:r>
              <a:rPr lang="fr-CA" sz="2000" dirty="0" err="1" smtClean="0"/>
              <a:t>boning</a:t>
            </a:r>
            <a:r>
              <a:rPr lang="fr-CA" sz="2000" dirty="0" smtClean="0"/>
              <a:t>, et qu'on charge tout ça… chaque fois… pour chaque arbre.</a:t>
            </a:r>
          </a:p>
          <a:p>
            <a:endParaRPr lang="fr-CA" sz="2000" b="1" dirty="0"/>
          </a:p>
          <a:p>
            <a:r>
              <a:rPr lang="fr-CA" sz="2000" dirty="0" smtClean="0"/>
              <a:t>Vous aurez l'impression que pour ce jeu votre machine toute neuve et hyper performante, une vrai F1 de l'informatique va se comporter comme ça!</a:t>
            </a:r>
            <a:endParaRPr lang="en-CA" dirty="0" smtClean="0"/>
          </a:p>
        </p:txBody>
      </p:sp>
      <p:sp>
        <p:nvSpPr>
          <p:cNvPr id="2" name="Titre 1"/>
          <p:cNvSpPr>
            <a:spLocks noGrp="1"/>
          </p:cNvSpPr>
          <p:nvPr>
            <p:ph type="title"/>
          </p:nvPr>
        </p:nvSpPr>
        <p:spPr/>
        <p:txBody>
          <a:bodyPr>
            <a:normAutofit/>
          </a:bodyPr>
          <a:lstStyle/>
          <a:p>
            <a:r>
              <a:rPr lang="en-CA" dirty="0" err="1" smtClean="0"/>
              <a:t>Poids-mouche</a:t>
            </a:r>
            <a:r>
              <a:rPr lang="en-CA" dirty="0"/>
              <a:t> (structure)</a:t>
            </a:r>
            <a:endParaRPr lang="fr-CA"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873" y="3851230"/>
            <a:ext cx="3483788" cy="2284059"/>
          </a:xfrm>
          <a:prstGeom prst="rect">
            <a:avLst/>
          </a:prstGeom>
        </p:spPr>
      </p:pic>
    </p:spTree>
    <p:extLst>
      <p:ext uri="{BB962C8B-B14F-4D97-AF65-F5344CB8AC3E}">
        <p14:creationId xmlns:p14="http://schemas.microsoft.com/office/powerpoint/2010/main" val="19746290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marL="0" indent="0">
              <a:buNone/>
            </a:pPr>
            <a:r>
              <a:rPr lang="fr-CA" sz="2000" dirty="0" smtClean="0"/>
              <a:t>Déjà, si vous aviez utilisé </a:t>
            </a:r>
            <a:r>
              <a:rPr lang="fr-CA" sz="2000" dirty="0" smtClean="0"/>
              <a:t>ce patron pour le jeu de Zombie, vous auriez eu à charger un et un seul </a:t>
            </a:r>
            <a:r>
              <a:rPr lang="fr-CA" sz="2000" dirty="0" err="1" smtClean="0"/>
              <a:t>sprite</a:t>
            </a:r>
            <a:r>
              <a:rPr lang="fr-CA" sz="2000" dirty="0" smtClean="0"/>
              <a:t> par modèle de Zombie et vous auriez parfaitement pu vivre avec ça.</a:t>
            </a:r>
          </a:p>
          <a:p>
            <a:endParaRPr lang="fr-CA" sz="2000" dirty="0" smtClean="0"/>
          </a:p>
          <a:p>
            <a:pPr marL="0" indent="0">
              <a:buNone/>
            </a:pPr>
            <a:r>
              <a:rPr lang="fr-CA" sz="2000" b="1" dirty="0" smtClean="0"/>
              <a:t>Technique d'implémentation.</a:t>
            </a:r>
            <a:endParaRPr lang="fr-CA" sz="2000" dirty="0" smtClean="0"/>
          </a:p>
          <a:p>
            <a:pPr marL="0" indent="0">
              <a:buNone/>
            </a:pPr>
            <a:r>
              <a:rPr lang="fr-CA" sz="2000" dirty="0" smtClean="0"/>
              <a:t>1- Toute la partie lourde et commune de notre classe est mise à part dans une classe qui sera instanciée peu de fois (par exemple ici nos différents </a:t>
            </a:r>
            <a:r>
              <a:rPr lang="fr-CA" sz="2000" dirty="0" err="1" smtClean="0"/>
              <a:t>sprites</a:t>
            </a:r>
            <a:r>
              <a:rPr lang="fr-CA" sz="2000" dirty="0" smtClean="0"/>
              <a:t> de Zombies).  Appelons cette partie le poids-lourd.</a:t>
            </a:r>
          </a:p>
          <a:p>
            <a:pPr lvl="1"/>
            <a:r>
              <a:rPr lang="fr-CA" sz="1600" dirty="0" smtClean="0"/>
              <a:t>On ne la met pas statique, ni en singleton,  car il peut y en avoir plusieurs instance.</a:t>
            </a:r>
            <a:endParaRPr lang="en-CA" dirty="0"/>
          </a:p>
          <a:p>
            <a:pPr marL="64008" indent="0">
              <a:buNone/>
            </a:pPr>
            <a:r>
              <a:rPr lang="en-CA" sz="2000" dirty="0" smtClean="0"/>
              <a:t/>
            </a:r>
            <a:br>
              <a:rPr lang="en-CA" sz="2000" dirty="0" smtClean="0"/>
            </a:br>
            <a:r>
              <a:rPr lang="fr-CA" sz="2000" dirty="0" smtClean="0"/>
              <a:t>2- Toutes les données qui changent couramment sur le </a:t>
            </a:r>
            <a:r>
              <a:rPr lang="fr-CA" sz="2000" dirty="0" smtClean="0"/>
              <a:t>poids-lourd </a:t>
            </a:r>
            <a:r>
              <a:rPr lang="fr-CA" sz="2000" dirty="0" smtClean="0"/>
              <a:t>sont mis dans une seconde classe, très légère, le poids-mouche, qui a un pointeur vers une instance d'un poids lourd</a:t>
            </a:r>
          </a:p>
          <a:p>
            <a:pPr marL="347472" lvl="1" indent="0">
              <a:buNone/>
            </a:pPr>
            <a:r>
              <a:rPr lang="fr-CA" sz="1600" dirty="0" smtClean="0"/>
              <a:t>Pas un </a:t>
            </a:r>
            <a:r>
              <a:rPr lang="fr-CA" sz="1600" dirty="0" smtClean="0"/>
              <a:t>attribut </a:t>
            </a:r>
            <a:r>
              <a:rPr lang="fr-CA" sz="1600" dirty="0" smtClean="0"/>
              <a:t>statique, chaque poids-mouche peut pointer vers un poids lourd </a:t>
            </a:r>
            <a:r>
              <a:rPr lang="fr-CA" sz="1600" dirty="0" smtClean="0"/>
              <a:t>différent.</a:t>
            </a:r>
            <a:endParaRPr lang="fr-CA" sz="1600" dirty="0" smtClean="0"/>
          </a:p>
        </p:txBody>
      </p:sp>
      <p:sp>
        <p:nvSpPr>
          <p:cNvPr id="2" name="Titre 1"/>
          <p:cNvSpPr>
            <a:spLocks noGrp="1"/>
          </p:cNvSpPr>
          <p:nvPr>
            <p:ph type="title"/>
          </p:nvPr>
        </p:nvSpPr>
        <p:spPr/>
        <p:txBody>
          <a:bodyPr>
            <a:normAutofit/>
          </a:bodyPr>
          <a:lstStyle/>
          <a:p>
            <a:r>
              <a:rPr lang="en-CA" dirty="0" err="1" smtClean="0"/>
              <a:t>Poids-mouche</a:t>
            </a:r>
            <a:r>
              <a:rPr lang="en-CA" dirty="0"/>
              <a:t> (structure)</a:t>
            </a:r>
            <a:endParaRPr lang="fr-CA" dirty="0"/>
          </a:p>
        </p:txBody>
      </p:sp>
    </p:spTree>
    <p:extLst>
      <p:ext uri="{BB962C8B-B14F-4D97-AF65-F5344CB8AC3E}">
        <p14:creationId xmlns:p14="http://schemas.microsoft.com/office/powerpoint/2010/main" val="261766708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CA" dirty="0">
                <a:hlinkClick r:id="rId2"/>
              </a:rPr>
              <a:t>http://gameprogrammingpatterns.com</a:t>
            </a:r>
            <a:r>
              <a:rPr lang="en-CA" dirty="0" smtClean="0">
                <a:hlinkClick r:id="rId2"/>
              </a:rPr>
              <a:t>/</a:t>
            </a:r>
            <a:endParaRPr lang="en-CA" dirty="0" smtClean="0"/>
          </a:p>
          <a:p>
            <a:endParaRPr lang="en-CA" dirty="0"/>
          </a:p>
          <a:p>
            <a:r>
              <a:rPr lang="fr-CA" dirty="0" smtClean="0"/>
              <a:t>Si vous êtes sérieux dans votre démarche, allez vous chercher ça!</a:t>
            </a:r>
            <a:endParaRPr lang="fr-CA" dirty="0"/>
          </a:p>
        </p:txBody>
      </p:sp>
      <p:sp>
        <p:nvSpPr>
          <p:cNvPr id="2" name="Titre 1"/>
          <p:cNvSpPr>
            <a:spLocks noGrp="1"/>
          </p:cNvSpPr>
          <p:nvPr>
            <p:ph type="title"/>
          </p:nvPr>
        </p:nvSpPr>
        <p:spPr/>
        <p:txBody>
          <a:bodyPr>
            <a:normAutofit/>
          </a:bodyPr>
          <a:lstStyle/>
          <a:p>
            <a:r>
              <a:rPr lang="en-CA" dirty="0" smtClean="0"/>
              <a:t>Un </a:t>
            </a:r>
            <a:r>
              <a:rPr lang="en-CA" dirty="0" err="1" smtClean="0"/>
              <a:t>peu</a:t>
            </a:r>
            <a:r>
              <a:rPr lang="en-CA" dirty="0" smtClean="0"/>
              <a:t> de documentation</a:t>
            </a:r>
            <a:endParaRPr lang="fr-CA" sz="1800" dirty="0"/>
          </a:p>
        </p:txBody>
      </p:sp>
    </p:spTree>
    <p:extLst>
      <p:ext uri="{BB962C8B-B14F-4D97-AF65-F5344CB8AC3E}">
        <p14:creationId xmlns:p14="http://schemas.microsoft.com/office/powerpoint/2010/main" val="41983270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CA" sz="2000" dirty="0" smtClean="0"/>
              <a:t>3- Pas de règle précise sur le nombre de poids-lourds et de poids mouches, mais disons que clairement, les poids-mouches doivent être bien plus nombreux que les poids-lourds, sinon ce pattern ne sert  à rien.</a:t>
            </a:r>
          </a:p>
          <a:p>
            <a:pPr marL="283464" lvl="1" indent="0">
              <a:buNone/>
            </a:pPr>
            <a:endParaRPr lang="fr-CA" sz="1600" dirty="0" smtClean="0"/>
          </a:p>
          <a:p>
            <a:pPr marL="283464" lvl="1" indent="0">
              <a:buNone/>
            </a:pPr>
            <a:r>
              <a:rPr lang="fr-CA" sz="1600" dirty="0" smtClean="0"/>
              <a:t>Dans </a:t>
            </a:r>
            <a:r>
              <a:rPr lang="fr-CA" sz="1600" dirty="0" smtClean="0"/>
              <a:t>notre jeu de </a:t>
            </a:r>
            <a:r>
              <a:rPr lang="fr-CA" sz="1600" dirty="0" smtClean="0"/>
              <a:t>zombie…</a:t>
            </a:r>
          </a:p>
          <a:p>
            <a:pPr marL="283464" lvl="1" indent="0">
              <a:buNone/>
            </a:pPr>
            <a:r>
              <a:rPr lang="fr-CA" sz="1600" dirty="0" smtClean="0"/>
              <a:t>1- </a:t>
            </a:r>
            <a:r>
              <a:rPr lang="fr-CA" sz="1600" dirty="0" smtClean="0"/>
              <a:t>on </a:t>
            </a:r>
            <a:r>
              <a:rPr lang="fr-CA" sz="1600" dirty="0" smtClean="0"/>
              <a:t>aurait eu </a:t>
            </a:r>
            <a:r>
              <a:rPr lang="fr-CA" sz="1600" dirty="0" smtClean="0"/>
              <a:t>une instance de </a:t>
            </a:r>
            <a:r>
              <a:rPr lang="fr-CA" sz="1600" dirty="0" smtClean="0"/>
              <a:t>poids lourd par </a:t>
            </a:r>
            <a:r>
              <a:rPr lang="fr-CA" sz="1600" dirty="0" smtClean="0"/>
              <a:t>modèle (Texture) </a:t>
            </a:r>
            <a:r>
              <a:rPr lang="fr-CA" sz="1600" dirty="0" smtClean="0"/>
              <a:t>de zombie </a:t>
            </a:r>
            <a:endParaRPr lang="fr-CA" sz="1600" dirty="0" smtClean="0"/>
          </a:p>
          <a:p>
            <a:pPr marL="283464" lvl="1" indent="0">
              <a:buNone/>
            </a:pPr>
            <a:r>
              <a:rPr lang="fr-CA" sz="1600" dirty="0" smtClean="0"/>
              <a:t>2- on </a:t>
            </a:r>
            <a:r>
              <a:rPr lang="fr-CA" sz="1600" dirty="0" smtClean="0"/>
              <a:t>autant eu autant de </a:t>
            </a:r>
            <a:r>
              <a:rPr lang="fr-CA" sz="1600" dirty="0" smtClean="0"/>
              <a:t>poids-mouches que nécessaire (50 </a:t>
            </a:r>
            <a:r>
              <a:rPr lang="fr-CA" sz="1600" dirty="0" smtClean="0"/>
              <a:t>ou </a:t>
            </a:r>
            <a:r>
              <a:rPr lang="fr-CA" sz="1600" dirty="0" smtClean="0"/>
              <a:t>plus).  </a:t>
            </a:r>
            <a:endParaRPr lang="fr-CA" sz="1600" dirty="0" smtClean="0"/>
          </a:p>
          <a:p>
            <a:pPr marL="283464" lvl="1" indent="0">
              <a:buNone/>
            </a:pPr>
            <a:r>
              <a:rPr lang="fr-CA" sz="1600" dirty="0" smtClean="0"/>
              <a:t>3- </a:t>
            </a:r>
            <a:r>
              <a:rPr lang="fr-CA" sz="1600" dirty="0" smtClean="0"/>
              <a:t>Zombie </a:t>
            </a:r>
            <a:r>
              <a:rPr lang="fr-CA" sz="1600" dirty="0" smtClean="0"/>
              <a:t>aurait hérité du poids-mouche et non pas du </a:t>
            </a:r>
            <a:r>
              <a:rPr lang="fr-CA" sz="1600" dirty="0" err="1" smtClean="0"/>
              <a:t>sprite</a:t>
            </a:r>
            <a:r>
              <a:rPr lang="fr-CA" sz="1600" dirty="0" smtClean="0"/>
              <a:t>.</a:t>
            </a:r>
          </a:p>
          <a:p>
            <a:pPr marL="283464" lvl="1" indent="0">
              <a:buNone/>
            </a:pPr>
            <a:endParaRPr lang="fr-CA" sz="1600" dirty="0"/>
          </a:p>
          <a:p>
            <a:pPr marL="283464" lvl="1" indent="0">
              <a:buNone/>
            </a:pPr>
            <a:r>
              <a:rPr lang="fr-CA" sz="1600" dirty="0" smtClean="0"/>
              <a:t>Dans un jeu de </a:t>
            </a:r>
            <a:r>
              <a:rPr lang="fr-CA" sz="1600" dirty="0" smtClean="0"/>
              <a:t>plateforme</a:t>
            </a:r>
            <a:r>
              <a:rPr lang="fr-CA" sz="1600" dirty="0" smtClean="0"/>
              <a:t>, est-ce que chaque dalle/cube doit avoir son propre </a:t>
            </a:r>
            <a:r>
              <a:rPr lang="fr-CA" sz="1600" dirty="0" err="1" smtClean="0"/>
              <a:t>sprite</a:t>
            </a:r>
            <a:r>
              <a:rPr lang="fr-CA" sz="1600" dirty="0" smtClean="0"/>
              <a:t>?</a:t>
            </a:r>
          </a:p>
        </p:txBody>
      </p:sp>
      <p:sp>
        <p:nvSpPr>
          <p:cNvPr id="2" name="Titre 1"/>
          <p:cNvSpPr>
            <a:spLocks noGrp="1"/>
          </p:cNvSpPr>
          <p:nvPr>
            <p:ph type="title"/>
          </p:nvPr>
        </p:nvSpPr>
        <p:spPr/>
        <p:txBody>
          <a:bodyPr>
            <a:normAutofit/>
          </a:bodyPr>
          <a:lstStyle/>
          <a:p>
            <a:r>
              <a:rPr lang="en-CA" dirty="0" err="1" smtClean="0"/>
              <a:t>Poids-mouche</a:t>
            </a:r>
            <a:r>
              <a:rPr lang="en-CA" dirty="0"/>
              <a:t> (structure)</a:t>
            </a:r>
            <a:endParaRPr lang="fr-CA" dirty="0"/>
          </a:p>
        </p:txBody>
      </p:sp>
    </p:spTree>
    <p:extLst>
      <p:ext uri="{BB962C8B-B14F-4D97-AF65-F5344CB8AC3E}">
        <p14:creationId xmlns:p14="http://schemas.microsoft.com/office/powerpoint/2010/main" val="215596581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r>
              <a:rPr lang="en-CA" dirty="0"/>
              <a:t>(source: http://fr.wikipedia.org/wiki/Patron_de_conception)</a:t>
            </a:r>
            <a:endParaRPr lang="fr-CA" dirty="0" smtClean="0"/>
          </a:p>
          <a:p>
            <a:endParaRPr lang="fr-CA" dirty="0" smtClean="0"/>
          </a:p>
          <a:p>
            <a:r>
              <a:rPr lang="fr-CA" dirty="0" smtClean="0"/>
              <a:t>Un </a:t>
            </a:r>
            <a:r>
              <a:rPr lang="fr-CA" b="1" dirty="0">
                <a:solidFill>
                  <a:srgbClr val="FFC000"/>
                </a:solidFill>
              </a:rPr>
              <a:t>patron de conception</a:t>
            </a:r>
            <a:r>
              <a:rPr lang="fr-CA" dirty="0"/>
              <a:t>, </a:t>
            </a:r>
            <a:r>
              <a:rPr lang="fr-CA" b="1" dirty="0">
                <a:solidFill>
                  <a:srgbClr val="FFC000"/>
                </a:solidFill>
              </a:rPr>
              <a:t>motif de conception</a:t>
            </a:r>
            <a:r>
              <a:rPr lang="fr-CA" dirty="0">
                <a:solidFill>
                  <a:srgbClr val="FFC000"/>
                </a:solidFill>
              </a:rPr>
              <a:t> </a:t>
            </a:r>
            <a:r>
              <a:rPr lang="fr-CA" dirty="0"/>
              <a:t>ou </a:t>
            </a:r>
            <a:r>
              <a:rPr lang="fr-CA" b="1" dirty="0">
                <a:solidFill>
                  <a:srgbClr val="FFC000"/>
                </a:solidFill>
              </a:rPr>
              <a:t>modèle de conception</a:t>
            </a:r>
            <a:r>
              <a:rPr lang="fr-CA" dirty="0"/>
              <a:t> est un concept de </a:t>
            </a:r>
            <a:r>
              <a:rPr lang="fr-CA" b="1" dirty="0">
                <a:hlinkClick r:id="rId2" tooltip="Génie logiciel"/>
              </a:rPr>
              <a:t>génie logiciel</a:t>
            </a:r>
            <a:r>
              <a:rPr lang="fr-CA" b="1" dirty="0"/>
              <a:t> </a:t>
            </a:r>
            <a:r>
              <a:rPr lang="fr-CA" dirty="0"/>
              <a:t>destiné à résoudre </a:t>
            </a:r>
            <a:r>
              <a:rPr lang="fr-CA" dirty="0" smtClean="0"/>
              <a:t>des </a:t>
            </a:r>
            <a:r>
              <a:rPr lang="fr-CA" dirty="0"/>
              <a:t>problèmes récurrents </a:t>
            </a:r>
            <a:r>
              <a:rPr lang="fr-CA" dirty="0" smtClean="0"/>
              <a:t>suivant </a:t>
            </a:r>
            <a:r>
              <a:rPr lang="fr-CA" dirty="0"/>
              <a:t>le </a:t>
            </a:r>
            <a:r>
              <a:rPr lang="fr-CA" dirty="0" smtClean="0"/>
              <a:t>paradigme </a:t>
            </a:r>
            <a:r>
              <a:rPr lang="fr-CA" b="1" dirty="0" smtClean="0">
                <a:hlinkClick r:id="rId3" tooltip="Programmation objet"/>
              </a:rPr>
              <a:t>orienté-objet</a:t>
            </a:r>
            <a:r>
              <a:rPr lang="fr-CA" dirty="0" smtClean="0"/>
              <a:t>.</a:t>
            </a:r>
          </a:p>
          <a:p>
            <a:endParaRPr lang="fr-CA" dirty="0"/>
          </a:p>
          <a:p>
            <a:r>
              <a:rPr lang="fr-CA" dirty="0"/>
              <a:t>Les trois termes sont des traductions de l'expression </a:t>
            </a:r>
            <a:r>
              <a:rPr lang="fr-CA" b="1" dirty="0" smtClean="0">
                <a:hlinkClick r:id="rId4" tooltip="Design"/>
              </a:rPr>
              <a:t>design</a:t>
            </a:r>
            <a:r>
              <a:rPr lang="fr-CA" b="1" dirty="0" smtClean="0"/>
              <a:t> </a:t>
            </a:r>
            <a:r>
              <a:rPr lang="fr-CA" b="1" dirty="0">
                <a:hlinkClick r:id="rId5" tooltip="Pattern"/>
              </a:rPr>
              <a:t>pattern</a:t>
            </a:r>
            <a:r>
              <a:rPr lang="fr-CA" dirty="0"/>
              <a:t>, tentant d'exprimer la réutilisabilité d'un concept qu'on retrouve dans les </a:t>
            </a:r>
            <a:r>
              <a:rPr lang="fr-CA" dirty="0" smtClean="0"/>
              <a:t>patrons et les plans.</a:t>
            </a:r>
          </a:p>
          <a:p>
            <a:pPr>
              <a:buNone/>
            </a:pPr>
            <a:endParaRPr lang="fr-CA" dirty="0"/>
          </a:p>
          <a:p>
            <a:r>
              <a:rPr lang="fr-CA" dirty="0"/>
              <a:t>Les patrons de conception décrivent des solutions </a:t>
            </a:r>
            <a:r>
              <a:rPr lang="fr-CA" dirty="0" smtClean="0"/>
              <a:t>standard d'</a:t>
            </a:r>
            <a:r>
              <a:rPr lang="fr-CA" b="1" dirty="0" smtClean="0">
                <a:hlinkClick r:id="rId6" tooltip="Architecture logicielle"/>
              </a:rPr>
              <a:t>architecture</a:t>
            </a:r>
            <a:r>
              <a:rPr lang="fr-CA" b="1" dirty="0" smtClean="0"/>
              <a:t> </a:t>
            </a:r>
            <a:r>
              <a:rPr lang="fr-CA" dirty="0"/>
              <a:t>et de conception </a:t>
            </a:r>
            <a:r>
              <a:rPr lang="fr-CA" dirty="0" smtClean="0"/>
              <a:t>de </a:t>
            </a:r>
            <a:r>
              <a:rPr lang="fr-CA" b="1" dirty="0" smtClean="0">
                <a:hlinkClick r:id="rId7" tooltip="Logiciel"/>
              </a:rPr>
              <a:t>logiciel</a:t>
            </a:r>
            <a:r>
              <a:rPr lang="fr-CA" dirty="0" smtClean="0"/>
              <a:t>.</a:t>
            </a:r>
            <a:endParaRPr lang="fr-CA" dirty="0"/>
          </a:p>
        </p:txBody>
      </p:sp>
      <p:sp>
        <p:nvSpPr>
          <p:cNvPr id="2" name="Titre 1"/>
          <p:cNvSpPr>
            <a:spLocks noGrp="1"/>
          </p:cNvSpPr>
          <p:nvPr>
            <p:ph type="title"/>
          </p:nvPr>
        </p:nvSpPr>
        <p:spPr/>
        <p:txBody>
          <a:bodyPr>
            <a:normAutofit/>
          </a:bodyPr>
          <a:lstStyle/>
          <a:p>
            <a:r>
              <a:rPr lang="en-CA" dirty="0" smtClean="0"/>
              <a:t>Patrons </a:t>
            </a:r>
            <a:r>
              <a:rPr lang="en-CA" dirty="0"/>
              <a:t>de </a:t>
            </a:r>
            <a:r>
              <a:rPr lang="en-CA" dirty="0" smtClean="0"/>
              <a:t>conception</a:t>
            </a:r>
            <a:endParaRPr lang="fr-CA" sz="1800" dirty="0"/>
          </a:p>
        </p:txBody>
      </p:sp>
    </p:spTree>
    <p:extLst>
      <p:ext uri="{BB962C8B-B14F-4D97-AF65-F5344CB8AC3E}">
        <p14:creationId xmlns:p14="http://schemas.microsoft.com/office/powerpoint/2010/main" val="171061003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CA" dirty="0" smtClean="0"/>
              <a:t>Tout </a:t>
            </a:r>
            <a:r>
              <a:rPr lang="fr-CA" dirty="0"/>
              <a:t>comme </a:t>
            </a:r>
            <a:r>
              <a:rPr lang="fr-CA" dirty="0" smtClean="0"/>
              <a:t>les </a:t>
            </a:r>
            <a:r>
              <a:rPr lang="fr-CA" b="1" dirty="0">
                <a:hlinkClick r:id="rId2" tooltip="Algorithmique"/>
              </a:rPr>
              <a:t>algorithmes</a:t>
            </a:r>
            <a:r>
              <a:rPr lang="fr-CA" dirty="0"/>
              <a:t>, il ne s'agit pas de fragments de </a:t>
            </a:r>
            <a:r>
              <a:rPr lang="fr-CA" b="1" dirty="0">
                <a:hlinkClick r:id="rId3" tooltip="Code source"/>
              </a:rPr>
              <a:t>code source</a:t>
            </a:r>
            <a:r>
              <a:rPr lang="fr-CA" dirty="0"/>
              <a:t>, puisque les patrons de conception sont </a:t>
            </a:r>
            <a:r>
              <a:rPr lang="fr-CA" dirty="0" smtClean="0"/>
              <a:t>indépendants </a:t>
            </a:r>
            <a:r>
              <a:rPr lang="fr-CA" dirty="0"/>
              <a:t>du </a:t>
            </a:r>
            <a:r>
              <a:rPr lang="fr-CA" b="1" dirty="0">
                <a:hlinkClick r:id="rId4" tooltip="Langage de programmation"/>
              </a:rPr>
              <a:t>langage de programmation</a:t>
            </a:r>
            <a:r>
              <a:rPr lang="fr-CA" dirty="0" smtClean="0"/>
              <a:t>.</a:t>
            </a:r>
          </a:p>
          <a:p>
            <a:pPr>
              <a:buNone/>
            </a:pPr>
            <a:endParaRPr lang="fr-CA" dirty="0"/>
          </a:p>
          <a:p>
            <a:r>
              <a:rPr lang="fr-CA" dirty="0"/>
              <a:t>En revanche là où un </a:t>
            </a:r>
            <a:r>
              <a:rPr lang="fr-CA" b="1" dirty="0">
                <a:hlinkClick r:id="rId2" tooltip="Algorithmique"/>
              </a:rPr>
              <a:t>algorithme</a:t>
            </a:r>
            <a:r>
              <a:rPr lang="fr-CA" dirty="0"/>
              <a:t> s'attache à </a:t>
            </a:r>
            <a:r>
              <a:rPr lang="fr-CA" dirty="0" smtClean="0"/>
              <a:t>décrire </a:t>
            </a:r>
            <a:r>
              <a:rPr lang="fr-CA" dirty="0"/>
              <a:t>d'une manière formelle comment résoudre un problème </a:t>
            </a:r>
            <a:r>
              <a:rPr lang="fr-CA" dirty="0" smtClean="0"/>
              <a:t>particulier, </a:t>
            </a:r>
            <a:r>
              <a:rPr lang="fr-CA" dirty="0"/>
              <a:t>les patrons de conception décrivent des procédés de conception </a:t>
            </a:r>
            <a:r>
              <a:rPr lang="fr-CA" dirty="0" smtClean="0"/>
              <a:t>généraux.</a:t>
            </a:r>
          </a:p>
          <a:p>
            <a:endParaRPr lang="fr-CA" dirty="0"/>
          </a:p>
          <a:p>
            <a:r>
              <a:rPr lang="fr-CA" dirty="0" smtClean="0"/>
              <a:t>Bref, ce sont des plans, des recettes, des manières de faire afin d'arriver à un </a:t>
            </a:r>
            <a:r>
              <a:rPr lang="fr-CA" b="1" dirty="0" smtClean="0">
                <a:hlinkClick r:id="rId2" tooltip="Algorithmique"/>
              </a:rPr>
              <a:t>résultat</a:t>
            </a:r>
            <a:r>
              <a:rPr lang="fr-CA" b="1" dirty="0" smtClean="0"/>
              <a:t>.</a:t>
            </a:r>
            <a:endParaRPr lang="fr-CA" dirty="0"/>
          </a:p>
        </p:txBody>
      </p:sp>
      <p:sp>
        <p:nvSpPr>
          <p:cNvPr id="2" name="Titre 1"/>
          <p:cNvSpPr>
            <a:spLocks noGrp="1"/>
          </p:cNvSpPr>
          <p:nvPr>
            <p:ph type="title"/>
          </p:nvPr>
        </p:nvSpPr>
        <p:spPr/>
        <p:txBody>
          <a:bodyPr>
            <a:normAutofit/>
          </a:bodyPr>
          <a:lstStyle/>
          <a:p>
            <a:r>
              <a:rPr lang="en-CA" dirty="0"/>
              <a:t>Patrons de conception</a:t>
            </a:r>
            <a:endParaRPr lang="fr-CA" sz="1800" dirty="0"/>
          </a:p>
        </p:txBody>
      </p:sp>
    </p:spTree>
    <p:extLst>
      <p:ext uri="{BB962C8B-B14F-4D97-AF65-F5344CB8AC3E}">
        <p14:creationId xmlns:p14="http://schemas.microsoft.com/office/powerpoint/2010/main" val="65591734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A" sz="2600" b="1" dirty="0"/>
              <a:t>But </a:t>
            </a:r>
            <a:r>
              <a:rPr lang="fr-CA" sz="2600" b="1" dirty="0" smtClean="0"/>
              <a:t>général</a:t>
            </a:r>
            <a:endParaRPr lang="fr-CA" sz="2600" b="1" dirty="0"/>
          </a:p>
          <a:p>
            <a:pPr lvl="1"/>
            <a:r>
              <a:rPr lang="fr-CA" sz="2200" b="1" dirty="0" smtClean="0">
                <a:solidFill>
                  <a:srgbClr val="FFC000"/>
                </a:solidFill>
              </a:rPr>
              <a:t>Minimiser</a:t>
            </a:r>
            <a:r>
              <a:rPr lang="fr-CA" sz="2200" b="1" dirty="0" smtClean="0"/>
              <a:t> ou </a:t>
            </a:r>
            <a:r>
              <a:rPr lang="fr-CA" sz="2200" b="1" dirty="0" smtClean="0">
                <a:solidFill>
                  <a:srgbClr val="FFC000"/>
                </a:solidFill>
              </a:rPr>
              <a:t>optimiser</a:t>
            </a:r>
            <a:r>
              <a:rPr lang="fr-CA" sz="2200" b="1" dirty="0" smtClean="0"/>
              <a:t> les </a:t>
            </a:r>
            <a:r>
              <a:rPr lang="fr-CA" sz="2200" b="1" dirty="0">
                <a:solidFill>
                  <a:srgbClr val="FFC000"/>
                </a:solidFill>
              </a:rPr>
              <a:t>interactions</a:t>
            </a:r>
            <a:r>
              <a:rPr lang="fr-CA" sz="2200" dirty="0">
                <a:solidFill>
                  <a:srgbClr val="FFC000"/>
                </a:solidFill>
              </a:rPr>
              <a:t> </a:t>
            </a:r>
            <a:r>
              <a:rPr lang="fr-CA" sz="2200" dirty="0"/>
              <a:t>qu'il peut y avoir entre les différentes </a:t>
            </a:r>
            <a:r>
              <a:rPr lang="fr-CA" sz="2200" dirty="0">
                <a:hlinkClick r:id="rId2" tooltip="Programmation orientée objet"/>
              </a:rPr>
              <a:t>classes</a:t>
            </a:r>
            <a:r>
              <a:rPr lang="fr-CA" sz="2200" dirty="0"/>
              <a:t> (ou modules, plus généralement) d'un même programme. </a:t>
            </a:r>
            <a:endParaRPr lang="fr-CA" sz="2200" dirty="0" smtClean="0"/>
          </a:p>
          <a:p>
            <a:pPr lvl="1">
              <a:buNone/>
            </a:pPr>
            <a:endParaRPr lang="fr-CA" dirty="0" smtClean="0"/>
          </a:p>
          <a:p>
            <a:r>
              <a:rPr lang="en-CA" sz="2600" b="1" dirty="0" err="1" smtClean="0"/>
              <a:t>Avantages</a:t>
            </a:r>
            <a:endParaRPr lang="fr-CA" sz="2600" b="1" dirty="0"/>
          </a:p>
          <a:p>
            <a:pPr lvl="1"/>
            <a:r>
              <a:rPr lang="fr-CA" sz="2200" b="1" dirty="0" smtClean="0">
                <a:solidFill>
                  <a:srgbClr val="FFC000"/>
                </a:solidFill>
              </a:rPr>
              <a:t>Diminuer </a:t>
            </a:r>
            <a:r>
              <a:rPr lang="fr-CA" sz="2200" b="1" dirty="0">
                <a:solidFill>
                  <a:srgbClr val="FFC000"/>
                </a:solidFill>
              </a:rPr>
              <a:t>le temps nécessaire au développement</a:t>
            </a:r>
            <a:r>
              <a:rPr lang="fr-CA" sz="2200" dirty="0">
                <a:solidFill>
                  <a:srgbClr val="FFC000"/>
                </a:solidFill>
              </a:rPr>
              <a:t> </a:t>
            </a:r>
            <a:r>
              <a:rPr lang="fr-CA" sz="2200" dirty="0"/>
              <a:t>d'un logiciel </a:t>
            </a:r>
            <a:endParaRPr lang="fr-CA" sz="2200" dirty="0" smtClean="0"/>
          </a:p>
          <a:p>
            <a:pPr lvl="1"/>
            <a:r>
              <a:rPr lang="fr-CA" sz="2200" b="1" dirty="0" smtClean="0">
                <a:solidFill>
                  <a:srgbClr val="FFC000"/>
                </a:solidFill>
              </a:rPr>
              <a:t>Augmenter </a:t>
            </a:r>
            <a:r>
              <a:rPr lang="fr-CA" sz="2200" b="1" dirty="0">
                <a:solidFill>
                  <a:srgbClr val="FFC000"/>
                </a:solidFill>
              </a:rPr>
              <a:t>la qualité du résultat</a:t>
            </a:r>
            <a:r>
              <a:rPr lang="fr-CA" sz="2200" dirty="0"/>
              <a:t>, notamment en appliquant des solutions déjà existantes à des problèmes courants de conception. </a:t>
            </a:r>
            <a:endParaRPr lang="fr-CA" sz="2200" dirty="0" smtClean="0"/>
          </a:p>
          <a:p>
            <a:pPr lvl="1">
              <a:buNone/>
            </a:pPr>
            <a:endParaRPr lang="fr-CA" dirty="0"/>
          </a:p>
          <a:p>
            <a:endParaRPr lang="fr-CA" dirty="0"/>
          </a:p>
        </p:txBody>
      </p:sp>
      <p:sp>
        <p:nvSpPr>
          <p:cNvPr id="2" name="Titre 1"/>
          <p:cNvSpPr>
            <a:spLocks noGrp="1"/>
          </p:cNvSpPr>
          <p:nvPr>
            <p:ph type="title"/>
          </p:nvPr>
        </p:nvSpPr>
        <p:spPr/>
        <p:txBody>
          <a:bodyPr/>
          <a:lstStyle/>
          <a:p>
            <a:r>
              <a:rPr lang="en-CA" dirty="0"/>
              <a:t>Patrons de conception</a:t>
            </a:r>
            <a:endParaRPr lang="fr-CA" dirty="0"/>
          </a:p>
        </p:txBody>
      </p:sp>
    </p:spTree>
    <p:extLst>
      <p:ext uri="{BB962C8B-B14F-4D97-AF65-F5344CB8AC3E}">
        <p14:creationId xmlns:p14="http://schemas.microsoft.com/office/powerpoint/2010/main" val="71160790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CA" dirty="0" smtClean="0"/>
              <a:t>Il existe trois familles de patrons de conception:</a:t>
            </a:r>
          </a:p>
          <a:p>
            <a:pPr lvl="1"/>
            <a:r>
              <a:rPr lang="fr-CA" dirty="0" smtClean="0">
                <a:solidFill>
                  <a:srgbClr val="FFC000"/>
                </a:solidFill>
              </a:rPr>
              <a:t>Création</a:t>
            </a:r>
            <a:r>
              <a:rPr lang="fr-CA" dirty="0" smtClean="0"/>
              <a:t>:</a:t>
            </a:r>
          </a:p>
          <a:p>
            <a:pPr lvl="2"/>
            <a:r>
              <a:rPr lang="fr-CA" dirty="0" smtClean="0"/>
              <a:t>S’intéressent à la manière de créer les classes et objets (ex. Fabrique ("normale", statique, abstraite), singleton)</a:t>
            </a:r>
          </a:p>
          <a:p>
            <a:pPr lvl="2">
              <a:buNone/>
            </a:pPr>
            <a:endParaRPr lang="fr-CA" dirty="0" smtClean="0"/>
          </a:p>
          <a:p>
            <a:pPr lvl="1"/>
            <a:r>
              <a:rPr lang="fr-CA" dirty="0" smtClean="0">
                <a:solidFill>
                  <a:srgbClr val="FFC000"/>
                </a:solidFill>
              </a:rPr>
              <a:t>Structure</a:t>
            </a:r>
          </a:p>
          <a:p>
            <a:pPr lvl="2"/>
            <a:r>
              <a:rPr lang="fr-CA" dirty="0" smtClean="0"/>
              <a:t>Définissent comment organiser les classes d’un programme dans une structure plus large (ex. Objet composite,  système "entrée/traitement/affichage“ – oui, c’est un design pattern)</a:t>
            </a:r>
          </a:p>
          <a:p>
            <a:pPr lvl="2">
              <a:buNone/>
            </a:pPr>
            <a:endParaRPr lang="fr-CA" dirty="0" smtClean="0"/>
          </a:p>
          <a:p>
            <a:pPr lvl="1"/>
            <a:r>
              <a:rPr lang="fr-CA" dirty="0" smtClean="0">
                <a:solidFill>
                  <a:srgbClr val="FFC000"/>
                </a:solidFill>
              </a:rPr>
              <a:t>Comportement</a:t>
            </a:r>
          </a:p>
          <a:p>
            <a:pPr lvl="2"/>
            <a:r>
              <a:rPr lang="fr-CA" dirty="0" smtClean="0"/>
              <a:t>Définissent comment organiser les objets pour que ceux-ci collaborent en distribuant les responsabilités (Commande, Observateur, État).</a:t>
            </a:r>
            <a:endParaRPr lang="fr-CA" dirty="0"/>
          </a:p>
        </p:txBody>
      </p:sp>
      <p:sp>
        <p:nvSpPr>
          <p:cNvPr id="2" name="Titre 1"/>
          <p:cNvSpPr>
            <a:spLocks noGrp="1"/>
          </p:cNvSpPr>
          <p:nvPr>
            <p:ph type="title"/>
          </p:nvPr>
        </p:nvSpPr>
        <p:spPr/>
        <p:txBody>
          <a:bodyPr/>
          <a:lstStyle/>
          <a:p>
            <a:r>
              <a:rPr lang="en-CA" dirty="0"/>
              <a:t>Patrons de conception</a:t>
            </a:r>
            <a:endParaRPr lang="fr-CA" dirty="0"/>
          </a:p>
        </p:txBody>
      </p:sp>
    </p:spTree>
    <p:extLst>
      <p:ext uri="{BB962C8B-B14F-4D97-AF65-F5344CB8AC3E}">
        <p14:creationId xmlns:p14="http://schemas.microsoft.com/office/powerpoint/2010/main" val="9572218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p:txBody>
          <a:bodyPr>
            <a:normAutofit/>
          </a:bodyPr>
          <a:lstStyle/>
          <a:p>
            <a:r>
              <a:rPr lang="fr-CA" dirty="0" smtClean="0"/>
              <a:t>Patron de conception: Boucle de jeu</a:t>
            </a:r>
            <a:endParaRPr lang="fr-CA" dirty="0"/>
          </a:p>
        </p:txBody>
      </p:sp>
      <p:sp>
        <p:nvSpPr>
          <p:cNvPr id="7" name="Espace réservé du texte 6"/>
          <p:cNvSpPr>
            <a:spLocks noGrp="1"/>
          </p:cNvSpPr>
          <p:nvPr>
            <p:ph type="body" idx="1"/>
            <p:custDataLst>
              <p:tags r:id="rId2"/>
            </p:custDataLst>
          </p:nvPr>
        </p:nvSpPr>
        <p:spPr/>
        <p:txBody>
          <a:bodyPr/>
          <a:lstStyle/>
          <a:p>
            <a:r>
              <a:rPr lang="fr-CA" dirty="0"/>
              <a:t>420-V31-SF – Programmation de Jeux Vidéo III</a:t>
            </a:r>
          </a:p>
        </p:txBody>
      </p:sp>
    </p:spTree>
    <p:extLst>
      <p:ext uri="{BB962C8B-B14F-4D97-AF65-F5344CB8AC3E}">
        <p14:creationId xmlns:p14="http://schemas.microsoft.com/office/powerpoint/2010/main" val="20869580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A" sz="2200" dirty="0" smtClean="0"/>
              <a:t>À ce stade-ci on sait comment elle fonctionne.</a:t>
            </a:r>
          </a:p>
          <a:p>
            <a:endParaRPr lang="fr-CA" sz="2200" dirty="0" smtClean="0"/>
          </a:p>
          <a:p>
            <a:r>
              <a:rPr lang="fr-CA" sz="2200" dirty="0" smtClean="0"/>
              <a:t>Elle compte comme étant un patron de conception!</a:t>
            </a:r>
            <a:endParaRPr lang="fr-CA" sz="1900" dirty="0" smtClean="0"/>
          </a:p>
          <a:p>
            <a:endParaRPr lang="fr-CA" sz="1900" dirty="0" smtClean="0"/>
          </a:p>
        </p:txBody>
      </p:sp>
      <p:sp>
        <p:nvSpPr>
          <p:cNvPr id="2" name="Titre 1"/>
          <p:cNvSpPr>
            <a:spLocks noGrp="1"/>
          </p:cNvSpPr>
          <p:nvPr>
            <p:ph type="title"/>
          </p:nvPr>
        </p:nvSpPr>
        <p:spPr/>
        <p:txBody>
          <a:bodyPr>
            <a:normAutofit/>
          </a:bodyPr>
          <a:lstStyle/>
          <a:p>
            <a:r>
              <a:rPr lang="en-CA" dirty="0" smtClean="0"/>
              <a:t>Boucle de </a:t>
            </a:r>
            <a:r>
              <a:rPr lang="en-CA" dirty="0" err="1" smtClean="0"/>
              <a:t>jeu</a:t>
            </a:r>
            <a:r>
              <a:rPr lang="en-CA" dirty="0"/>
              <a:t> </a:t>
            </a:r>
            <a:r>
              <a:rPr lang="en-CA" dirty="0" smtClean="0"/>
              <a:t>(structure)</a:t>
            </a:r>
            <a:endParaRPr lang="fr-CA" dirty="0"/>
          </a:p>
        </p:txBody>
      </p:sp>
    </p:spTree>
    <p:extLst>
      <p:ext uri="{BB962C8B-B14F-4D97-AF65-F5344CB8AC3E}">
        <p14:creationId xmlns:p14="http://schemas.microsoft.com/office/powerpoint/2010/main" val="35966821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p:txBody>
          <a:bodyPr>
            <a:normAutofit/>
          </a:bodyPr>
          <a:lstStyle/>
          <a:p>
            <a:r>
              <a:rPr lang="fr-CA" dirty="0" smtClean="0"/>
              <a:t>Patron de conception: Singleton</a:t>
            </a:r>
            <a:endParaRPr lang="fr-CA" dirty="0"/>
          </a:p>
        </p:txBody>
      </p:sp>
      <p:sp>
        <p:nvSpPr>
          <p:cNvPr id="7" name="Espace réservé du texte 6"/>
          <p:cNvSpPr>
            <a:spLocks noGrp="1"/>
          </p:cNvSpPr>
          <p:nvPr>
            <p:ph type="body" idx="1"/>
            <p:custDataLst>
              <p:tags r:id="rId2"/>
            </p:custDataLst>
          </p:nvPr>
        </p:nvSpPr>
        <p:spPr/>
        <p:txBody>
          <a:bodyPr/>
          <a:lstStyle/>
          <a:p>
            <a:r>
              <a:rPr lang="fr-CA" dirty="0"/>
              <a:t>420-V31-SF – Programmation de Jeux Vidéo III</a:t>
            </a:r>
          </a:p>
        </p:txBody>
      </p:sp>
    </p:spTree>
    <p:extLst>
      <p:ext uri="{BB962C8B-B14F-4D97-AF65-F5344CB8AC3E}">
        <p14:creationId xmlns:p14="http://schemas.microsoft.com/office/powerpoint/2010/main" val="3820965484"/>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420-220-SF">
  <a:themeElements>
    <a:clrScheme name="420-220-SF">
      <a:dk1>
        <a:srgbClr val="FFFFFF"/>
      </a:dk1>
      <a:lt1>
        <a:srgbClr val="BAD1ED"/>
      </a:lt1>
      <a:dk2>
        <a:srgbClr val="1B3358"/>
      </a:dk2>
      <a:lt2>
        <a:srgbClr val="153153"/>
      </a:lt2>
      <a:accent1>
        <a:srgbClr val="1B3358"/>
      </a:accent1>
      <a:accent2>
        <a:srgbClr val="C0504D"/>
      </a:accent2>
      <a:accent3>
        <a:srgbClr val="9BBB59"/>
      </a:accent3>
      <a:accent4>
        <a:srgbClr val="8064A2"/>
      </a:accent4>
      <a:accent5>
        <a:srgbClr val="4BACC6"/>
      </a:accent5>
      <a:accent6>
        <a:srgbClr val="F79646"/>
      </a:accent6>
      <a:hlink>
        <a:srgbClr val="CBDBA8"/>
      </a:hlink>
      <a:folHlink>
        <a:srgbClr val="CBDBA8"/>
      </a:folHlink>
    </a:clrScheme>
    <a:fontScheme name="Firelight">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TotalTime>
  <Words>1242</Words>
  <Application>Microsoft Office PowerPoint</Application>
  <PresentationFormat>Affichage à l'écran (4:3)</PresentationFormat>
  <Paragraphs>179</Paragraphs>
  <Slides>20</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Calibri</vt:lpstr>
      <vt:lpstr>Cambria</vt:lpstr>
      <vt:lpstr>Corbel</vt:lpstr>
      <vt:lpstr>Courier New</vt:lpstr>
      <vt:lpstr>Verdana</vt:lpstr>
      <vt:lpstr>Wingdings 2</vt:lpstr>
      <vt:lpstr>420-220-SF</vt:lpstr>
      <vt:lpstr>Patrons de conception</vt:lpstr>
      <vt:lpstr>Un peu de documentation</vt:lpstr>
      <vt:lpstr>Patrons de conception</vt:lpstr>
      <vt:lpstr>Patrons de conception</vt:lpstr>
      <vt:lpstr>Patrons de conception</vt:lpstr>
      <vt:lpstr>Patrons de conception</vt:lpstr>
      <vt:lpstr>Patron de conception: Boucle de jeu</vt:lpstr>
      <vt:lpstr>Boucle de jeu (structure)</vt:lpstr>
      <vt:lpstr>Patron de conception: Singleton</vt:lpstr>
      <vt:lpstr>Singleton (création)</vt:lpstr>
      <vt:lpstr>Singleton (création)</vt:lpstr>
      <vt:lpstr>Patron de conception: fabrique</vt:lpstr>
      <vt:lpstr>Fabrique (création)</vt:lpstr>
      <vt:lpstr>Fabrique statique (création)</vt:lpstr>
      <vt:lpstr>Fabrique statique (création)</vt:lpstr>
      <vt:lpstr>Patron de conception: Poids-mouche (Flyweight)</vt:lpstr>
      <vt:lpstr>Poids-mouche (structure)</vt:lpstr>
      <vt:lpstr>Poids-mouche (structure)</vt:lpstr>
      <vt:lpstr>Poids-mouche (structure)</vt:lpstr>
      <vt:lpstr>Poids-mouche (structure)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Langages de programmation</dc:title>
  <dc:creator>marcel.landry@cegep-ste-foy.qc.ca</dc:creator>
  <cp:lastModifiedBy>Francois Paradis</cp:lastModifiedBy>
  <cp:revision>134</cp:revision>
  <dcterms:created xsi:type="dcterms:W3CDTF">2010-01-15T18:00:27Z</dcterms:created>
  <dcterms:modified xsi:type="dcterms:W3CDTF">2017-10-04T06:59:26Z</dcterms:modified>
</cp:coreProperties>
</file>