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87" r:id="rId2"/>
    <p:sldId id="327" r:id="rId3"/>
    <p:sldId id="316" r:id="rId4"/>
    <p:sldId id="317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6" r:id="rId13"/>
    <p:sldId id="325" r:id="rId14"/>
    <p:sldId id="328" r:id="rId15"/>
    <p:sldId id="283" r:id="rId16"/>
    <p:sldId id="284" r:id="rId17"/>
    <p:sldId id="28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E9DB0"/>
    <a:srgbClr val="6C8098"/>
    <a:srgbClr val="868DAC"/>
    <a:srgbClr val="9D540B"/>
    <a:srgbClr val="C76D0B"/>
    <a:srgbClr val="C96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86380" autoAdjust="0"/>
  </p:normalViewPr>
  <p:slideViewPr>
    <p:cSldViewPr snapToGrid="0">
      <p:cViewPr varScale="1">
        <p:scale>
          <a:sx n="122" d="100"/>
          <a:sy n="122" d="100"/>
        </p:scale>
        <p:origin x="12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70BC-9989-4C16-878D-C000DF9A4857}" type="datetimeFigureOut">
              <a:rPr lang="fr-FR" smtClean="0"/>
              <a:pPr/>
              <a:t>17/10/2017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7080-CABF-4619-BA73-41096F4FC043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0313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AF442-FADA-49AF-8F23-9ECCEE0D6643}" type="datetimeFigureOut">
              <a:rPr lang="fr-FR" smtClean="0"/>
              <a:pPr/>
              <a:t>17/10/2017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D703-3B57-4142-99AD-82BBC9D16C5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438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D703-3B57-4142-99AD-82BBC9D16C50}" type="slidenum">
              <a:rPr lang="fr-CA" smtClean="0"/>
              <a:pPr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6228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-32" y="6492899"/>
            <a:ext cx="2286000" cy="365125"/>
          </a:xfrm>
        </p:spPr>
        <p:txBody>
          <a:bodyPr/>
          <a:lstStyle>
            <a:extLst/>
          </a:lstStyle>
          <a:p>
            <a:fld id="{CDE3B22E-2BC9-424D-855F-F52DA513F3D8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357554" y="6492875"/>
            <a:ext cx="2286000" cy="365125"/>
          </a:xfrm>
        </p:spPr>
        <p:txBody>
          <a:bodyPr/>
          <a:lstStyle>
            <a:extLst/>
          </a:lstStyle>
          <a:p>
            <a:endParaRPr lang="fr-CA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0A96C-4369-4111-8D76-969466032CDB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CE819C-5BE9-4E20-B8FE-927AD2293386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 userDrawn="1"/>
        </p:nvSpPr>
        <p:spPr>
          <a:xfrm>
            <a:off x="304800" y="323851"/>
            <a:ext cx="8553480" cy="6191250"/>
          </a:xfrm>
          <a:prstGeom prst="roundRect">
            <a:avLst>
              <a:gd name="adj" fmla="val 1819"/>
            </a:avLst>
          </a:prstGeom>
          <a:solidFill>
            <a:schemeClr val="tx1"/>
          </a:solidFill>
          <a:ln w="6350" cap="rnd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361950" y="1071546"/>
            <a:ext cx="8424891" cy="535229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/>
              </a:gs>
              <a:gs pos="100000">
                <a:srgbClr val="6C8098"/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7143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48577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 i="1"/>
            </a:lvl2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11293-5233-43CE-852E-29FEDEBC9B2E}" type="datetime1">
              <a:rPr lang="fr-FR" smtClean="0"/>
              <a:pPr/>
              <a:t>17/10/2017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dirty="0" smtClean="0"/>
              <a:t>420-219-SF - A2009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841500"/>
            <a:ext cx="8183880" cy="30226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Click to edit Master text styles</a:t>
            </a:r>
          </a:p>
          <a:p>
            <a:pPr marL="0" lvl="1" indent="0">
              <a:buNone/>
            </a:pP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Second level</a:t>
            </a:r>
          </a:p>
          <a:p>
            <a:pPr marL="0" lvl="2" indent="0">
              <a:buNone/>
            </a:pP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Third level</a:t>
            </a:r>
          </a:p>
          <a:p>
            <a:pPr marL="0" lvl="3" indent="0">
              <a:buNone/>
            </a:pP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Fourth level</a:t>
            </a:r>
          </a:p>
          <a:p>
            <a:pPr marL="0" lvl="4" indent="0">
              <a:buNone/>
            </a:pP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Fifth level</a:t>
            </a:r>
            <a:endParaRPr lang="fr-CA" sz="2400" dirty="0">
              <a:solidFill>
                <a:srgbClr val="E9E9E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1016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 userDrawn="1"/>
        </p:nvSpPr>
        <p:spPr>
          <a:xfrm>
            <a:off x="304800" y="323851"/>
            <a:ext cx="8553480" cy="6191250"/>
          </a:xfrm>
          <a:prstGeom prst="roundRect">
            <a:avLst>
              <a:gd name="adj" fmla="val 1819"/>
            </a:avLst>
          </a:prstGeom>
          <a:solidFill>
            <a:schemeClr val="tx1"/>
          </a:solidFill>
          <a:ln w="6350" cap="rnd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361950" y="1071546"/>
            <a:ext cx="8424891" cy="5352292"/>
          </a:xfrm>
          <a:prstGeom prst="roundRect">
            <a:avLst>
              <a:gd name="adj" fmla="val 4578"/>
            </a:avLst>
          </a:prstGeom>
          <a:solidFill>
            <a:schemeClr val="accent1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71438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48577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 i="1"/>
            </a:lvl2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11293-5233-43CE-852E-29FEDEBC9B2E}" type="datetime1">
              <a:rPr lang="fr-FR" smtClean="0"/>
              <a:pPr/>
              <a:t>17/10/2017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3"/>
            <a:ext cx="8306809" cy="263764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0">
                <a:schemeClr val="bg1">
                  <a:shade val="75000"/>
                  <a:satMod val="100000"/>
                </a:schemeClr>
              </a:gs>
              <a:gs pos="55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183880" cy="121444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0034" y="2643182"/>
            <a:ext cx="8183880" cy="420624"/>
          </a:xfrm>
        </p:spPr>
        <p:txBody>
          <a:bodyPr lIns="118872" tIns="0" anchor="b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1DAF1-1694-43F5-AFEB-5082885240E9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45562-99CF-4229-BD59-2776D8EF03D7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60F76-E189-4A4A-B6F3-C0D244D41968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F53AF-C72D-446E-90EC-591A6500AFED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96E336-87C2-4336-85EE-1507B7908A78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7750-F0D1-41ED-B45B-BE4DE5A11981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9BF-A2CB-4B6C-8BBF-E7F1D42EFE9D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2314FF-2229-472B-B6AA-60FC917FBDC3}" type="datetime1">
              <a:rPr lang="fr-FR" smtClean="0"/>
              <a:pPr/>
              <a:t>17/10/2017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3428992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11" name="Sous-titre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5929322" y="6572272"/>
            <a:ext cx="2786082" cy="285728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fparadis@cegep-ste-foy.qc.ca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ous-titre 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7620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420-V31-SF –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Automne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ous-titre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642938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algn="r"/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Professeur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François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Paradis</a:t>
            </a:r>
            <a:endParaRPr lang="fr-CA" sz="1100" dirty="0">
              <a:solidFill>
                <a:srgbClr val="8E9DB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3">
            <a:lumMod val="7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2376" y="1785926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CA" sz="6000" dirty="0" smtClean="0"/>
              <a:t>UML - Partie </a:t>
            </a:r>
            <a:r>
              <a:rPr lang="fr-CA" sz="6000" dirty="0" smtClean="0"/>
              <a:t>2</a:t>
            </a:r>
            <a:endParaRPr lang="fr-CA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fr-CA" dirty="0" smtClean="0"/>
              <a:t>420-V31-SF – Programmation de Jeux Vidéo III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91410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Agrégation</a:t>
            </a:r>
            <a:endParaRPr lang="fr-CA" sz="2200" dirty="0"/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Relation forte (mais moins que la composition)</a:t>
            </a:r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Peut être un attribut simple, comme l'association, mais absolument essentiel à la classe utilisatrice.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Collection d'objets, dont les objets pourront exister au-delà de la destruction de la classe contenant la </a:t>
            </a:r>
            <a:r>
              <a:rPr lang="fr-CA" sz="1800" i="1" dirty="0" smtClean="0"/>
              <a:t>collection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Variation sur le même thème: collections d'objets dans plus d'une collection (sélection d'objets parmi un total d'objets plus grand, suivant certains critères); bref: sous ensemble d'une collection existante.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Si </a:t>
            </a:r>
            <a:r>
              <a:rPr lang="fr-CA" sz="1800" i="1" dirty="0"/>
              <a:t>la </a:t>
            </a:r>
            <a:r>
              <a:rPr lang="fr-CA" sz="1800" i="1" dirty="0" smtClean="0"/>
              <a:t>classe de collection </a:t>
            </a:r>
            <a:r>
              <a:rPr lang="fr-CA" sz="1800" i="1" dirty="0"/>
              <a:t>est détruite, son contenu </a:t>
            </a:r>
            <a:r>
              <a:rPr lang="fr-CA" sz="1800" i="1" dirty="0" smtClean="0"/>
              <a:t>ne l'est pas nécessairement.  Mais fait </a:t>
            </a:r>
            <a:r>
              <a:rPr lang="fr-CA" sz="1800" i="1" dirty="0" smtClean="0">
                <a:solidFill>
                  <a:srgbClr val="FFFF00"/>
                </a:solidFill>
              </a:rPr>
              <a:t>souvent</a:t>
            </a:r>
            <a:r>
              <a:rPr lang="fr-CA" sz="1800" i="1" dirty="0" smtClean="0"/>
              <a:t> moins sens sans lui.</a:t>
            </a:r>
          </a:p>
          <a:p>
            <a:pPr marL="347472" lvl="1" indent="0">
              <a:buClr>
                <a:schemeClr val="tx1"/>
              </a:buClr>
              <a:buNone/>
            </a:pPr>
            <a:endParaRPr lang="fr-CA" sz="1800" i="1" strike="sngStrike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Relation </a:t>
            </a:r>
            <a:r>
              <a:rPr lang="fr-CA" sz="1800" i="1" dirty="0" smtClean="0">
                <a:solidFill>
                  <a:srgbClr val="FFFF00"/>
                </a:solidFill>
              </a:rPr>
              <a:t>très souvent </a:t>
            </a:r>
            <a:r>
              <a:rPr lang="fr-CA" sz="1800" i="1" dirty="0" smtClean="0"/>
              <a:t>de </a:t>
            </a:r>
            <a:r>
              <a:rPr lang="fr-CA" sz="1800" i="1" dirty="0"/>
              <a:t>1 et  0</a:t>
            </a:r>
            <a:r>
              <a:rPr lang="fr-CA" sz="1800" i="1" dirty="0" smtClean="0"/>
              <a:t>..* </a:t>
            </a:r>
            <a:r>
              <a:rPr lang="fr-CA" sz="1800" i="1" dirty="0" smtClean="0">
                <a:solidFill>
                  <a:srgbClr val="FFFF00"/>
                </a:solidFill>
              </a:rPr>
              <a:t>mais pas toujours </a:t>
            </a:r>
            <a:r>
              <a:rPr lang="fr-CA" sz="1800" i="1" dirty="0" smtClean="0"/>
              <a:t>(Si pas de cardinalité on suppose que ça représente 1 et 0..*)</a:t>
            </a:r>
            <a:endParaRPr lang="fr-CA" sz="1800" i="1" dirty="0" smtClean="0">
              <a:solidFill>
                <a:srgbClr val="FFFF00"/>
              </a:solidFill>
            </a:endParaRPr>
          </a:p>
          <a:p>
            <a:pPr lvl="1">
              <a:buClr>
                <a:schemeClr val="tx1"/>
              </a:buClr>
            </a:pPr>
            <a:endParaRPr lang="fr-CA" sz="1800" i="1" dirty="0">
              <a:solidFill>
                <a:srgbClr val="FFFF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fr-CA" sz="1800" i="1" dirty="0"/>
              <a:t>Représenté par un </a:t>
            </a:r>
            <a:r>
              <a:rPr lang="fr-CA" sz="1800" i="1" dirty="0" smtClean="0"/>
              <a:t>losange </a:t>
            </a:r>
            <a:r>
              <a:rPr lang="fr-CA" sz="1800" i="1" dirty="0" smtClean="0">
                <a:solidFill>
                  <a:srgbClr val="FFFF00"/>
                </a:solidFill>
              </a:rPr>
              <a:t>blanc </a:t>
            </a:r>
            <a:r>
              <a:rPr lang="fr-CA" sz="1800" i="1" dirty="0" smtClean="0"/>
              <a:t>du </a:t>
            </a:r>
            <a:r>
              <a:rPr lang="fr-CA" sz="1800" i="1" dirty="0"/>
              <a:t>coté de la collection</a:t>
            </a:r>
            <a:r>
              <a:rPr lang="fr-CA" sz="1800" i="1" dirty="0" smtClean="0"/>
              <a:t>.</a:t>
            </a:r>
            <a:endParaRPr lang="fr-CA" sz="1800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Agrégation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41236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Exemples d'Agrégation</a:t>
            </a:r>
            <a:endParaRPr lang="fr-CA" sz="2200" dirty="0"/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err="1" smtClean="0"/>
              <a:t>MainWin</a:t>
            </a:r>
            <a:r>
              <a:rPr lang="fr-CA" sz="1800" i="1" dirty="0" smtClean="0"/>
              <a:t> pour Game dans SFML</a:t>
            </a:r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L'ensemble des pièces d'un ordinateur; chaque pièce peut exister sans l'ensemble, mais fait moins de sens sans lui.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Pièces de voiture, d'avion, </a:t>
            </a:r>
            <a:r>
              <a:rPr lang="fr-CA" sz="1800" i="1" dirty="0" err="1" smtClean="0"/>
              <a:t>etc</a:t>
            </a:r>
            <a:r>
              <a:rPr lang="fr-CA" sz="1800" i="1" dirty="0" smtClean="0"/>
              <a:t>: voir plus haut.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Dans un jeu: système de collision: la collection d'objets assez proche du personnage joueur qui peuvent tester les collisions avec lui (sous-ensemble de la liste des objets de jeu de la scène)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En C++: collection de pointeurs</a:t>
            </a:r>
          </a:p>
          <a:p>
            <a:pPr lvl="2">
              <a:buClr>
                <a:schemeClr val="tx1"/>
              </a:buClr>
            </a:pPr>
            <a:endParaRPr lang="fr-CA" sz="16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Villes d'un pays.  Si le pays est "détruit" par une invasion, une annexion ou une révolution", la ville continue à exister, mais fait moins de "sens" qu'avant.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Ex: Québec envahie par la Corée du Nord, le </a:t>
            </a:r>
            <a:r>
              <a:rPr lang="fr-CA" sz="1600" i="1" dirty="0" err="1" smtClean="0"/>
              <a:t>Wakanda</a:t>
            </a:r>
            <a:r>
              <a:rPr lang="fr-CA" sz="1600" i="1" dirty="0" smtClean="0"/>
              <a:t>, </a:t>
            </a:r>
            <a:r>
              <a:rPr lang="fr-CA" sz="1600" i="1" dirty="0" err="1" smtClean="0"/>
              <a:t>Genosha</a:t>
            </a:r>
            <a:r>
              <a:rPr lang="fr-CA" sz="1600" i="1" dirty="0" smtClean="0"/>
              <a:t>, l'Empire Galactique, les </a:t>
            </a:r>
            <a:r>
              <a:rPr lang="fr-CA" sz="1600" i="1" dirty="0" err="1" smtClean="0"/>
              <a:t>Tyranides</a:t>
            </a:r>
            <a:r>
              <a:rPr lang="fr-CA" sz="1600" i="1" dirty="0" smtClean="0"/>
              <a:t>, la Royaume Champignon, etc.  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La ville sera toujours présente, mais ne fera plus partie du "Canada" et son sens, sa manière d'être et d'agir, va changer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Agrégation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8585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Truc bête et méchant</a:t>
            </a:r>
            <a:endParaRPr lang="fr-CA" sz="2200" dirty="0"/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L'Héritage est une relation sans aucune ambiguïté.</a:t>
            </a:r>
          </a:p>
          <a:p>
            <a:pPr lvl="1">
              <a:buClr>
                <a:schemeClr val="tx1"/>
              </a:buClr>
            </a:pPr>
            <a:endParaRPr lang="fr-CA" sz="1800" i="1" dirty="0" smtClean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La composition est une collection d'objets au lien très fort entre le contenant et ses éléments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L'association est un lien assez faible entre deux classes, et sous certaines conditions, la classe utilisatrice pourrait même s'en passer.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Le truc bête et méchant: l'agrégation est tout le reste.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Il y a quand même des cas limites, pas toujours faciles à cerner: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Association-Agrégation: pourrais-je me passer de cette classe ou pas?</a:t>
            </a:r>
          </a:p>
          <a:p>
            <a:pPr lvl="2">
              <a:buClr>
                <a:schemeClr val="tx1"/>
              </a:buClr>
            </a:pPr>
            <a:r>
              <a:rPr lang="fr-CA" sz="1600" i="1" dirty="0" smtClean="0"/>
              <a:t>Agrégation-Composition: Est-ce que le contenu de ma collection peut et/ou devrait vivre si celle-ci est détruite?</a:t>
            </a:r>
            <a:endParaRPr lang="fr-CA" sz="1600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Agrégation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4359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 smtClean="0"/>
              <a:t> </a:t>
            </a:r>
            <a:endParaRPr lang="fr-CA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fr-CA" sz="2200" dirty="0" smtClean="0"/>
              <a:t>Agrégation (présenté précédemment comme une composition)</a:t>
            </a:r>
            <a:endParaRPr lang="fr-CA" sz="2200" dirty="0"/>
          </a:p>
        </p:txBody>
      </p: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739904" y="1798433"/>
            <a:ext cx="7561263" cy="3632200"/>
            <a:chOff x="426" y="1249"/>
            <a:chExt cx="4763" cy="2288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2221" y="1249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 dirty="0"/>
                <a:t>Ordinateur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426" y="221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Moniteur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656" y="221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 dirty="0" smtClean="0"/>
                <a:t>Boitier</a:t>
              </a:r>
              <a:endParaRPr lang="fr-CA" altLang="fr-FR" sz="2400" dirty="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885" y="221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Souris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4135" y="221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Clavier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26" y="317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Carte mère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656" y="317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Processeur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885" y="317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000"/>
                <a:t>Mémoire RAM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4135" y="3175"/>
              <a:ext cx="105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fr-CA" altLang="fr-FR" sz="2400"/>
                <a:t>Ventilateur</a:t>
              </a:r>
            </a:p>
          </p:txBody>
        </p:sp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2692" y="1636"/>
              <a:ext cx="136" cy="18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36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160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360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4608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2760" y="182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3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912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2160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3360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465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184" y="259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51" name="AutoShape 25"/>
            <p:cNvSpPr>
              <a:spLocks noChangeArrowheads="1"/>
            </p:cNvSpPr>
            <p:nvPr/>
          </p:nvSpPr>
          <p:spPr bwMode="auto">
            <a:xfrm>
              <a:off x="2116" y="2596"/>
              <a:ext cx="136" cy="18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566" y="1987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CA" altLang="fr-FR" sz="2000" dirty="0">
                  <a:solidFill>
                    <a:srgbClr val="FFFF00"/>
                  </a:solidFill>
                </a:rPr>
                <a:t>1..*</a:t>
              </a: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3398" y="1987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CA" altLang="fr-FR" sz="2000" dirty="0">
                  <a:solidFill>
                    <a:srgbClr val="FFFF00"/>
                  </a:solidFill>
                </a:rPr>
                <a:t>0..1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3374" y="2947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CA" altLang="fr-FR" sz="2000" dirty="0">
                  <a:solidFill>
                    <a:srgbClr val="FFFF00"/>
                  </a:solidFill>
                </a:rPr>
                <a:t>1..4</a:t>
              </a: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26" y="2947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CA" altLang="fr-FR" sz="2000" dirty="0">
                  <a:solidFill>
                    <a:srgbClr val="FFFF00"/>
                  </a:solidFill>
                </a:rPr>
                <a:t>1</a:t>
              </a:r>
              <a:r>
                <a:rPr lang="fr-CA" altLang="fr-FR" sz="2000" dirty="0" smtClean="0">
                  <a:solidFill>
                    <a:srgbClr val="FFFF00"/>
                  </a:solidFill>
                </a:rPr>
                <a:t>..8</a:t>
              </a:r>
              <a:endParaRPr lang="fr-CA" altLang="fr-FR" sz="2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7536278" y="4444796"/>
            <a:ext cx="57066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CA" altLang="fr-FR" sz="2000" dirty="0">
                <a:solidFill>
                  <a:srgbClr val="FFFF00"/>
                </a:solidFill>
              </a:rPr>
              <a:t>1</a:t>
            </a:r>
            <a:r>
              <a:rPr lang="fr-CA" altLang="fr-FR" sz="2000" dirty="0" smtClean="0">
                <a:solidFill>
                  <a:srgbClr val="FFFF00"/>
                </a:solidFill>
              </a:rPr>
              <a:t>..</a:t>
            </a:r>
            <a:r>
              <a:rPr lang="fr-CA" altLang="fr-FR" sz="2000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6934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noProof="0" dirty="0" smtClean="0"/>
              <a:t>UML: </a:t>
            </a:r>
            <a:r>
              <a:rPr lang="fr-CA" noProof="0" dirty="0" err="1" smtClean="0"/>
              <a:t>static</a:t>
            </a:r>
            <a:r>
              <a:rPr lang="fr-CA" noProof="0" dirty="0" smtClean="0"/>
              <a:t>, abstrait et stéréotypes</a:t>
            </a:r>
            <a:endParaRPr lang="fr-CA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1642947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dirty="0"/>
              <a:t>s</a:t>
            </a:r>
            <a:r>
              <a:rPr lang="fr-CA" dirty="0" smtClean="0"/>
              <a:t>tatique, abstrait</a:t>
            </a:r>
            <a:endParaRPr lang="fr-CA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133600"/>
            <a:ext cx="43370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1268413"/>
            <a:ext cx="1584325" cy="792162"/>
          </a:xfrm>
          <a:prstGeom prst="wedgeRoundRectCallout">
            <a:avLst>
              <a:gd name="adj1" fmla="val 52403"/>
              <a:gd name="adj2" fmla="val 147995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/>
              <a:t>+</a:t>
            </a:r>
            <a:r>
              <a:rPr lang="fr-CA" altLang="fr-FR" sz="1400"/>
              <a:t>  public</a:t>
            </a:r>
          </a:p>
          <a:p>
            <a:pPr eaLnBrk="1" hangingPunct="1">
              <a:buFontTx/>
              <a:buChar char="-"/>
            </a:pPr>
            <a:r>
              <a:rPr lang="fr-CA" altLang="fr-FR" sz="1400"/>
              <a:t>   privé</a:t>
            </a:r>
          </a:p>
          <a:p>
            <a:pPr eaLnBrk="1" hangingPunct="1"/>
            <a:r>
              <a:rPr lang="fr-CA" altLang="fr-FR" sz="1400"/>
              <a:t>#  protégé</a:t>
            </a:r>
            <a:endParaRPr lang="fr-CA" altLang="fr-FR" sz="1400" i="1"/>
          </a:p>
        </p:txBody>
      </p:sp>
      <p:sp>
        <p:nvSpPr>
          <p:cNvPr id="5" name="AutoShap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07113" y="2701925"/>
            <a:ext cx="2519362" cy="776288"/>
          </a:xfrm>
          <a:prstGeom prst="wedgeRoundRectCallout">
            <a:avLst>
              <a:gd name="adj1" fmla="val -107028"/>
              <a:gd name="adj2" fmla="val 56588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/>
              <a:t>Souligner</a:t>
            </a:r>
          </a:p>
          <a:p>
            <a:pPr eaLnBrk="1" hangingPunct="1"/>
            <a:r>
              <a:rPr lang="fr-CA" altLang="fr-FR" sz="1400">
                <a:sym typeface="Wingdings" panose="05000000000000000000" pitchFamily="2" charset="2"/>
              </a:rPr>
              <a:t>Indique qu'un attribut ou une m</a:t>
            </a:r>
            <a:r>
              <a:rPr lang="fr-CA" altLang="fr-FR" sz="1400"/>
              <a:t>éthode est statique</a:t>
            </a:r>
          </a:p>
        </p:txBody>
      </p:sp>
      <p:sp>
        <p:nvSpPr>
          <p:cNvPr id="7" name="AutoShape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21388" y="3776663"/>
            <a:ext cx="2605087" cy="1438275"/>
          </a:xfrm>
          <a:prstGeom prst="wedgeRoundRectCallout">
            <a:avLst>
              <a:gd name="adj1" fmla="val -80245"/>
              <a:gd name="adj2" fmla="val -4713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 dirty="0"/>
              <a:t>Italique</a:t>
            </a:r>
            <a:endParaRPr lang="fr-CA" altLang="fr-FR" sz="1400" dirty="0"/>
          </a:p>
          <a:p>
            <a:pPr eaLnBrk="1" hangingPunct="1"/>
            <a:r>
              <a:rPr lang="fr-CA" altLang="fr-FR" sz="1400" dirty="0"/>
              <a:t>Indique qu'une méthode est abstraite. Le nom d'une classe peut aussi être en italique pour indiquer que la classe est abstraite</a:t>
            </a:r>
            <a:r>
              <a:rPr lang="fr-CA" altLang="fr-FR" sz="1400" dirty="0" smtClean="0"/>
              <a:t>.</a:t>
            </a:r>
            <a:endParaRPr lang="fr-CA" altLang="fr-FR" sz="1400" dirty="0"/>
          </a:p>
        </p:txBody>
      </p:sp>
    </p:spTree>
    <p:extLst>
      <p:ext uri="{BB962C8B-B14F-4D97-AF65-F5344CB8AC3E}">
        <p14:creationId xmlns:p14="http://schemas.microsoft.com/office/powerpoint/2010/main" val="39301762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Stéréotypes</a:t>
            </a:r>
            <a:endParaRPr lang="fr-CA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684960"/>
            <a:ext cx="2265363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983410"/>
            <a:ext cx="53562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0263" y="1254125"/>
            <a:ext cx="717232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A" sz="1600" b="1" dirty="0">
                <a:solidFill>
                  <a:srgbClr val="000000"/>
                </a:solidFill>
              </a:rPr>
              <a:t>Stéréotype</a:t>
            </a:r>
          </a:p>
          <a:p>
            <a:pPr>
              <a:defRPr/>
            </a:pPr>
            <a:endParaRPr lang="fr-CA" sz="16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fr-CA" sz="1600" dirty="0">
                <a:solidFill>
                  <a:srgbClr val="000000"/>
                </a:solidFill>
              </a:rPr>
              <a:t>Un </a:t>
            </a:r>
            <a:r>
              <a:rPr lang="fr-CA" sz="1600" b="1" dirty="0">
                <a:solidFill>
                  <a:srgbClr val="000000"/>
                </a:solidFill>
              </a:rPr>
              <a:t>stéréotype</a:t>
            </a:r>
            <a:r>
              <a:rPr lang="fr-CA" sz="1600" dirty="0">
                <a:solidFill>
                  <a:srgbClr val="000000"/>
                </a:solidFill>
              </a:rPr>
              <a:t> permet d’étendre le vocabulaire UML.  Peut être n’importe quoi, même s’il en existe certaines couramment utilisées (ci-dessous</a:t>
            </a:r>
            <a:r>
              <a:rPr lang="fr-CA" sz="1600" dirty="0" smtClean="0">
                <a:solidFill>
                  <a:srgbClr val="000000"/>
                </a:solidFill>
              </a:rPr>
              <a:t>).</a:t>
            </a:r>
            <a:br>
              <a:rPr lang="fr-CA" sz="1600" dirty="0" smtClean="0">
                <a:solidFill>
                  <a:srgbClr val="000000"/>
                </a:solidFill>
              </a:rPr>
            </a:br>
            <a:r>
              <a:rPr lang="fr-CA" sz="1600" dirty="0" smtClean="0">
                <a:solidFill>
                  <a:srgbClr val="000000"/>
                </a:solidFill>
              </a:rPr>
              <a:t/>
            </a:r>
            <a:br>
              <a:rPr lang="fr-CA" sz="1600" dirty="0" smtClean="0">
                <a:solidFill>
                  <a:srgbClr val="000000"/>
                </a:solidFill>
              </a:rPr>
            </a:br>
            <a:r>
              <a:rPr lang="fr-CA" sz="1600" dirty="0" smtClean="0">
                <a:solidFill>
                  <a:srgbClr val="000000"/>
                </a:solidFill>
              </a:rPr>
              <a:t>Permet de préciser le schéma en dehors des standards UML</a:t>
            </a:r>
            <a:endParaRPr lang="fr-CA" sz="1600" dirty="0">
              <a:solidFill>
                <a:srgbClr val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173163" y="3873873"/>
            <a:ext cx="1285875" cy="31908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rgbClr val="FFFFFF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32163" y="4826373"/>
            <a:ext cx="1435100" cy="6921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rgbClr val="FFFFFF"/>
              </a:solidFill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830263" y="3070705"/>
            <a:ext cx="7037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/>
              <a:t>Exemple: &lt;&lt;</a:t>
            </a:r>
            <a:r>
              <a:rPr lang="fr-CA" altLang="fr-FR" sz="1600" dirty="0" err="1"/>
              <a:t>enumeration</a:t>
            </a:r>
            <a:r>
              <a:rPr lang="fr-CA" altLang="fr-FR" sz="1600" dirty="0"/>
              <a:t>&gt;&gt;, &lt;&lt;interface&gt;&gt;, &lt;&lt;</a:t>
            </a:r>
            <a:r>
              <a:rPr lang="fr-CA" altLang="fr-FR" sz="1600" dirty="0" err="1"/>
              <a:t>extend</a:t>
            </a:r>
            <a:r>
              <a:rPr lang="fr-CA" altLang="fr-FR" sz="1600" dirty="0"/>
              <a:t>&gt;&gt;, &lt;&lt;uses&gt;&gt;, &lt;&lt;</a:t>
            </a:r>
            <a:r>
              <a:rPr lang="fr-CA" altLang="fr-FR" sz="1600" dirty="0" err="1"/>
              <a:t>create</a:t>
            </a:r>
            <a:r>
              <a:rPr lang="fr-CA" altLang="fr-FR" sz="1600" dirty="0"/>
              <a:t>&gt;&gt;, &lt;&lt;</a:t>
            </a:r>
            <a:r>
              <a:rPr lang="fr-CA" altLang="fr-FR" sz="1600" dirty="0" err="1"/>
              <a:t>include</a:t>
            </a:r>
            <a:r>
              <a:rPr lang="fr-CA" altLang="fr-FR" sz="1600" dirty="0"/>
              <a:t>&gt;&gt;, &lt;&lt;destroy&gt;&gt;, &lt;&lt;</a:t>
            </a:r>
            <a:r>
              <a:rPr lang="fr-CA" altLang="fr-FR" sz="1600" dirty="0" err="1"/>
              <a:t>CppOperator</a:t>
            </a:r>
            <a:r>
              <a:rPr lang="fr-CA" altLang="fr-FR" sz="1600" dirty="0"/>
              <a:t>&gt;&gt;, </a:t>
            </a:r>
            <a:r>
              <a:rPr lang="fr-CA" altLang="fr-FR" sz="1600" dirty="0" smtClean="0"/>
              <a:t>etc</a:t>
            </a:r>
            <a:r>
              <a:rPr lang="fr-CA" altLang="fr-F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0473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Stéréotypes</a:t>
            </a:r>
            <a:endParaRPr lang="fr-CA" dirty="0"/>
          </a:p>
        </p:txBody>
      </p:sp>
      <p:sp>
        <p:nvSpPr>
          <p:cNvPr id="20483" name="ZoneTexte 6"/>
          <p:cNvSpPr txBox="1">
            <a:spLocks noChangeArrowheads="1"/>
          </p:cNvSpPr>
          <p:nvPr/>
        </p:nvSpPr>
        <p:spPr bwMode="auto">
          <a:xfrm>
            <a:off x="468313" y="1268413"/>
            <a:ext cx="8229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 smtClean="0"/>
              <a:t>Puisque Violet ne permet pas le soulignement et l’italique, utilisons des stéréotypes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  <a:p>
            <a:pPr eaLnBrk="1" hangingPunct="1"/>
            <a:r>
              <a:rPr lang="fr-CA" altLang="fr-FR" sz="2600" dirty="0"/>
              <a:t>&lt;&lt;</a:t>
            </a:r>
            <a:r>
              <a:rPr lang="fr-CA" altLang="fr-FR" sz="2600" dirty="0" err="1"/>
              <a:t>static</a:t>
            </a:r>
            <a:r>
              <a:rPr lang="fr-CA" altLang="fr-FR" sz="2600" dirty="0"/>
              <a:t>&gt;&gt; </a:t>
            </a:r>
            <a:r>
              <a:rPr lang="fr-CA" altLang="fr-FR" sz="2600" dirty="0" smtClean="0"/>
              <a:t>-attribut1: </a:t>
            </a:r>
            <a:r>
              <a:rPr lang="fr-CA" altLang="fr-FR" sz="2600" dirty="0"/>
              <a:t>string</a:t>
            </a:r>
          </a:p>
          <a:p>
            <a:pPr eaLnBrk="1" hangingPunct="1"/>
            <a:r>
              <a:rPr lang="fr-CA" altLang="fr-FR" sz="2600" dirty="0"/>
              <a:t>&lt;&lt;abstract&gt;&gt; +</a:t>
            </a:r>
            <a:r>
              <a:rPr lang="fr-CA" altLang="fr-FR" sz="2600" dirty="0" smtClean="0"/>
              <a:t>méthode1(): </a:t>
            </a:r>
            <a:r>
              <a:rPr lang="fr-CA" altLang="fr-FR" sz="2600" dirty="0" err="1" smtClean="0"/>
              <a:t>int</a:t>
            </a:r>
            <a:endParaRPr lang="fr-CA" altLang="fr-FR" sz="26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 smtClean="0"/>
              <a:t>OU si on décide de sortir un peu des standards UML, c’est au niveau du type où ce serait le plus propre de le faire.</a:t>
            </a:r>
            <a:endParaRPr lang="fr-CA" altLang="fr-FR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/>
              <a:t>-</a:t>
            </a:r>
            <a:r>
              <a:rPr lang="fr-CA" altLang="fr-FR" sz="2600" dirty="0" smtClean="0"/>
              <a:t>attribut1: </a:t>
            </a:r>
            <a:r>
              <a:rPr lang="fr-CA" altLang="fr-FR" sz="2600" dirty="0" err="1"/>
              <a:t>static</a:t>
            </a:r>
            <a:r>
              <a:rPr lang="fr-CA" altLang="fr-FR" sz="2600" dirty="0"/>
              <a:t> string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/>
              <a:t>+</a:t>
            </a:r>
            <a:r>
              <a:rPr lang="fr-CA" altLang="fr-FR" sz="2600" dirty="0" smtClean="0"/>
              <a:t>méthode1(): </a:t>
            </a:r>
            <a:r>
              <a:rPr lang="fr-CA" altLang="fr-FR" sz="2600" dirty="0"/>
              <a:t>abstract </a:t>
            </a:r>
            <a:r>
              <a:rPr lang="fr-CA" altLang="fr-FR" sz="2600" dirty="0" err="1"/>
              <a:t>int</a:t>
            </a:r>
            <a:endParaRPr lang="fr-CA" altLang="fr-FR" sz="26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</p:txBody>
      </p:sp>
    </p:spTree>
    <p:extLst>
      <p:ext uri="{BB962C8B-B14F-4D97-AF65-F5344CB8AC3E}">
        <p14:creationId xmlns:p14="http://schemas.microsoft.com/office/powerpoint/2010/main" val="3614783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noProof="0" dirty="0" smtClean="0"/>
              <a:t>UML: </a:t>
            </a:r>
            <a:r>
              <a:rPr lang="fr-CA" noProof="0" dirty="0" smtClean="0"/>
              <a:t>retour sur les relations</a:t>
            </a:r>
            <a:endParaRPr lang="fr-CA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2771188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Rappel sur les types de relation</a:t>
            </a:r>
            <a:endParaRPr lang="fr-CA" dirty="0"/>
          </a:p>
        </p:txBody>
      </p:sp>
      <p:sp>
        <p:nvSpPr>
          <p:cNvPr id="20483" name="ZoneTexte 6"/>
          <p:cNvSpPr txBox="1">
            <a:spLocks noChangeArrowheads="1"/>
          </p:cNvSpPr>
          <p:nvPr/>
        </p:nvSpPr>
        <p:spPr bwMode="auto">
          <a:xfrm>
            <a:off x="468313" y="1268413"/>
            <a:ext cx="82296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 smtClean="0"/>
              <a:t>Association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 smtClean="0"/>
              <a:t>Composition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CA" altLang="fr-FR" sz="2600" dirty="0" smtClean="0"/>
              <a:t>Héritage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fr-CA" altLang="fr-FR" sz="2600" dirty="0"/>
          </a:p>
        </p:txBody>
      </p:sp>
    </p:spTree>
    <p:extLst>
      <p:ext uri="{BB962C8B-B14F-4D97-AF65-F5344CB8AC3E}">
        <p14:creationId xmlns:p14="http://schemas.microsoft.com/office/powerpoint/2010/main" val="428845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Association</a:t>
            </a:r>
          </a:p>
          <a:p>
            <a:pPr>
              <a:buClr>
                <a:schemeClr val="tx1"/>
              </a:buClr>
            </a:pPr>
            <a:endParaRPr lang="fr-CA" sz="2200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Relation faible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Un objet est lié à un autre de manière arbitraire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Utilisé comme attribut par une autre classe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Flèche utilisateur vers utilisé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Si les deux objets se réfèrent mutuellement, alors flèche double ou pas de flèche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On indique la cardinalité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>
              <a:buClr>
                <a:schemeClr val="tx1"/>
              </a:buClr>
            </a:pPr>
            <a:r>
              <a:rPr lang="fr-CA" sz="2200" dirty="0" smtClean="0"/>
              <a:t>Au niveau du code, si une classe utilise une autre classe, de manière unique, sans collection, et que cette classe pourrait, selon certaines conditions, ne pas être utilisée, on a affaire à une association.</a:t>
            </a:r>
          </a:p>
          <a:p>
            <a:pPr>
              <a:buClr>
                <a:schemeClr val="tx1"/>
              </a:buClr>
            </a:pPr>
            <a:endParaRPr lang="fr-CA" sz="2200" dirty="0" smtClean="0"/>
          </a:p>
          <a:p>
            <a:pPr lvl="1">
              <a:buClr>
                <a:schemeClr val="tx1"/>
              </a:buClr>
            </a:pPr>
            <a:r>
              <a:rPr lang="fr-CA" sz="2000" i="1" dirty="0"/>
              <a:t>(ex: on utilise une classe date, mais on pourrait aussi utiliser trois </a:t>
            </a:r>
            <a:r>
              <a:rPr lang="fr-CA" sz="2000" i="1" dirty="0" err="1"/>
              <a:t>int</a:t>
            </a:r>
            <a:r>
              <a:rPr lang="fr-CA" sz="2000" i="1" dirty="0"/>
              <a:t> si on veut juste le jour, le mois et l'année)</a:t>
            </a:r>
          </a:p>
          <a:p>
            <a:pPr>
              <a:buClr>
                <a:schemeClr val="tx1"/>
              </a:buClr>
            </a:pPr>
            <a:endParaRPr lang="fr-CA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Relations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0884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Héritage</a:t>
            </a:r>
          </a:p>
          <a:p>
            <a:pPr>
              <a:buClr>
                <a:schemeClr val="tx1"/>
              </a:buClr>
            </a:pPr>
            <a:endParaRPr lang="fr-CA" sz="2200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Par contraste: Association et  Composition A_UN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La flèche entière va de la sous-classe à la </a:t>
            </a:r>
            <a:r>
              <a:rPr lang="fr-CA" sz="1800" i="1" dirty="0" err="1"/>
              <a:t>super-classe</a:t>
            </a:r>
            <a:r>
              <a:rPr lang="fr-CA" sz="1800" i="1" dirty="0"/>
              <a:t>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>
              <a:buClr>
                <a:schemeClr val="tx1"/>
              </a:buClr>
            </a:pPr>
            <a:r>
              <a:rPr lang="fr-CA" sz="2200" i="1" dirty="0"/>
              <a:t>Utilisation simple et </a:t>
            </a:r>
            <a:r>
              <a:rPr lang="fr-CA" sz="2200" i="1" dirty="0" smtClean="0"/>
              <a:t>clair: </a:t>
            </a:r>
            <a:r>
              <a:rPr lang="fr-CA" sz="2200" i="1" dirty="0"/>
              <a:t>si ça hérite, </a:t>
            </a:r>
            <a:r>
              <a:rPr lang="fr-CA" sz="2200" i="1" dirty="0" smtClean="0"/>
              <a:t>alors ça hérite, point final.</a:t>
            </a:r>
            <a:endParaRPr lang="fr-CA" sz="2200" i="1" dirty="0"/>
          </a:p>
          <a:p>
            <a:pPr marL="347472" lvl="1" indent="0">
              <a:buClr>
                <a:schemeClr val="tx1"/>
              </a:buClr>
              <a:buNone/>
            </a:pPr>
            <a:endParaRPr lang="fr-CA" sz="1800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Relations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4116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453019" y="1279634"/>
            <a:ext cx="8159457" cy="501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smtClean="0"/>
              <a:t>Relation très forte: </a:t>
            </a:r>
            <a:r>
              <a:rPr lang="fr-CA" sz="2400" dirty="0"/>
              <a:t>EST_UN (IS_A) </a:t>
            </a:r>
            <a:r>
              <a:rPr lang="fr-CA" sz="2400" dirty="0" smtClean="0"/>
              <a:t/>
            </a:r>
            <a:br>
              <a:rPr lang="fr-CA" sz="2400" dirty="0" smtClean="0"/>
            </a:br>
            <a:r>
              <a:rPr lang="fr-CA" sz="2400" dirty="0" smtClean="0"/>
              <a:t/>
            </a:r>
            <a:br>
              <a:rPr lang="fr-CA" sz="2400" dirty="0" smtClean="0"/>
            </a:br>
            <a:r>
              <a:rPr lang="fr-CA" sz="2400" dirty="0" smtClean="0"/>
              <a:t>Par contraste: Association et  Composition A_UN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400" dirty="0" smtClean="0"/>
              <a:t>La flèche entière va de la sous-classe à la </a:t>
            </a:r>
            <a:r>
              <a:rPr lang="fr-CA" sz="2400" dirty="0" err="1" smtClean="0"/>
              <a:t>super-classe</a:t>
            </a:r>
            <a:r>
              <a:rPr lang="fr-CA" sz="2400" dirty="0" smtClean="0"/>
              <a:t>.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400" dirty="0" smtClean="0"/>
              <a:t>Utilisation simple et clair, si ça hérite, ça hérite.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endParaRPr lang="fr-CA" sz="2400" dirty="0" smtClean="0"/>
          </a:p>
          <a:p>
            <a:pPr marL="0" indent="0">
              <a:buNone/>
            </a:pPr>
            <a:endParaRPr lang="fr-CA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Relations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9680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Composition (Jusqu'à maintenant on avait…)</a:t>
            </a:r>
          </a:p>
          <a:p>
            <a:pPr>
              <a:buClr>
                <a:schemeClr val="tx1"/>
              </a:buClr>
            </a:pPr>
            <a:endParaRPr lang="fr-CA" sz="2200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Relation forte</a:t>
            </a:r>
          </a:p>
          <a:p>
            <a:pPr lvl="1">
              <a:buClr>
                <a:schemeClr val="tx1"/>
              </a:buClr>
            </a:pPr>
            <a:r>
              <a:rPr lang="fr-CA" sz="1800" i="1" dirty="0"/>
              <a:t>Collection </a:t>
            </a:r>
            <a:r>
              <a:rPr lang="fr-CA" sz="1800" i="1" dirty="0" smtClean="0"/>
              <a:t>d'objets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Si la collection est détruite, son contenu l'est aussi ou alors l'objet existe toujours mais n'a plus beaucoup de sens seul</a:t>
            </a:r>
            <a:r>
              <a:rPr lang="fr-CA" sz="1800" i="1" dirty="0" smtClean="0"/>
              <a:t>.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Relation toujours de 1 et  0</a:t>
            </a:r>
            <a:r>
              <a:rPr lang="fr-CA" sz="1800" i="1" dirty="0" smtClean="0"/>
              <a:t>..*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Représenté par un losange du coté de la collection</a:t>
            </a:r>
            <a:r>
              <a:rPr lang="fr-CA" sz="1800" i="1" dirty="0" smtClean="0"/>
              <a:t>.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Ex: Paquet de cartes.</a:t>
            </a:r>
          </a:p>
          <a:p>
            <a:pPr lvl="1">
              <a:buClr>
                <a:schemeClr val="tx1"/>
              </a:buClr>
            </a:pPr>
            <a:endParaRPr lang="fr-CA" sz="1800" i="1" dirty="0"/>
          </a:p>
          <a:p>
            <a:pPr>
              <a:buClr>
                <a:schemeClr val="tx1"/>
              </a:buClr>
            </a:pPr>
            <a:r>
              <a:rPr lang="fr-CA" sz="2200" dirty="0" smtClean="0"/>
              <a:t>Ça laisse pas mal de trous</a:t>
            </a:r>
          </a:p>
          <a:p>
            <a:pPr lvl="1">
              <a:buClr>
                <a:schemeClr val="tx1"/>
              </a:buClr>
            </a:pPr>
            <a:r>
              <a:rPr lang="fr-CA" sz="1800" dirty="0" smtClean="0"/>
              <a:t>Objets qui existent dans plus d'une collection</a:t>
            </a:r>
          </a:p>
          <a:p>
            <a:pPr lvl="1">
              <a:buClr>
                <a:schemeClr val="tx1"/>
              </a:buClr>
            </a:pPr>
            <a:r>
              <a:rPr lang="fr-CA" sz="1800" dirty="0" smtClean="0"/>
              <a:t>Objet utilisé comme attribut simple d'une autre classe, mais absolument essentiel</a:t>
            </a:r>
            <a:endParaRPr lang="fr-CA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Relations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15970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453019" y="1279634"/>
            <a:ext cx="8159457" cy="501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smtClean="0"/>
              <a:t>Pas soucis de simplification, jusqu'à maintenant, on mettait dans la composition deux relations</a:t>
            </a:r>
            <a:r>
              <a:rPr lang="fr-CA" sz="2400" dirty="0" smtClean="0"/>
              <a:t/>
            </a:r>
            <a:br>
              <a:rPr lang="fr-CA" sz="2400" dirty="0" smtClean="0"/>
            </a:br>
            <a:r>
              <a:rPr lang="fr-CA" sz="2400" dirty="0" smtClean="0"/>
              <a:t/>
            </a:r>
            <a:br>
              <a:rPr lang="fr-CA" sz="2400" dirty="0" smtClean="0"/>
            </a:br>
            <a:r>
              <a:rPr lang="fr-CA" sz="2400" dirty="0" smtClean="0"/>
              <a:t>la composition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400" dirty="0" smtClean="0">
                <a:solidFill>
                  <a:srgbClr val="FFFF00"/>
                </a:solidFill>
              </a:rPr>
              <a:t>L'agrégation (nouvelle relation)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400" dirty="0" smtClean="0"/>
              <a:t>On va les décortiquer.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endParaRPr lang="fr-CA" sz="2400" dirty="0" smtClean="0"/>
          </a:p>
          <a:p>
            <a:pPr marL="0" indent="0">
              <a:buNone/>
            </a:pPr>
            <a:endParaRPr lang="fr-CA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Composition regroupait deux types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2953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3"/>
            <p:custDataLst>
              <p:tags r:id="rId1"/>
            </p:custDataLst>
          </p:nvPr>
        </p:nvSpPr>
        <p:spPr>
          <a:xfrm>
            <a:off x="515620" y="1295400"/>
            <a:ext cx="8159457" cy="50116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fr-CA" dirty="0" smtClean="0"/>
              <a:t>Composition (Jusqu'à maintenant on avait…)</a:t>
            </a:r>
          </a:p>
          <a:p>
            <a:pPr>
              <a:buClr>
                <a:schemeClr val="tx1"/>
              </a:buClr>
            </a:pPr>
            <a:endParaRPr lang="fr-CA" sz="2200" dirty="0"/>
          </a:p>
          <a:p>
            <a:pPr lvl="1">
              <a:buClr>
                <a:schemeClr val="tx1"/>
              </a:buClr>
            </a:pPr>
            <a:r>
              <a:rPr lang="fr-CA" sz="1800" i="1" dirty="0" smtClean="0"/>
              <a:t>Relation forte</a:t>
            </a:r>
          </a:p>
          <a:p>
            <a:pPr lvl="1">
              <a:buClr>
                <a:schemeClr val="tx1"/>
              </a:buClr>
            </a:pPr>
            <a:r>
              <a:rPr lang="fr-CA" sz="1800" i="1" dirty="0" smtClean="0">
                <a:solidFill>
                  <a:srgbClr val="FFFF00"/>
                </a:solidFill>
              </a:rPr>
              <a:t>Strictement des </a:t>
            </a:r>
            <a:r>
              <a:rPr lang="fr-CA" sz="1800" i="1" dirty="0"/>
              <a:t>c</a:t>
            </a:r>
            <a:r>
              <a:rPr lang="fr-CA" sz="1800" i="1" dirty="0" smtClean="0"/>
              <a:t>ollection d'objets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Si la collection est détruite, son contenu l'est aussi </a:t>
            </a:r>
            <a:r>
              <a:rPr lang="fr-CA" sz="1800" i="1" strike="sngStrike" dirty="0"/>
              <a:t>ou alors l'objet existe toujours mais n'a plus beaucoup de sens seul</a:t>
            </a:r>
            <a:r>
              <a:rPr lang="fr-CA" sz="1800" i="1" strike="sngStrike" dirty="0" smtClean="0"/>
              <a:t>.</a:t>
            </a:r>
            <a:endParaRPr lang="fr-CA" sz="1800" i="1" strike="sngStrike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Relation </a:t>
            </a:r>
            <a:r>
              <a:rPr lang="fr-CA" sz="1800" i="1" dirty="0">
                <a:solidFill>
                  <a:srgbClr val="FFFF00"/>
                </a:solidFill>
              </a:rPr>
              <a:t>toujours</a:t>
            </a:r>
            <a:r>
              <a:rPr lang="fr-CA" sz="1800" i="1" dirty="0"/>
              <a:t> de 1 et  0</a:t>
            </a:r>
            <a:r>
              <a:rPr lang="fr-CA" sz="1800" i="1" dirty="0" smtClean="0"/>
              <a:t>..*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Représenté par un </a:t>
            </a:r>
            <a:r>
              <a:rPr lang="fr-CA" sz="1800" i="1" dirty="0" smtClean="0"/>
              <a:t>losange </a:t>
            </a:r>
            <a:r>
              <a:rPr lang="fr-CA" sz="1800" i="1" dirty="0" smtClean="0">
                <a:solidFill>
                  <a:srgbClr val="FFFF00"/>
                </a:solidFill>
              </a:rPr>
              <a:t>noir</a:t>
            </a:r>
            <a:r>
              <a:rPr lang="fr-CA" sz="1800" i="1" dirty="0" smtClean="0"/>
              <a:t> </a:t>
            </a:r>
            <a:r>
              <a:rPr lang="fr-CA" sz="1800" i="1" dirty="0"/>
              <a:t>du coté de la collection</a:t>
            </a:r>
            <a:r>
              <a:rPr lang="fr-CA" sz="1800" i="1" dirty="0" smtClean="0"/>
              <a:t>.</a:t>
            </a:r>
            <a:endParaRPr lang="fr-CA" sz="1800" i="1" dirty="0"/>
          </a:p>
          <a:p>
            <a:pPr lvl="1">
              <a:buClr>
                <a:schemeClr val="tx1"/>
              </a:buClr>
            </a:pPr>
            <a:r>
              <a:rPr lang="fr-CA" sz="1800" i="1" dirty="0"/>
              <a:t>Ex: Paquet de cartes</a:t>
            </a:r>
            <a:r>
              <a:rPr lang="fr-CA" sz="1800" i="1" dirty="0" smtClean="0"/>
              <a:t>.</a:t>
            </a:r>
            <a:endParaRPr lang="fr-CA" sz="1800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Composition (nouvelle version)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0243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20-220-SF">
  <a:themeElements>
    <a:clrScheme name="420-220-SF">
      <a:dk1>
        <a:srgbClr val="FFFFFF"/>
      </a:dk1>
      <a:lt1>
        <a:srgbClr val="BAD1ED"/>
      </a:lt1>
      <a:dk2>
        <a:srgbClr val="1B3358"/>
      </a:dk2>
      <a:lt2>
        <a:srgbClr val="153153"/>
      </a:lt2>
      <a:accent1>
        <a:srgbClr val="1B335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BDBA8"/>
      </a:hlink>
      <a:folHlink>
        <a:srgbClr val="CBDBA8"/>
      </a:folHlink>
    </a:clrScheme>
    <a:fontScheme name="Firelight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988</Words>
  <Application>Microsoft Office PowerPoint</Application>
  <PresentationFormat>Affichage à l'écran (4:3)</PresentationFormat>
  <Paragraphs>152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Times New Roman</vt:lpstr>
      <vt:lpstr>Verdana</vt:lpstr>
      <vt:lpstr>Wingdings</vt:lpstr>
      <vt:lpstr>Wingdings 2</vt:lpstr>
      <vt:lpstr>420-220-SF</vt:lpstr>
      <vt:lpstr>UML - Partie 2</vt:lpstr>
      <vt:lpstr>UML: retour sur les relations</vt:lpstr>
      <vt:lpstr>Rappel sur les types de relation</vt:lpstr>
      <vt:lpstr>Relations</vt:lpstr>
      <vt:lpstr>Relations</vt:lpstr>
      <vt:lpstr>Relations</vt:lpstr>
      <vt:lpstr>Relations</vt:lpstr>
      <vt:lpstr>Composition regroupait deux types</vt:lpstr>
      <vt:lpstr>Composition (nouvelle version)</vt:lpstr>
      <vt:lpstr>Agrégation</vt:lpstr>
      <vt:lpstr>Agrégation</vt:lpstr>
      <vt:lpstr>Agrégation</vt:lpstr>
      <vt:lpstr>Agrégation (présenté précédemment comme une composition)</vt:lpstr>
      <vt:lpstr>UML: static, abstrait et stéréotypes</vt:lpstr>
      <vt:lpstr>statique, abstrait</vt:lpstr>
      <vt:lpstr>Stéréotypes</vt:lpstr>
      <vt:lpstr>Stéréotypes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Langages de programmation</dc:title>
  <dc:creator>marcel.landry@cegep-ste-foy.qc.ca</dc:creator>
  <cp:lastModifiedBy>Francois Paradis</cp:lastModifiedBy>
  <cp:revision>165</cp:revision>
  <dcterms:created xsi:type="dcterms:W3CDTF">2010-01-15T18:00:27Z</dcterms:created>
  <dcterms:modified xsi:type="dcterms:W3CDTF">2017-10-18T02:49:46Z</dcterms:modified>
</cp:coreProperties>
</file>