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304" r:id="rId2"/>
    <p:sldId id="305" r:id="rId3"/>
    <p:sldId id="306" r:id="rId4"/>
    <p:sldId id="311" r:id="rId5"/>
    <p:sldId id="312" r:id="rId6"/>
    <p:sldId id="313" r:id="rId7"/>
    <p:sldId id="314" r:id="rId8"/>
    <p:sldId id="315" r:id="rId9"/>
    <p:sldId id="316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E9DB0"/>
    <a:srgbClr val="6C8098"/>
    <a:srgbClr val="868DAC"/>
    <a:srgbClr val="9D540B"/>
    <a:srgbClr val="C76D0B"/>
    <a:srgbClr val="C96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86380" autoAdjust="0"/>
  </p:normalViewPr>
  <p:slideViewPr>
    <p:cSldViewPr snapToGrid="0">
      <p:cViewPr varScale="1">
        <p:scale>
          <a:sx n="107" d="100"/>
          <a:sy n="107" d="100"/>
        </p:scale>
        <p:origin x="16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70BC-9989-4C16-878D-C000DF9A4857}" type="datetimeFigureOut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7080-CABF-4619-BA73-41096F4FC043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0313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AF442-FADA-49AF-8F23-9ECCEE0D6643}" type="datetimeFigureOut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D703-3B57-4142-99AD-82BBC9D16C5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438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D703-3B57-4142-99AD-82BBC9D16C50}" type="slidenum">
              <a:rPr lang="fr-CA" smtClean="0"/>
              <a:pPr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598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D703-3B57-4142-99AD-82BBC9D16C50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16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-32" y="6492899"/>
            <a:ext cx="2286000" cy="365125"/>
          </a:xfrm>
        </p:spPr>
        <p:txBody>
          <a:bodyPr/>
          <a:lstStyle>
            <a:extLst/>
          </a:lstStyle>
          <a:p>
            <a:fld id="{CDE3B22E-2BC9-424D-855F-F52DA513F3D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357554" y="6492875"/>
            <a:ext cx="2286000" cy="365125"/>
          </a:xfrm>
        </p:spPr>
        <p:txBody>
          <a:bodyPr/>
          <a:lstStyle>
            <a:extLst/>
          </a:lstStyle>
          <a:p>
            <a:endParaRPr lang="fr-CA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0A96C-4369-4111-8D76-969466032CDB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CE819C-5BE9-4E20-B8FE-927AD2293386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 userDrawn="1"/>
        </p:nvSpPr>
        <p:spPr>
          <a:xfrm>
            <a:off x="304800" y="323851"/>
            <a:ext cx="8553480" cy="6191250"/>
          </a:xfrm>
          <a:prstGeom prst="roundRect">
            <a:avLst>
              <a:gd name="adj" fmla="val 1819"/>
            </a:avLst>
          </a:prstGeom>
          <a:solidFill>
            <a:schemeClr val="tx1"/>
          </a:solidFill>
          <a:ln w="6350" cap="rnd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361950" y="1071546"/>
            <a:ext cx="8424891" cy="5352292"/>
          </a:xfrm>
          <a:prstGeom prst="roundRect">
            <a:avLst>
              <a:gd name="adj" fmla="val 4578"/>
            </a:avLst>
          </a:prstGeom>
          <a:solidFill>
            <a:schemeClr val="accent1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71438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48577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 i="1"/>
            </a:lvl2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11293-5233-43CE-852E-29FEDEBC9B2E}" type="datetime1">
              <a:rPr lang="fr-FR" smtClean="0"/>
              <a:pPr/>
              <a:t>29/09/2017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3"/>
            <a:ext cx="8306809" cy="263764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0">
                <a:schemeClr val="bg1">
                  <a:shade val="75000"/>
                  <a:satMod val="100000"/>
                </a:schemeClr>
              </a:gs>
              <a:gs pos="55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183880" cy="121444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0034" y="2643182"/>
            <a:ext cx="8183880" cy="420624"/>
          </a:xfrm>
        </p:spPr>
        <p:txBody>
          <a:bodyPr lIns="118872" tIns="0" anchor="b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1DAF1-1694-43F5-AFEB-5082885240E9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45562-99CF-4229-BD59-2776D8EF03D7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60F76-E189-4A4A-B6F3-C0D244D4196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F53AF-C72D-446E-90EC-591A6500AFED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96E336-87C2-4336-85EE-1507B7908A7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7750-F0D1-41ED-B45B-BE4DE5A11981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9BF-A2CB-4B6C-8BBF-E7F1D42EFE9D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2314FF-2229-472B-B6AA-60FC917FBDC3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3428992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11" name="Sous-titre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929322" y="6572272"/>
            <a:ext cx="2786082" cy="285728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fparadis@cegep-ste-foy.qc.ca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ous-titre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7620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420-V31-SF –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Automne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ous-titre 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42938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algn="r"/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Professeur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François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Paradis</a:t>
            </a:r>
            <a:endParaRPr lang="fr-CA" sz="1100" dirty="0">
              <a:solidFill>
                <a:srgbClr val="8E9DB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3">
            <a:lumMod val="7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ml-dev.org/documentation/2.3-fr/classsf_1_1Sprite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ml-dev.org/documentation/2.4.0-fr/classsf_1_1Sprite.p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2376" y="1785926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6000" dirty="0" smtClean="0"/>
              <a:t>Introduction à l'héritage et prérequis</a:t>
            </a:r>
            <a:endParaRPr lang="fr-CA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fr-CA" dirty="0" smtClean="0"/>
              <a:t>420-V31-SF – Programmation de Jeux Vidéo III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41498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Héritage – Introduction (Rappel)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474575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Tout d'abord</a:t>
            </a:r>
            <a:endParaRPr lang="fr-CA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4548206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Juste comme ça: Héritage + Polymorphisme: Concept le plus important de la POO juste après les classes.</a:t>
            </a:r>
            <a:endParaRPr lang="fr-CA" noProof="0" dirty="0" smtClean="0"/>
          </a:p>
          <a:p>
            <a:endParaRPr lang="fr-CA" dirty="0"/>
          </a:p>
          <a:p>
            <a:r>
              <a:rPr lang="fr-CA" noProof="0" dirty="0" smtClean="0"/>
              <a:t>Donne énormément de flexibilité à votre code.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FF00"/>
                </a:solidFill>
              </a:rPr>
              <a:t>La syntaxe peut (et va) changer, mais les concepts  présentés ici sont parfaitement valables en C# (que vous avez fait) et en Java (que vous ferez)… </a:t>
            </a:r>
          </a:p>
          <a:p>
            <a:endParaRPr lang="fr-CA" dirty="0"/>
          </a:p>
          <a:p>
            <a:r>
              <a:rPr lang="fr-CA" dirty="0" smtClean="0"/>
              <a:t>En fait, </a:t>
            </a:r>
            <a:r>
              <a:rPr lang="fr-CA" smtClean="0"/>
              <a:t>c’est valable </a:t>
            </a:r>
            <a:r>
              <a:rPr lang="fr-CA" dirty="0" smtClean="0"/>
              <a:t>en pas mal tout langage orienté objet.</a:t>
            </a:r>
            <a:endParaRPr lang="fr-CA" dirty="0"/>
          </a:p>
          <a:p>
            <a:endParaRPr lang="fr-CA" noProof="0" dirty="0" smtClean="0"/>
          </a:p>
          <a:p>
            <a:pPr marL="0" indent="0">
              <a:buNone/>
            </a:pPr>
            <a:endParaRPr lang="fr-CA" i="0" dirty="0"/>
          </a:p>
        </p:txBody>
      </p:sp>
    </p:spTree>
    <p:extLst>
      <p:ext uri="{BB962C8B-B14F-4D97-AF65-F5344CB8AC3E}">
        <p14:creationId xmlns:p14="http://schemas.microsoft.com/office/powerpoint/2010/main" val="3676445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Imaginons une entreprise de construction d’aviation.</a:t>
            </a:r>
          </a:p>
          <a:p>
            <a:pPr lvl="1"/>
            <a:r>
              <a:rPr lang="fr-CA" dirty="0" smtClean="0"/>
              <a:t>On pourrait avoir un avion générique, un cadre standard, avec certains modèles plus spécialisés, qui auraient certaines capacités supplémentaires</a:t>
            </a:r>
          </a:p>
          <a:p>
            <a:endParaRPr lang="fr-CA" dirty="0" smtClean="0"/>
          </a:p>
          <a:p>
            <a:r>
              <a:rPr lang="fr-CA" dirty="0" smtClean="0"/>
              <a:t>Classes de personnages d'un jeu comme </a:t>
            </a:r>
            <a:r>
              <a:rPr lang="fr-CA" dirty="0" err="1" smtClean="0"/>
              <a:t>Battlefield</a:t>
            </a:r>
            <a:r>
              <a:rPr lang="fr-CA" dirty="0" smtClean="0"/>
              <a:t> X ou Team </a:t>
            </a:r>
            <a:r>
              <a:rPr lang="fr-CA" dirty="0" err="1" smtClean="0"/>
              <a:t>Fortress</a:t>
            </a:r>
            <a:r>
              <a:rPr lang="fr-CA" dirty="0" smtClean="0"/>
              <a:t> 2.</a:t>
            </a:r>
          </a:p>
          <a:p>
            <a:pPr lvl="1"/>
            <a:r>
              <a:rPr lang="fr-CA" dirty="0" smtClean="0"/>
              <a:t>Il n'existe pas de personnage générique, mais tous partagent des caractéristiques et des fonctionnalités communes</a:t>
            </a:r>
          </a:p>
          <a:p>
            <a:endParaRPr lang="fr-CA" dirty="0" smtClean="0"/>
          </a:p>
          <a:p>
            <a:r>
              <a:rPr lang="fr-CA" dirty="0" smtClean="0"/>
              <a:t>Différents contrôles l'environnement Office de Microsoft que vous avez déjà utilisé.  Certains sont génériques et d'autres "descendent" des premiers.</a:t>
            </a:r>
          </a:p>
        </p:txBody>
      </p:sp>
    </p:spTree>
    <p:extLst>
      <p:ext uri="{BB962C8B-B14F-4D97-AF65-F5344CB8AC3E}">
        <p14:creationId xmlns:p14="http://schemas.microsoft.com/office/powerpoint/2010/main" val="3426400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Le </a:t>
            </a:r>
            <a:r>
              <a:rPr lang="fr-CA" dirty="0" err="1" smtClean="0"/>
              <a:t>sprite</a:t>
            </a:r>
            <a:r>
              <a:rPr lang="fr-CA" dirty="0" smtClean="0"/>
              <a:t> que vous utilisez dans SFML…</a:t>
            </a:r>
          </a:p>
          <a:p>
            <a:pPr marL="0" indent="0">
              <a:buNone/>
            </a:pPr>
            <a:endParaRPr lang="fr-CA" sz="2000" dirty="0" smtClean="0">
              <a:hlinkClick r:id="rId3"/>
            </a:endParaRPr>
          </a:p>
          <a:p>
            <a:pPr marL="0" indent="0">
              <a:buNone/>
            </a:pPr>
            <a:r>
              <a:rPr lang="fr-CA" sz="2000" dirty="0">
                <a:hlinkClick r:id="rId4"/>
              </a:rPr>
              <a:t>http://</a:t>
            </a:r>
            <a:r>
              <a:rPr lang="fr-CA" sz="2000" dirty="0" smtClean="0">
                <a:hlinkClick r:id="rId4"/>
              </a:rPr>
              <a:t>www.sfml-dev.org/documentation/2.4.0-fr/classsf_1_1Sprite.php</a:t>
            </a:r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marL="0" indent="0">
              <a:buNone/>
            </a:pPr>
            <a:r>
              <a:rPr lang="fr-CA" sz="1600" dirty="0" smtClean="0"/>
              <a:t>(l'héritage multiple demande de la finesse, on y reviendra dans la troisième partie…)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282226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CA" dirty="0" smtClean="0"/>
              <a:t>Créer, dériver de nouvelles classes à partir de classes existantes et spécialiser leurs comportements. 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Vocabulaire:</a:t>
            </a:r>
            <a:br>
              <a:rPr lang="fr-CA" dirty="0" smtClean="0"/>
            </a:br>
            <a:r>
              <a:rPr lang="fr-CA" dirty="0" err="1" smtClean="0"/>
              <a:t>Super-classe</a:t>
            </a:r>
            <a:r>
              <a:rPr lang="fr-CA" dirty="0" smtClean="0"/>
              <a:t>/sous-classe:</a:t>
            </a:r>
          </a:p>
          <a:p>
            <a:pPr lvl="1"/>
            <a:r>
              <a:rPr lang="fr-CA" dirty="0" smtClean="0"/>
              <a:t>parent/enfant </a:t>
            </a:r>
          </a:p>
          <a:p>
            <a:pPr lvl="1"/>
            <a:r>
              <a:rPr lang="fr-CA" dirty="0" smtClean="0"/>
              <a:t>base/dérivée </a:t>
            </a:r>
          </a:p>
          <a:p>
            <a:pPr lvl="1"/>
            <a:r>
              <a:rPr lang="fr-CA" dirty="0" smtClean="0"/>
              <a:t>générique/spécialisée </a:t>
            </a:r>
          </a:p>
          <a:p>
            <a:pPr lvl="1">
              <a:buNone/>
            </a:pPr>
            <a:endParaRPr lang="fr-CA" dirty="0" smtClean="0"/>
          </a:p>
          <a:p>
            <a:pPr lvl="0"/>
            <a:r>
              <a:rPr lang="fr-CA" dirty="0" smtClean="0"/>
              <a:t>En UML:</a:t>
            </a:r>
            <a:br>
              <a:rPr lang="fr-CA" dirty="0" smtClean="0"/>
            </a:br>
            <a:r>
              <a:rPr lang="fr-CA" dirty="0" smtClean="0"/>
              <a:t>Relation « </a:t>
            </a:r>
            <a:r>
              <a:rPr lang="fr-CA" dirty="0" err="1" smtClean="0"/>
              <a:t>est_un</a:t>
            </a:r>
            <a:r>
              <a:rPr lang="fr-CA" dirty="0" smtClean="0"/>
              <a:t> » / « </a:t>
            </a:r>
            <a:r>
              <a:rPr lang="fr-CA" dirty="0" err="1" smtClean="0"/>
              <a:t>is_a</a:t>
            </a:r>
            <a:r>
              <a:rPr lang="fr-CA" dirty="0" smtClean="0"/>
              <a:t> » entre 2 classes versus relation « </a:t>
            </a:r>
            <a:r>
              <a:rPr lang="fr-CA" dirty="0" err="1" smtClean="0"/>
              <a:t>a_un</a:t>
            </a:r>
            <a:r>
              <a:rPr lang="fr-CA" dirty="0" smtClean="0"/>
              <a:t> » / « </a:t>
            </a:r>
            <a:r>
              <a:rPr lang="fr-CA" dirty="0" err="1" smtClean="0"/>
              <a:t>has_a</a:t>
            </a:r>
            <a:r>
              <a:rPr lang="fr-CA" dirty="0" smtClean="0"/>
              <a:t> » (avec les autres relations) </a:t>
            </a:r>
          </a:p>
        </p:txBody>
      </p:sp>
    </p:spTree>
    <p:extLst>
      <p:ext uri="{BB962C8B-B14F-4D97-AF65-F5344CB8AC3E}">
        <p14:creationId xmlns:p14="http://schemas.microsoft.com/office/powerpoint/2010/main" val="3993431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fr-CA" dirty="0" smtClean="0"/>
              <a:t>Représentation UML :</a:t>
            </a:r>
          </a:p>
          <a:p>
            <a:pPr lvl="0">
              <a:buNone/>
            </a:pPr>
            <a:endParaRPr lang="fr-CA" dirty="0"/>
          </a:p>
          <a:p>
            <a:pPr lvl="0">
              <a:buNone/>
            </a:pPr>
            <a:endParaRPr lang="fr-CA" dirty="0" smtClean="0"/>
          </a:p>
          <a:p>
            <a:pPr lvl="0">
              <a:buNone/>
            </a:pPr>
            <a:endParaRPr lang="fr-CA" dirty="0"/>
          </a:p>
          <a:p>
            <a:pPr lvl="0">
              <a:buNone/>
            </a:pPr>
            <a:endParaRPr lang="fr-CA" dirty="0" smtClean="0"/>
          </a:p>
          <a:p>
            <a:pPr lvl="0">
              <a:buNone/>
            </a:pPr>
            <a:endParaRPr lang="fr-CA" dirty="0"/>
          </a:p>
          <a:p>
            <a:pPr lvl="0">
              <a:buNone/>
            </a:pPr>
            <a:r>
              <a:rPr lang="fr-CA" dirty="0" smtClean="0"/>
              <a:t>					</a:t>
            </a:r>
            <a:r>
              <a:rPr lang="fr-CA" dirty="0" smtClean="0">
                <a:solidFill>
                  <a:schemeClr val="bg1">
                    <a:lumMod val="10000"/>
                  </a:schemeClr>
                </a:solidFill>
              </a:rPr>
              <a:t>      </a:t>
            </a:r>
            <a:r>
              <a:rPr lang="fr-CA" sz="2000" dirty="0" smtClean="0">
                <a:solidFill>
                  <a:schemeClr val="bg1">
                    <a:lumMod val="10000"/>
                  </a:schemeClr>
                </a:solidFill>
              </a:rPr>
              <a:t>(… et agrégation)</a:t>
            </a:r>
          </a:p>
          <a:p>
            <a:pPr lvl="0">
              <a:buNone/>
            </a:pPr>
            <a:endParaRPr lang="fr-CA" dirty="0" smtClean="0"/>
          </a:p>
        </p:txBody>
      </p:sp>
      <p:pic>
        <p:nvPicPr>
          <p:cNvPr id="6" name="Image 5" descr="Hérit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351" y="1875093"/>
            <a:ext cx="2457604" cy="2867205"/>
          </a:xfrm>
          <a:prstGeom prst="rect">
            <a:avLst/>
          </a:prstGeom>
        </p:spPr>
      </p:pic>
      <p:pic>
        <p:nvPicPr>
          <p:cNvPr id="7" name="Image 6" descr="Héritag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5385" y="3535317"/>
            <a:ext cx="5431415" cy="12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0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Relation sémantiquement très forte : EST_UN (IS_A) </a:t>
            </a:r>
          </a:p>
          <a:p>
            <a:pPr lvl="0"/>
            <a:endParaRPr lang="fr-CA" dirty="0" smtClean="0"/>
          </a:p>
          <a:p>
            <a:pPr lvl="1"/>
            <a:r>
              <a:rPr lang="fr-CA" dirty="0" smtClean="0"/>
              <a:t>Toutes les propriétés qui définissent un super-objet doivent également définir (avoir du sens pour) le sous-objet. </a:t>
            </a:r>
          </a:p>
          <a:p>
            <a:pPr lvl="1">
              <a:buNone/>
            </a:pPr>
            <a:endParaRPr lang="fr-CA" dirty="0" smtClean="0"/>
          </a:p>
          <a:p>
            <a:pPr lvl="1"/>
            <a:r>
              <a:rPr lang="fr-CA" dirty="0" smtClean="0"/>
              <a:t>Toutes les méthodes publiques de la super classe doivent être « applicables » à un objet de la sous-classe : elles pourront être adaptées, redéfinies (</a:t>
            </a:r>
            <a:r>
              <a:rPr lang="fr-CA" dirty="0" err="1" smtClean="0"/>
              <a:t>overriding</a:t>
            </a:r>
            <a:r>
              <a:rPr lang="fr-CA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512521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Spécialisation</a:t>
            </a:r>
            <a:r>
              <a:rPr lang="en-CA" dirty="0" smtClean="0"/>
              <a:t> des </a:t>
            </a:r>
            <a:r>
              <a:rPr lang="en-CA" dirty="0" err="1" smtClean="0"/>
              <a:t>sous</a:t>
            </a:r>
            <a:r>
              <a:rPr lang="en-CA" dirty="0" smtClean="0"/>
              <a:t>-classes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r>
              <a:rPr lang="fr-CA" dirty="0" err="1" smtClean="0"/>
              <a:t>Super-classe</a:t>
            </a:r>
            <a:r>
              <a:rPr lang="fr-CA" dirty="0" smtClean="0"/>
              <a:t> : </a:t>
            </a:r>
            <a:br>
              <a:rPr lang="fr-CA" dirty="0" smtClean="0"/>
            </a:br>
            <a:r>
              <a:rPr lang="fr-CA" dirty="0" smtClean="0"/>
              <a:t>regroupe les caractéristiques et les comportements généraux, communs à tous les objets des sous-classes.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11780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Spécialisation</a:t>
            </a:r>
            <a:r>
              <a:rPr lang="en-CA" dirty="0" smtClean="0"/>
              <a:t> des </a:t>
            </a:r>
            <a:r>
              <a:rPr lang="en-CA" dirty="0" err="1" smtClean="0"/>
              <a:t>sous</a:t>
            </a:r>
            <a:r>
              <a:rPr lang="en-CA" dirty="0" smtClean="0"/>
              <a:t>-classes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r>
              <a:rPr lang="fr-CA" dirty="0" smtClean="0"/>
              <a:t>On spécialise les sous-classes par : </a:t>
            </a:r>
          </a:p>
          <a:p>
            <a:pPr>
              <a:buNone/>
            </a:pPr>
            <a:endParaRPr lang="fr-CA" dirty="0" smtClean="0"/>
          </a:p>
          <a:p>
            <a:pPr lvl="1"/>
            <a:r>
              <a:rPr lang="fr-CA" dirty="0" smtClean="0"/>
              <a:t>L’ajout de propriétés spécifiques </a:t>
            </a:r>
          </a:p>
          <a:p>
            <a:pPr lvl="1">
              <a:buNone/>
            </a:pPr>
            <a:endParaRPr lang="fr-CA" dirty="0" smtClean="0"/>
          </a:p>
          <a:p>
            <a:pPr lvl="1"/>
            <a:r>
              <a:rPr lang="fr-CA" dirty="0" smtClean="0"/>
              <a:t>L’ajout de constructeurs spécifiques </a:t>
            </a:r>
          </a:p>
          <a:p>
            <a:pPr lvl="1">
              <a:buNone/>
            </a:pPr>
            <a:endParaRPr lang="fr-CA" dirty="0" smtClean="0"/>
          </a:p>
          <a:p>
            <a:pPr lvl="1"/>
            <a:r>
              <a:rPr lang="fr-CA" dirty="0" smtClean="0"/>
              <a:t>L’ajout de méthodes spécifiques </a:t>
            </a:r>
          </a:p>
          <a:p>
            <a:pPr lvl="1">
              <a:buNone/>
            </a:pPr>
            <a:endParaRPr lang="fr-CA" dirty="0" smtClean="0"/>
          </a:p>
          <a:p>
            <a:pPr lvl="1"/>
            <a:r>
              <a:rPr lang="fr-CA" dirty="0" smtClean="0">
                <a:solidFill>
                  <a:srgbClr val="FFFF00"/>
                </a:solidFill>
              </a:rPr>
              <a:t>L’</a:t>
            </a:r>
            <a:r>
              <a:rPr lang="fr-CA" dirty="0" err="1" smtClean="0">
                <a:solidFill>
                  <a:srgbClr val="FFFF00"/>
                </a:solidFill>
              </a:rPr>
              <a:t>overriding</a:t>
            </a:r>
            <a:r>
              <a:rPr lang="fr-CA" dirty="0" smtClean="0">
                <a:solidFill>
                  <a:srgbClr val="FFFF00"/>
                </a:solidFill>
              </a:rPr>
              <a:t> : </a:t>
            </a:r>
            <a:r>
              <a:rPr lang="fr-CA" dirty="0" smtClean="0"/>
              <a:t>la redéfinition (spécialisation) du comportement de méthodes héritées.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45819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La relation d’héritage est directionnelle, à sens unique : </a:t>
            </a:r>
          </a:p>
          <a:p>
            <a:pPr lvl="1"/>
            <a:r>
              <a:rPr lang="fr-CA" dirty="0" smtClean="0"/>
              <a:t>Un employé n’est pas toujours un gestionnaire :</a:t>
            </a:r>
          </a:p>
          <a:p>
            <a:pPr lvl="2"/>
            <a:r>
              <a:rPr lang="fr-CA" strike="sngStrike" dirty="0" smtClean="0">
                <a:solidFill>
                  <a:srgbClr val="FFFF00"/>
                </a:solidFill>
              </a:rPr>
              <a:t>Gestionnaire* g = new </a:t>
            </a:r>
            <a:r>
              <a:rPr lang="fr-CA" strike="sngStrike" dirty="0" err="1" smtClean="0">
                <a:solidFill>
                  <a:srgbClr val="FFFF00"/>
                </a:solidFill>
              </a:rPr>
              <a:t>Employe</a:t>
            </a:r>
            <a:r>
              <a:rPr lang="fr-CA" strike="sngStrike" dirty="0" smtClean="0">
                <a:solidFill>
                  <a:srgbClr val="FFFF00"/>
                </a:solidFill>
              </a:rPr>
              <a:t>(---) ; </a:t>
            </a:r>
          </a:p>
          <a:p>
            <a:pPr lvl="2"/>
            <a:endParaRPr lang="fr-CA" dirty="0" smtClean="0">
              <a:solidFill>
                <a:srgbClr val="FFFF00"/>
              </a:solidFill>
            </a:endParaRPr>
          </a:p>
          <a:p>
            <a:pPr lvl="1"/>
            <a:r>
              <a:rPr lang="fr-CA" dirty="0" smtClean="0"/>
              <a:t>Un gestionnaire est (toujours) un employé : </a:t>
            </a:r>
          </a:p>
          <a:p>
            <a:pPr lvl="2"/>
            <a:r>
              <a:rPr lang="fr-CA" dirty="0" smtClean="0">
                <a:solidFill>
                  <a:srgbClr val="FFFF00"/>
                </a:solidFill>
              </a:rPr>
              <a:t>Gestionnaire g(---)</a:t>
            </a:r>
          </a:p>
          <a:p>
            <a:pPr lvl="2"/>
            <a:r>
              <a:rPr lang="fr-CA" dirty="0" err="1" smtClean="0">
                <a:solidFill>
                  <a:srgbClr val="FFFF00"/>
                </a:solidFill>
              </a:rPr>
              <a:t>Employe</a:t>
            </a:r>
            <a:r>
              <a:rPr lang="fr-CA" dirty="0" smtClean="0">
                <a:solidFill>
                  <a:srgbClr val="FFFF00"/>
                </a:solidFill>
              </a:rPr>
              <a:t>&amp; </a:t>
            </a:r>
            <a:r>
              <a:rPr lang="fr-CA" dirty="0" err="1" smtClean="0">
                <a:solidFill>
                  <a:srgbClr val="FFFF00"/>
                </a:solidFill>
              </a:rPr>
              <a:t>emp</a:t>
            </a:r>
            <a:r>
              <a:rPr lang="fr-CA" dirty="0" smtClean="0">
                <a:solidFill>
                  <a:srgbClr val="FFFF00"/>
                </a:solidFill>
              </a:rPr>
              <a:t> = g; </a:t>
            </a:r>
          </a:p>
          <a:p>
            <a:pPr lvl="2"/>
            <a:r>
              <a:rPr lang="fr-CA" dirty="0" err="1" smtClean="0">
                <a:solidFill>
                  <a:srgbClr val="FFFF00"/>
                </a:solidFill>
              </a:rPr>
              <a:t>Employee</a:t>
            </a:r>
            <a:r>
              <a:rPr lang="fr-CA" dirty="0" smtClean="0">
                <a:solidFill>
                  <a:srgbClr val="FFFF00"/>
                </a:solidFill>
              </a:rPr>
              <a:t>* </a:t>
            </a:r>
            <a:r>
              <a:rPr lang="fr-CA" dirty="0" err="1" smtClean="0">
                <a:solidFill>
                  <a:srgbClr val="FFFF00"/>
                </a:solidFill>
              </a:rPr>
              <a:t>employes</a:t>
            </a:r>
            <a:r>
              <a:rPr lang="fr-CA" dirty="0" smtClean="0">
                <a:solidFill>
                  <a:srgbClr val="FFFF00"/>
                </a:solidFill>
              </a:rPr>
              <a:t>[50];</a:t>
            </a:r>
          </a:p>
          <a:p>
            <a:pPr lvl="2"/>
            <a:r>
              <a:rPr lang="fr-CA" dirty="0" err="1" smtClean="0">
                <a:solidFill>
                  <a:srgbClr val="FFFF00"/>
                </a:solidFill>
              </a:rPr>
              <a:t>Employes</a:t>
            </a:r>
            <a:r>
              <a:rPr lang="fr-CA" dirty="0" smtClean="0">
                <a:solidFill>
                  <a:srgbClr val="FFFF00"/>
                </a:solidFill>
              </a:rPr>
              <a:t>[0] = g;</a:t>
            </a:r>
            <a:endParaRPr lang="fr-CA" dirty="0">
              <a:solidFill>
                <a:srgbClr val="FFFF00"/>
              </a:solidFill>
            </a:endParaRPr>
          </a:p>
          <a:p>
            <a:pPr lvl="2"/>
            <a:r>
              <a:rPr lang="fr-CA" dirty="0" err="1" smtClean="0">
                <a:solidFill>
                  <a:srgbClr val="FFFF00"/>
                </a:solidFill>
              </a:rPr>
              <a:t>Employes</a:t>
            </a:r>
            <a:r>
              <a:rPr lang="fr-CA" dirty="0" smtClean="0">
                <a:solidFill>
                  <a:srgbClr val="FFFF00"/>
                </a:solidFill>
              </a:rPr>
              <a:t>[1] = </a:t>
            </a:r>
            <a:r>
              <a:rPr lang="fr-CA" dirty="0">
                <a:solidFill>
                  <a:srgbClr val="FFFF00"/>
                </a:solidFill>
              </a:rPr>
              <a:t>new Gestionnaire(---) ; </a:t>
            </a:r>
            <a:endParaRPr lang="fr-CA" dirty="0" smtClean="0">
              <a:solidFill>
                <a:srgbClr val="FFFF00"/>
              </a:solidFill>
            </a:endParaRPr>
          </a:p>
          <a:p>
            <a:pPr lvl="2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458459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Sur le TP – Problèmes inattendus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Problème de redondance cyclique</a:t>
            </a:r>
          </a:p>
          <a:p>
            <a:pPr lvl="1"/>
            <a:r>
              <a:rPr lang="fr-CA" dirty="0" smtClean="0"/>
              <a:t>Dans </a:t>
            </a:r>
            <a:r>
              <a:rPr lang="fr-CA" dirty="0" err="1" smtClean="0"/>
              <a:t>Zombie.h</a:t>
            </a:r>
            <a:r>
              <a:rPr lang="fr-CA" dirty="0" smtClean="0"/>
              <a:t> on inclue </a:t>
            </a:r>
            <a:r>
              <a:rPr lang="fr-CA" dirty="0" err="1" smtClean="0"/>
              <a:t>Game.h</a:t>
            </a:r>
            <a:endParaRPr lang="fr-CA" dirty="0" smtClean="0"/>
          </a:p>
          <a:p>
            <a:pPr lvl="1"/>
            <a:r>
              <a:rPr lang="fr-CA" dirty="0" smtClean="0"/>
              <a:t>Dans </a:t>
            </a:r>
            <a:r>
              <a:rPr lang="fr-CA" dirty="0" err="1" smtClean="0"/>
              <a:t>Game.h</a:t>
            </a:r>
            <a:r>
              <a:rPr lang="fr-CA" dirty="0" smtClean="0"/>
              <a:t>, on inclue </a:t>
            </a:r>
            <a:r>
              <a:rPr lang="fr-CA" dirty="0" err="1" smtClean="0"/>
              <a:t>Zombie.h</a:t>
            </a:r>
            <a:endParaRPr lang="fr-CA" dirty="0" smtClean="0"/>
          </a:p>
          <a:p>
            <a:pPr lvl="2"/>
            <a:r>
              <a:rPr lang="fr-CA" dirty="0" smtClean="0"/>
              <a:t>Ordre de compilation: il se passe quoi?</a:t>
            </a:r>
          </a:p>
          <a:p>
            <a:pPr lvl="1"/>
            <a:r>
              <a:rPr lang="fr-CA" dirty="0" smtClean="0"/>
              <a:t>Solution 1: évitez cela</a:t>
            </a:r>
          </a:p>
          <a:p>
            <a:pPr lvl="1"/>
            <a:r>
              <a:rPr lang="fr-CA" dirty="0" smtClean="0"/>
              <a:t>Solution 2: ça se fait: </a:t>
            </a:r>
            <a:r>
              <a:rPr lang="fr-CA" dirty="0" err="1" smtClean="0"/>
              <a:t>Forward</a:t>
            </a:r>
            <a:r>
              <a:rPr lang="fr-CA" dirty="0" smtClean="0"/>
              <a:t> </a:t>
            </a:r>
            <a:r>
              <a:rPr lang="fr-CA" dirty="0" err="1" smtClean="0"/>
              <a:t>declaration</a:t>
            </a:r>
            <a:r>
              <a:rPr lang="fr-CA" dirty="0" smtClean="0"/>
              <a:t>.</a:t>
            </a:r>
          </a:p>
          <a:p>
            <a:endParaRPr lang="fr-CA" dirty="0" smtClean="0"/>
          </a:p>
          <a:p>
            <a:r>
              <a:rPr lang="fr-CA" dirty="0" smtClean="0"/>
              <a:t>Problème: Texture vs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endParaRPr lang="fr-CA" dirty="0" smtClean="0"/>
          </a:p>
          <a:p>
            <a:pPr lvl="1"/>
            <a:r>
              <a:rPr lang="fr-CA" dirty="0" smtClean="0"/>
              <a:t>Texture n'est pas fait pour pouvoir être copié, si vous le faites, vous perdez votre texture.</a:t>
            </a:r>
          </a:p>
          <a:p>
            <a:pPr lvl="1"/>
            <a:r>
              <a:rPr lang="fr-CA" dirty="0" smtClean="0"/>
              <a:t>Or, le </a:t>
            </a:r>
            <a:r>
              <a:rPr lang="fr-CA" dirty="0" err="1" smtClean="0"/>
              <a:t>push_back</a:t>
            </a:r>
            <a:r>
              <a:rPr lang="fr-CA" dirty="0" smtClean="0"/>
              <a:t> de </a:t>
            </a:r>
            <a:r>
              <a:rPr lang="fr-CA" dirty="0" err="1" smtClean="0"/>
              <a:t>vector</a:t>
            </a:r>
            <a:r>
              <a:rPr lang="fr-CA" dirty="0" smtClean="0"/>
              <a:t> crée une copie de votre classe dans le </a:t>
            </a:r>
            <a:r>
              <a:rPr lang="fr-CA" dirty="0" err="1" smtClean="0"/>
              <a:t>vector</a:t>
            </a:r>
            <a:r>
              <a:rPr lang="fr-CA" dirty="0" smtClean="0"/>
              <a:t>.  Si votre classe avait un attribut texture, celui-ci vient de perdre son contenu.</a:t>
            </a:r>
          </a:p>
          <a:p>
            <a:pPr lvl="1"/>
            <a:r>
              <a:rPr lang="fr-CA" dirty="0" smtClean="0"/>
              <a:t>Solution 1: initialiser la texture APRÈS avoir poussé votre classe dans le vecteur</a:t>
            </a:r>
          </a:p>
          <a:p>
            <a:pPr lvl="1"/>
            <a:r>
              <a:rPr lang="fr-CA" dirty="0" smtClean="0"/>
              <a:t>Solution 2: utiliser un </a:t>
            </a:r>
            <a:r>
              <a:rPr lang="fr-CA" dirty="0" err="1" smtClean="0"/>
              <a:t>vector</a:t>
            </a:r>
            <a:r>
              <a:rPr lang="fr-CA" dirty="0" smtClean="0"/>
              <a:t> de pointeurs (attention à la gestion de la mémoire)</a:t>
            </a:r>
          </a:p>
          <a:p>
            <a:pPr lvl="1"/>
            <a:endParaRPr lang="fr-CA" dirty="0"/>
          </a:p>
          <a:p>
            <a:pPr lvl="1"/>
            <a:r>
              <a:rPr lang="fr-CA" dirty="0" smtClean="0"/>
              <a:t>DE MANIÈRE GÉNÉRALE: En C++, avec des conteneurs  dynamiques, utilisez des pointeurs comme contenu.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50316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Héritage</a:t>
            </a:r>
            <a:r>
              <a:rPr lang="en-CA" dirty="0" smtClean="0"/>
              <a:t>: le concept 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fr-CA" dirty="0" smtClean="0"/>
              <a:t>Une référence d'un objet de la </a:t>
            </a:r>
            <a:r>
              <a:rPr lang="fr-CA" dirty="0" err="1" smtClean="0"/>
              <a:t>super-classe</a:t>
            </a:r>
            <a:r>
              <a:rPr lang="fr-CA" dirty="0" smtClean="0"/>
              <a:t> peut référer à un un objet de la sous-classe.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Un pointeur de la </a:t>
            </a:r>
            <a:r>
              <a:rPr lang="fr-CA" dirty="0" err="1" smtClean="0"/>
              <a:t>super-classe</a:t>
            </a:r>
            <a:r>
              <a:rPr lang="fr-CA" dirty="0" smtClean="0"/>
              <a:t> peut pointer vers un objet de la sous-classe.</a:t>
            </a:r>
            <a:endParaRPr lang="fr-CA" dirty="0"/>
          </a:p>
          <a:p>
            <a:pPr lvl="1"/>
            <a:r>
              <a:rPr lang="fr-CA" dirty="0" smtClean="0"/>
              <a:t>Avec un tableau d’une </a:t>
            </a:r>
            <a:r>
              <a:rPr lang="fr-CA" dirty="0" err="1" smtClean="0"/>
              <a:t>super-classe</a:t>
            </a:r>
            <a:r>
              <a:rPr lang="fr-CA" dirty="0" smtClean="0"/>
              <a:t> englobant les </a:t>
            </a:r>
            <a:r>
              <a:rPr lang="fr-CA" dirty="0" err="1" smtClean="0"/>
              <a:t>GameObjects</a:t>
            </a:r>
            <a:r>
              <a:rPr lang="fr-CA" dirty="0" smtClean="0"/>
              <a:t> (Joueur, Zombies, Projectiles), On aurait pu y insérer n’importe quoi.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C'est le concept du </a:t>
            </a:r>
            <a:r>
              <a:rPr lang="fr-CA" u="sng" dirty="0" smtClean="0"/>
              <a:t>polymorphisme</a:t>
            </a:r>
            <a:r>
              <a:rPr lang="fr-CA" dirty="0" smtClean="0"/>
              <a:t> (on va y revenir)</a:t>
            </a:r>
            <a:endParaRPr lang="fr-CA" u="sng" dirty="0" smtClean="0"/>
          </a:p>
        </p:txBody>
      </p:sp>
    </p:spTree>
    <p:extLst>
      <p:ext uri="{BB962C8B-B14F-4D97-AF65-F5344CB8AC3E}">
        <p14:creationId xmlns:p14="http://schemas.microsoft.com/office/powerpoint/2010/main" val="777437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Héritage – En pratique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3454101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Conséquence de l’héritage pour une sous-classe</a:t>
            </a:r>
          </a:p>
          <a:p>
            <a:pPr lvl="1">
              <a:buNone/>
            </a:pPr>
            <a:endParaRPr lang="fr-CA" dirty="0" smtClean="0"/>
          </a:p>
          <a:p>
            <a:pPr lvl="1"/>
            <a:r>
              <a:rPr lang="fr-CA" dirty="0" smtClean="0"/>
              <a:t>Héritage des propriétés : </a:t>
            </a:r>
          </a:p>
          <a:p>
            <a:pPr lvl="2"/>
            <a:r>
              <a:rPr lang="fr-CA" dirty="0" smtClean="0"/>
              <a:t>Toutes les propriétés qui définissent un super-objet définissent également le sous-objet. </a:t>
            </a:r>
          </a:p>
          <a:p>
            <a:pPr lvl="2"/>
            <a:r>
              <a:rPr lang="fr-CA" dirty="0" smtClean="0"/>
              <a:t>Les propriétés privées restent encapsulées dans le super-objet et ne sont donc pas directement accessible par la sous-classe (il faut utiliser les méthodes d’accès publiques).</a:t>
            </a:r>
          </a:p>
          <a:p>
            <a:pPr lvl="2"/>
            <a:endParaRPr lang="fr-CA" dirty="0"/>
          </a:p>
          <a:p>
            <a:pPr lvl="2"/>
            <a:r>
              <a:rPr lang="fr-CA" dirty="0" smtClean="0"/>
              <a:t>Dans </a:t>
            </a:r>
            <a:r>
              <a:rPr lang="fr-CA" dirty="0" err="1" smtClean="0"/>
              <a:t>dans</a:t>
            </a:r>
            <a:r>
              <a:rPr lang="fr-CA" dirty="0" smtClean="0"/>
              <a:t> le </a:t>
            </a:r>
            <a:r>
              <a:rPr lang="fr-CA" dirty="0" err="1" smtClean="0"/>
              <a:t>sprite</a:t>
            </a:r>
            <a:r>
              <a:rPr lang="fr-CA" dirty="0" smtClean="0"/>
              <a:t> de SFML, les attributs restent privés, mais on  a toujours les </a:t>
            </a:r>
            <a:r>
              <a:rPr lang="fr-CA" dirty="0" err="1" smtClean="0"/>
              <a:t>get</a:t>
            </a:r>
            <a:r>
              <a:rPr lang="fr-CA" dirty="0" smtClean="0"/>
              <a:t> et sets (hériter de </a:t>
            </a:r>
            <a:r>
              <a:rPr lang="fr-CA" dirty="0" err="1" smtClean="0"/>
              <a:t>sprite</a:t>
            </a:r>
            <a:r>
              <a:rPr lang="fr-CA" dirty="0" smtClean="0"/>
              <a:t> ne nous ouvre pas à de nouvelles méthodes).</a:t>
            </a:r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65635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Conséquence de l’héritage pour une sous-classe</a:t>
            </a:r>
          </a:p>
          <a:p>
            <a:pPr lvl="2">
              <a:buNone/>
            </a:pPr>
            <a:endParaRPr lang="fr-CA" dirty="0" smtClean="0"/>
          </a:p>
          <a:p>
            <a:pPr lvl="1"/>
            <a:r>
              <a:rPr lang="fr-CA" dirty="0" smtClean="0"/>
              <a:t>Héritage des méthodes publiques : toutes les méthodes publiques (et non finales) de la </a:t>
            </a:r>
            <a:r>
              <a:rPr lang="fr-CA" dirty="0" err="1" smtClean="0"/>
              <a:t>super-classe</a:t>
            </a:r>
            <a:r>
              <a:rPr lang="fr-CA" dirty="0" smtClean="0"/>
              <a:t> sont héritées : elles peuvent être appelées sur un objet de la sous-classe.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62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r>
              <a:rPr lang="fr-CA" dirty="0" smtClean="0"/>
              <a:t>Conséquence de l’héritage pour une sous-classe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Les constructeurs ne sont pas hérités : </a:t>
            </a:r>
          </a:p>
          <a:p>
            <a:pPr lvl="2"/>
            <a:r>
              <a:rPr lang="fr-CA" dirty="0" smtClean="0"/>
              <a:t>Il faut les déclarer et les redéfinir;</a:t>
            </a:r>
          </a:p>
          <a:p>
            <a:pPr lvl="2"/>
            <a:r>
              <a:rPr lang="fr-CA" dirty="0" smtClean="0"/>
              <a:t>Il faut appeler un des constructeurs de la </a:t>
            </a:r>
            <a:r>
              <a:rPr lang="fr-CA" dirty="0" err="1" smtClean="0"/>
              <a:t>super-classe</a:t>
            </a:r>
            <a:r>
              <a:rPr lang="fr-CA" dirty="0" smtClean="0"/>
              <a:t> pour construire le super-objet.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916942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r>
              <a:rPr lang="fr-CA" dirty="0" smtClean="0"/>
              <a:t>Conséquence de l’héritage pour une sous-classe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Les méthodes privées de la </a:t>
            </a:r>
            <a:r>
              <a:rPr lang="fr-CA" dirty="0" err="1" smtClean="0"/>
              <a:t>super-classe</a:t>
            </a:r>
            <a:r>
              <a:rPr lang="fr-CA" dirty="0" smtClean="0"/>
              <a:t> ne sont pas héritées : </a:t>
            </a:r>
          </a:p>
          <a:p>
            <a:pPr lvl="2"/>
            <a:r>
              <a:rPr lang="fr-CA" dirty="0" smtClean="0"/>
              <a:t>Donc non accessibles par la sous-classe; </a:t>
            </a:r>
          </a:p>
          <a:p>
            <a:pPr lvl="2"/>
            <a:r>
              <a:rPr lang="fr-CA" dirty="0" smtClean="0"/>
              <a:t>Une sous-classe peut donc posséder une méthode d’une signature identique à une déclarée privée dans la super classe : aucune relation n’existe entre les 2 méthodes. </a:t>
            </a:r>
          </a:p>
        </p:txBody>
      </p:sp>
    </p:spTree>
    <p:extLst>
      <p:ext uri="{BB962C8B-B14F-4D97-AF65-F5344CB8AC3E}">
        <p14:creationId xmlns:p14="http://schemas.microsoft.com/office/powerpoint/2010/main" val="137635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r>
              <a:rPr lang="fr-CA" dirty="0" smtClean="0"/>
              <a:t>Conséquence de l’héritage pour une sous-classe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Les méthodes </a:t>
            </a:r>
            <a:r>
              <a:rPr lang="fr-CA" b="1" u="sng" dirty="0" err="1" smtClean="0"/>
              <a:t>protected</a:t>
            </a:r>
            <a:r>
              <a:rPr lang="fr-CA" dirty="0" smtClean="0"/>
              <a:t> de la </a:t>
            </a:r>
            <a:r>
              <a:rPr lang="fr-CA" dirty="0" err="1" smtClean="0"/>
              <a:t>super-classe</a:t>
            </a:r>
            <a:r>
              <a:rPr lang="fr-CA" dirty="0" smtClean="0"/>
              <a:t> sont héritées : </a:t>
            </a:r>
          </a:p>
          <a:p>
            <a:pPr lvl="2"/>
            <a:r>
              <a:rPr lang="fr-CA" dirty="0" smtClean="0"/>
              <a:t>Donc accessibles par la sous-classe.</a:t>
            </a:r>
          </a:p>
          <a:p>
            <a:pPr lvl="2"/>
            <a:r>
              <a:rPr lang="fr-CA" dirty="0" smtClean="0"/>
              <a:t>Considérés comme privés par les autres classes.</a:t>
            </a:r>
          </a:p>
          <a:p>
            <a:pPr lvl="2"/>
            <a:r>
              <a:rPr lang="fr-CA" dirty="0" smtClean="0"/>
              <a:t>Notation UML: #</a:t>
            </a:r>
          </a:p>
          <a:p>
            <a:pPr lvl="2"/>
            <a:endParaRPr lang="fr-CA" dirty="0"/>
          </a:p>
          <a:p>
            <a:pPr lvl="1"/>
            <a:r>
              <a:rPr lang="fr-CA" b="1" dirty="0" smtClean="0">
                <a:solidFill>
                  <a:srgbClr val="FFFF00"/>
                </a:solidFill>
              </a:rPr>
              <a:t>Nouveau niveau de protection à considérer: </a:t>
            </a:r>
            <a:r>
              <a:rPr lang="fr-CA" b="1" dirty="0" err="1" smtClean="0">
                <a:solidFill>
                  <a:srgbClr val="FFFF00"/>
                </a:solidFill>
              </a:rPr>
              <a:t>protected</a:t>
            </a:r>
            <a:endParaRPr lang="fr-CA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26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</a:t>
            </a:r>
            <a:r>
              <a:rPr lang="en-CA" dirty="0" err="1" smtClean="0"/>
              <a:t>Syntaxe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Syntaxe C++: </a:t>
            </a:r>
          </a:p>
          <a:p>
            <a:pPr lvl="0">
              <a:buNone/>
            </a:pP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class [</a:t>
            </a:r>
            <a:r>
              <a:rPr lang="fr-CA" dirty="0" err="1" smtClean="0"/>
              <a:t>SousClasse</a:t>
            </a:r>
            <a:r>
              <a:rPr lang="fr-CA" dirty="0" smtClean="0"/>
              <a:t>] : public [</a:t>
            </a:r>
            <a:r>
              <a:rPr lang="fr-CA" dirty="0" err="1" smtClean="0"/>
              <a:t>SuperClasse</a:t>
            </a:r>
            <a:r>
              <a:rPr lang="fr-CA" sz="2400" dirty="0" smtClean="0"/>
              <a:t>]</a:t>
            </a:r>
          </a:p>
          <a:p>
            <a:pPr lvl="0">
              <a:buNone/>
            </a:pPr>
            <a:r>
              <a:rPr lang="fr-CA" dirty="0" smtClean="0"/>
              <a:t>	{</a:t>
            </a:r>
          </a:p>
          <a:p>
            <a:pPr lvl="0">
              <a:buNone/>
            </a:pPr>
            <a:r>
              <a:rPr lang="fr-CA" dirty="0" smtClean="0"/>
              <a:t>	</a:t>
            </a:r>
          </a:p>
          <a:p>
            <a:pPr lvl="0">
              <a:buNone/>
            </a:pPr>
            <a:r>
              <a:rPr lang="fr-CA" dirty="0" smtClean="0"/>
              <a:t>	}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09398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en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Pour référer au super-objet :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Constructeur</a:t>
            </a:r>
          </a:p>
          <a:p>
            <a:pPr lvl="1"/>
            <a:r>
              <a:rPr lang="fr-CA" dirty="0" smtClean="0"/>
              <a:t>Si pas par défaut, appeler </a:t>
            </a:r>
            <a:r>
              <a:rPr lang="fr-CA" dirty="0"/>
              <a:t>[Nom de la </a:t>
            </a:r>
            <a:r>
              <a:rPr lang="fr-CA" dirty="0" err="1" smtClean="0"/>
              <a:t>super-classe</a:t>
            </a:r>
            <a:r>
              <a:rPr lang="fr-CA" dirty="0" smtClean="0"/>
              <a:t>](attributs à passer au constructeur) DANS LA LISTE D'INITIALISATION</a:t>
            </a:r>
          </a:p>
          <a:p>
            <a:pPr lvl="1"/>
            <a:endParaRPr lang="fr-CA" dirty="0"/>
          </a:p>
          <a:p>
            <a:pPr lvl="0"/>
            <a:r>
              <a:rPr lang="fr-CA" dirty="0" smtClean="0"/>
              <a:t>Appeler une méthode de la </a:t>
            </a:r>
            <a:r>
              <a:rPr lang="fr-CA" dirty="0" err="1" smtClean="0"/>
              <a:t>super-classe</a:t>
            </a:r>
            <a:r>
              <a:rPr lang="fr-CA" dirty="0" smtClean="0"/>
              <a:t> (si elle n'est pas privée)</a:t>
            </a:r>
          </a:p>
          <a:p>
            <a:pPr lvl="1"/>
            <a:r>
              <a:rPr lang="fr-CA" sz="2300" dirty="0" smtClean="0"/>
              <a:t>[Nom de la </a:t>
            </a:r>
            <a:r>
              <a:rPr lang="fr-CA" sz="2300" dirty="0" err="1" smtClean="0"/>
              <a:t>super-classe</a:t>
            </a:r>
            <a:r>
              <a:rPr lang="fr-CA" sz="2300" dirty="0" smtClean="0"/>
              <a:t>]::</a:t>
            </a:r>
            <a:r>
              <a:rPr lang="fr-CA" sz="2300" dirty="0" err="1" smtClean="0"/>
              <a:t>methode</a:t>
            </a:r>
            <a:r>
              <a:rPr lang="fr-CA" sz="2300" dirty="0" smtClean="0"/>
              <a:t>(avec </a:t>
            </a:r>
            <a:r>
              <a:rPr lang="fr-CA" sz="2300" dirty="0" err="1" smtClean="0"/>
              <a:t>params</a:t>
            </a:r>
            <a:r>
              <a:rPr lang="fr-CA" sz="2300" dirty="0" smtClean="0"/>
              <a:t> au besoin);</a:t>
            </a:r>
          </a:p>
        </p:txBody>
      </p:sp>
    </p:spTree>
    <p:extLst>
      <p:ext uri="{BB962C8B-B14F-4D97-AF65-F5344CB8AC3E}">
        <p14:creationId xmlns:p14="http://schemas.microsoft.com/office/powerpoint/2010/main" val="1014253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Héritage</a:t>
            </a:r>
            <a:r>
              <a:rPr lang="en-CA" dirty="0" smtClean="0"/>
              <a:t>: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On va regarder le concept dans le code du projet  Team </a:t>
            </a:r>
            <a:r>
              <a:rPr lang="fr-CA" dirty="0" err="1" smtClean="0"/>
              <a:t>Fortress</a:t>
            </a:r>
            <a:r>
              <a:rPr lang="fr-CA" dirty="0" smtClean="0"/>
              <a:t/>
            </a:r>
            <a:br>
              <a:rPr lang="fr-CA" dirty="0" smtClean="0"/>
            </a:b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303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Tout d'abord</a:t>
            </a:r>
            <a:endParaRPr lang="fr-CA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4548206"/>
          </a:xfrm>
        </p:spPr>
        <p:txBody>
          <a:bodyPr>
            <a:normAutofit/>
          </a:bodyPr>
          <a:lstStyle/>
          <a:p>
            <a:r>
              <a:rPr lang="fr-CA" dirty="0" smtClean="0"/>
              <a:t>Initialiseurs</a:t>
            </a:r>
          </a:p>
          <a:p>
            <a:endParaRPr lang="fr-CA" noProof="0" dirty="0" smtClean="0"/>
          </a:p>
          <a:p>
            <a:r>
              <a:rPr lang="fr-CA" noProof="0" dirty="0" err="1" smtClean="0"/>
              <a:t>Namespace</a:t>
            </a:r>
            <a:r>
              <a:rPr lang="fr-CA" noProof="0" dirty="0" smtClean="0"/>
              <a:t> dans notre code</a:t>
            </a:r>
          </a:p>
          <a:p>
            <a:endParaRPr lang="fr-CA" noProof="0" dirty="0" smtClean="0"/>
          </a:p>
          <a:p>
            <a:endParaRPr lang="fr-CA" noProof="0" dirty="0" smtClean="0"/>
          </a:p>
          <a:p>
            <a:pPr marL="0" indent="0">
              <a:buNone/>
            </a:pPr>
            <a:endParaRPr lang="fr-CA" i="0" dirty="0"/>
          </a:p>
        </p:txBody>
      </p:sp>
    </p:spTree>
    <p:extLst>
      <p:ext uri="{BB962C8B-B14F-4D97-AF65-F5344CB8AC3E}">
        <p14:creationId xmlns:p14="http://schemas.microsoft.com/office/powerpoint/2010/main" val="1393456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Initialiseurs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766905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Initialiseurs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Aussi appelés listes d'initialisation</a:t>
            </a:r>
          </a:p>
          <a:p>
            <a:endParaRPr lang="fr-CA" dirty="0"/>
          </a:p>
          <a:p>
            <a:r>
              <a:rPr lang="fr-CA" dirty="0" smtClean="0"/>
              <a:t>Se passe avant le cœur du constructeur et donc avant que la moindre ligne de code soit effectué.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C000"/>
                </a:solidFill>
              </a:rPr>
              <a:t>Permet de s'assurer que les premières manipulations sur l'instance de classe est d'initialiser les attributs, avant de faire quoi que ce soit d'autre.</a:t>
            </a:r>
          </a:p>
          <a:p>
            <a:endParaRPr lang="fr-CA" dirty="0"/>
          </a:p>
          <a:p>
            <a:r>
              <a:rPr lang="fr-CA" dirty="0" smtClean="0"/>
              <a:t>Permet surtout d'initialiser les constantes et les références… qui ne peuvent exister sans initialisation.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72035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Initialiseurs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700" dirty="0" err="1"/>
              <a:t>Personage</a:t>
            </a:r>
            <a:r>
              <a:rPr lang="fr-CA" sz="1700" dirty="0"/>
              <a:t>::</a:t>
            </a:r>
            <a:r>
              <a:rPr lang="fr-CA" sz="1700" dirty="0" err="1"/>
              <a:t>Personage</a:t>
            </a:r>
            <a:r>
              <a:rPr lang="fr-CA" sz="1700" dirty="0"/>
              <a:t>() :nom("</a:t>
            </a:r>
            <a:r>
              <a:rPr lang="fr-CA" sz="1700" dirty="0" err="1"/>
              <a:t>defaut</a:t>
            </a:r>
            <a:r>
              <a:rPr lang="fr-CA" sz="1700" dirty="0"/>
              <a:t>"), classe("pas de classe"), </a:t>
            </a:r>
            <a:r>
              <a:rPr lang="fr-CA" sz="1700" dirty="0" err="1"/>
              <a:t>pointsDeVie</a:t>
            </a:r>
            <a:r>
              <a:rPr lang="fr-CA" sz="1700" dirty="0"/>
              <a:t>(0)</a:t>
            </a:r>
          </a:p>
          <a:p>
            <a:pPr marL="0" indent="0">
              <a:buNone/>
            </a:pPr>
            <a:r>
              <a:rPr lang="fr-CA" sz="1700" dirty="0" smtClean="0"/>
              <a:t>{</a:t>
            </a:r>
            <a:endParaRPr lang="fr-CA" sz="1700" dirty="0"/>
          </a:p>
          <a:p>
            <a:pPr marL="0" indent="0">
              <a:buNone/>
            </a:pPr>
            <a:r>
              <a:rPr lang="fr-CA" sz="1700" dirty="0"/>
              <a:t>}</a:t>
            </a:r>
          </a:p>
          <a:p>
            <a:endParaRPr lang="fr-CA" sz="1700" dirty="0"/>
          </a:p>
          <a:p>
            <a:pPr marL="0" indent="0">
              <a:buNone/>
            </a:pPr>
            <a:r>
              <a:rPr lang="fr-CA" sz="1700" dirty="0" err="1"/>
              <a:t>Personage</a:t>
            </a:r>
            <a:r>
              <a:rPr lang="fr-CA" sz="1700" dirty="0"/>
              <a:t>::</a:t>
            </a:r>
            <a:r>
              <a:rPr lang="fr-CA" sz="1700" dirty="0" err="1" smtClean="0"/>
              <a:t>Personage</a:t>
            </a:r>
            <a:r>
              <a:rPr lang="fr-CA" sz="1700" dirty="0" smtClean="0"/>
              <a:t>(</a:t>
            </a:r>
            <a:r>
              <a:rPr lang="fr-CA" sz="1700" dirty="0" err="1" smtClean="0"/>
              <a:t>const</a:t>
            </a:r>
            <a:r>
              <a:rPr lang="fr-CA" sz="1700" dirty="0" smtClean="0"/>
              <a:t> string </a:t>
            </a:r>
            <a:r>
              <a:rPr lang="fr-CA" sz="1700" dirty="0"/>
              <a:t>nom, </a:t>
            </a:r>
            <a:r>
              <a:rPr lang="fr-CA" sz="1700" dirty="0" err="1" smtClean="0"/>
              <a:t>const</a:t>
            </a:r>
            <a:r>
              <a:rPr lang="fr-CA" sz="1700" dirty="0" smtClean="0"/>
              <a:t> string </a:t>
            </a:r>
            <a:r>
              <a:rPr lang="fr-CA" sz="1700" dirty="0"/>
              <a:t>classe, </a:t>
            </a:r>
            <a:r>
              <a:rPr lang="fr-CA" sz="1700" dirty="0" err="1" smtClean="0"/>
              <a:t>const</a:t>
            </a:r>
            <a:r>
              <a:rPr lang="fr-CA" sz="1700" dirty="0" smtClean="0"/>
              <a:t> </a:t>
            </a:r>
            <a:r>
              <a:rPr lang="fr-CA" sz="1700" dirty="0" err="1" smtClean="0"/>
              <a:t>int</a:t>
            </a:r>
            <a:r>
              <a:rPr lang="fr-CA" sz="1700" dirty="0" smtClean="0"/>
              <a:t> </a:t>
            </a:r>
            <a:r>
              <a:rPr lang="fr-CA" sz="1700" dirty="0" err="1"/>
              <a:t>pointsDeVie</a:t>
            </a:r>
            <a:r>
              <a:rPr lang="fr-CA" sz="1700" dirty="0"/>
              <a:t>) : </a:t>
            </a:r>
            <a:r>
              <a:rPr lang="fr-CA" sz="1700" dirty="0" smtClean="0"/>
              <a:t/>
            </a:r>
            <a:br>
              <a:rPr lang="fr-CA" sz="1700" dirty="0" smtClean="0"/>
            </a:br>
            <a:r>
              <a:rPr lang="fr-CA" sz="1700" dirty="0" smtClean="0"/>
              <a:t>nom(nom</a:t>
            </a:r>
            <a:r>
              <a:rPr lang="fr-CA" sz="1700" dirty="0"/>
              <a:t>), classe(classe), </a:t>
            </a:r>
            <a:r>
              <a:rPr lang="fr-CA" sz="1700" dirty="0" err="1"/>
              <a:t>pointsDeVie</a:t>
            </a:r>
            <a:r>
              <a:rPr lang="fr-CA" sz="1700" dirty="0"/>
              <a:t>(</a:t>
            </a:r>
            <a:r>
              <a:rPr lang="fr-CA" sz="1700" dirty="0" err="1"/>
              <a:t>pointsDeVie</a:t>
            </a:r>
            <a:r>
              <a:rPr lang="fr-CA" sz="1700" dirty="0"/>
              <a:t>)</a:t>
            </a:r>
          </a:p>
          <a:p>
            <a:pPr marL="0" indent="0">
              <a:buNone/>
            </a:pPr>
            <a:r>
              <a:rPr lang="fr-CA" sz="1700" dirty="0" smtClean="0"/>
              <a:t>{</a:t>
            </a:r>
            <a:endParaRPr lang="fr-CA" sz="1700" dirty="0"/>
          </a:p>
          <a:p>
            <a:pPr marL="0" indent="0">
              <a:buNone/>
            </a:pPr>
            <a:r>
              <a:rPr lang="fr-CA" sz="1700" dirty="0"/>
              <a:t>}</a:t>
            </a:r>
            <a:endParaRPr lang="fr-CA" sz="1700" dirty="0" smtClean="0"/>
          </a:p>
          <a:p>
            <a:endParaRPr lang="fr-CA" dirty="0" smtClean="0"/>
          </a:p>
          <a:p>
            <a:r>
              <a:rPr lang="fr-CA" dirty="0" smtClean="0">
                <a:solidFill>
                  <a:srgbClr val="FFC000"/>
                </a:solidFill>
              </a:rPr>
              <a:t>Désormais du code bien fait impliquera l'utilisation des initialiseurs </a:t>
            </a:r>
            <a:endParaRPr lang="fr-CA" dirty="0">
              <a:solidFill>
                <a:srgbClr val="FFC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8368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Namespace</a:t>
            </a:r>
            <a:r>
              <a:rPr lang="fr-CA" dirty="0" smtClean="0"/>
              <a:t> par le programmeur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3317133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Namespace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CA" dirty="0" smtClean="0"/>
              <a:t>Le programmeur a également la possibilité de définir ses propres </a:t>
            </a:r>
            <a:r>
              <a:rPr lang="fr-CA" dirty="0" err="1" smtClean="0"/>
              <a:t>namespace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Dans le .h :</a:t>
            </a:r>
          </a:p>
          <a:p>
            <a:pPr marL="0" indent="0">
              <a:buNone/>
            </a:pPr>
            <a:r>
              <a:rPr lang="fr-CA" dirty="0" err="1" smtClean="0"/>
              <a:t>Namespace</a:t>
            </a:r>
            <a:r>
              <a:rPr lang="fr-CA" dirty="0" smtClean="0"/>
              <a:t> </a:t>
            </a:r>
            <a:r>
              <a:rPr lang="fr-CA" dirty="0" err="1"/>
              <a:t>M</a:t>
            </a:r>
            <a:r>
              <a:rPr lang="fr-CA" dirty="0" err="1" smtClean="0"/>
              <a:t>yNamespace</a:t>
            </a: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{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class </a:t>
            </a:r>
            <a:r>
              <a:rPr lang="fr-CA" dirty="0" err="1"/>
              <a:t>M</a:t>
            </a:r>
            <a:r>
              <a:rPr lang="fr-CA" dirty="0" err="1" smtClean="0"/>
              <a:t>yClass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  {</a:t>
            </a:r>
            <a:br>
              <a:rPr lang="fr-CA" dirty="0" smtClean="0"/>
            </a:br>
            <a:r>
              <a:rPr lang="fr-CA" dirty="0" smtClean="0"/>
              <a:t>    …</a:t>
            </a:r>
            <a:br>
              <a:rPr lang="fr-CA" dirty="0" smtClean="0"/>
            </a:br>
            <a:r>
              <a:rPr lang="fr-CA" dirty="0" smtClean="0"/>
              <a:t>  }</a:t>
            </a:r>
            <a:endParaRPr lang="fr-CA" dirty="0"/>
          </a:p>
          <a:p>
            <a:pPr marL="0" indent="0">
              <a:buNone/>
            </a:pPr>
            <a:r>
              <a:rPr lang="fr-CA" dirty="0" smtClean="0"/>
              <a:t>}</a:t>
            </a:r>
          </a:p>
          <a:p>
            <a:endParaRPr lang="fr-CA" dirty="0" smtClean="0"/>
          </a:p>
          <a:p>
            <a:r>
              <a:rPr lang="fr-CA" dirty="0" smtClean="0"/>
              <a:t>Dans le .</a:t>
            </a:r>
            <a:r>
              <a:rPr lang="fr-CA" dirty="0" err="1" smtClean="0"/>
              <a:t>cpp</a:t>
            </a:r>
            <a:r>
              <a:rPr lang="fr-CA" dirty="0" smtClean="0"/>
              <a:t> et dans le main</a:t>
            </a:r>
          </a:p>
          <a:p>
            <a:pPr marL="0" indent="0">
              <a:buNone/>
            </a:pP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namespace</a:t>
            </a:r>
            <a:r>
              <a:rPr lang="fr-CA" dirty="0" smtClean="0"/>
              <a:t> </a:t>
            </a:r>
            <a:r>
              <a:rPr lang="fr-CA" dirty="0" err="1"/>
              <a:t>M</a:t>
            </a:r>
            <a:r>
              <a:rPr lang="fr-CA" dirty="0" err="1" smtClean="0"/>
              <a:t>yNamespace</a:t>
            </a:r>
            <a:r>
              <a:rPr lang="fr-CA" dirty="0" smtClean="0"/>
              <a:t>;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Ou alors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string </a:t>
            </a:r>
            <a:r>
              <a:rPr lang="fr-CA" dirty="0" err="1"/>
              <a:t>M</a:t>
            </a:r>
            <a:r>
              <a:rPr lang="fr-CA" dirty="0" err="1" smtClean="0"/>
              <a:t>yNamespace</a:t>
            </a:r>
            <a:r>
              <a:rPr lang="fr-CA" dirty="0" smtClean="0"/>
              <a:t>::</a:t>
            </a:r>
            <a:r>
              <a:rPr lang="fr-CA" dirty="0" err="1"/>
              <a:t>M</a:t>
            </a:r>
            <a:r>
              <a:rPr lang="fr-CA" dirty="0" err="1" smtClean="0"/>
              <a:t>yClass</a:t>
            </a:r>
            <a:r>
              <a:rPr lang="fr-CA" dirty="0" smtClean="0"/>
              <a:t>::</a:t>
            </a:r>
            <a:r>
              <a:rPr lang="fr-CA" dirty="0" err="1" smtClean="0"/>
              <a:t>EcrireQuelqueChose</a:t>
            </a:r>
            <a:r>
              <a:rPr lang="fr-CA" dirty="0" smtClean="0"/>
              <a:t>()</a:t>
            </a:r>
            <a:br>
              <a:rPr lang="fr-CA" dirty="0" smtClean="0"/>
            </a:br>
            <a:r>
              <a:rPr lang="fr-CA" dirty="0" smtClean="0"/>
              <a:t>{</a:t>
            </a:r>
            <a:br>
              <a:rPr lang="fr-CA" dirty="0" smtClean="0"/>
            </a:br>
            <a:r>
              <a:rPr lang="fr-CA" dirty="0" smtClean="0"/>
              <a:t>  …</a:t>
            </a:r>
            <a:br>
              <a:rPr lang="fr-CA" dirty="0" smtClean="0"/>
            </a:br>
            <a:r>
              <a:rPr lang="fr-CA" dirty="0" smtClean="0"/>
              <a:t>}</a:t>
            </a:r>
            <a:endParaRPr lang="fr-CA" sz="5000" dirty="0"/>
          </a:p>
        </p:txBody>
      </p:sp>
    </p:spTree>
    <p:extLst>
      <p:ext uri="{BB962C8B-B14F-4D97-AF65-F5344CB8AC3E}">
        <p14:creationId xmlns:p14="http://schemas.microsoft.com/office/powerpoint/2010/main" val="205465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Namespace</a:t>
            </a:r>
            <a:r>
              <a:rPr lang="fr-CA" dirty="0" smtClean="0"/>
              <a:t>… et </a:t>
            </a:r>
            <a:r>
              <a:rPr lang="fr-CA" dirty="0" err="1" smtClean="0"/>
              <a:t>const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solidFill>
                  <a:srgbClr val="FFFF00"/>
                </a:solidFill>
              </a:rPr>
              <a:t>Désormais du code bien fait dans des projets majeurs impliquera l'utilisation des </a:t>
            </a:r>
            <a:r>
              <a:rPr lang="fr-CA" dirty="0" err="1" smtClean="0">
                <a:solidFill>
                  <a:srgbClr val="FFFF00"/>
                </a:solidFill>
              </a:rPr>
              <a:t>namespaces</a:t>
            </a:r>
            <a:endParaRPr lang="fr-CA" dirty="0" smtClean="0">
              <a:solidFill>
                <a:srgbClr val="FFFF00"/>
              </a:solidFill>
            </a:endParaRPr>
          </a:p>
          <a:p>
            <a:endParaRPr lang="fr-CA" dirty="0" smtClean="0">
              <a:solidFill>
                <a:srgbClr val="FFFF00"/>
              </a:solidFill>
            </a:endParaRPr>
          </a:p>
          <a:p>
            <a:r>
              <a:rPr lang="fr-CA" dirty="0" smtClean="0">
                <a:solidFill>
                  <a:srgbClr val="FFFF00"/>
                </a:solidFill>
              </a:rPr>
              <a:t>Rappel: du code bien fait impliquera l'utilisation constante des </a:t>
            </a:r>
            <a:r>
              <a:rPr lang="fr-CA" dirty="0" err="1" smtClean="0">
                <a:solidFill>
                  <a:srgbClr val="FFFF00"/>
                </a:solidFill>
              </a:rPr>
              <a:t>const</a:t>
            </a:r>
            <a:r>
              <a:rPr lang="fr-CA" dirty="0" smtClean="0">
                <a:solidFill>
                  <a:srgbClr val="FFFF00"/>
                </a:solidFill>
              </a:rPr>
              <a:t> dans les paramètres et comme type de méthode.</a:t>
            </a:r>
            <a:endParaRPr lang="fr-CA" dirty="0">
              <a:solidFill>
                <a:srgbClr val="FFFF00"/>
              </a:solidFill>
            </a:endParaRPr>
          </a:p>
          <a:p>
            <a:endParaRPr lang="fr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1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20-220-SF">
  <a:themeElements>
    <a:clrScheme name="420-220-SF">
      <a:dk1>
        <a:srgbClr val="FFFFFF"/>
      </a:dk1>
      <a:lt1>
        <a:srgbClr val="BAD1ED"/>
      </a:lt1>
      <a:dk2>
        <a:srgbClr val="1B3358"/>
      </a:dk2>
      <a:lt2>
        <a:srgbClr val="153153"/>
      </a:lt2>
      <a:accent1>
        <a:srgbClr val="1B335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BDBA8"/>
      </a:hlink>
      <a:folHlink>
        <a:srgbClr val="CBDBA8"/>
      </a:folHlink>
    </a:clrScheme>
    <a:fontScheme name="Firelight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1174</Words>
  <Application>Microsoft Office PowerPoint</Application>
  <PresentationFormat>Affichage à l'écran (4:3)</PresentationFormat>
  <Paragraphs>191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Corbel</vt:lpstr>
      <vt:lpstr>Verdana</vt:lpstr>
      <vt:lpstr>Wingdings 2</vt:lpstr>
      <vt:lpstr>420-220-SF</vt:lpstr>
      <vt:lpstr>Introduction à l'héritage et prérequis</vt:lpstr>
      <vt:lpstr>Sur le TP – Problèmes inattendus</vt:lpstr>
      <vt:lpstr>Tout d'abord</vt:lpstr>
      <vt:lpstr>Initialiseurs</vt:lpstr>
      <vt:lpstr>Initialiseurs</vt:lpstr>
      <vt:lpstr>Initialiseurs</vt:lpstr>
      <vt:lpstr>Namespace par le programmeur</vt:lpstr>
      <vt:lpstr>Namespace</vt:lpstr>
      <vt:lpstr>Namespace… et const</vt:lpstr>
      <vt:lpstr>Héritage – Introduction (Rappel)</vt:lpstr>
      <vt:lpstr>Tout d'abord</vt:lpstr>
      <vt:lpstr>Héritage: le concept </vt:lpstr>
      <vt:lpstr>Héritage: le concept </vt:lpstr>
      <vt:lpstr>Héritage: le concept </vt:lpstr>
      <vt:lpstr>Héritage: le concept </vt:lpstr>
      <vt:lpstr>Héritage: le concept </vt:lpstr>
      <vt:lpstr>Spécialisation des sous-classes</vt:lpstr>
      <vt:lpstr>Spécialisation des sous-classes</vt:lpstr>
      <vt:lpstr>Héritage: le concept </vt:lpstr>
      <vt:lpstr>Héritage: le concept </vt:lpstr>
      <vt:lpstr>Héritage – En pratique</vt:lpstr>
      <vt:lpstr>Héritage: en pratique</vt:lpstr>
      <vt:lpstr>Héritage: en pratique</vt:lpstr>
      <vt:lpstr>Héritage: en pratique</vt:lpstr>
      <vt:lpstr>Héritage: en pratique</vt:lpstr>
      <vt:lpstr>Héritage: en pratique</vt:lpstr>
      <vt:lpstr>Héritage: Syntaxe</vt:lpstr>
      <vt:lpstr>Héritage: en pratique</vt:lpstr>
      <vt:lpstr>Héritage: En pratique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Langages de programmation</dc:title>
  <dc:creator>marcel.landry@cegep-ste-foy.qc.ca</dc:creator>
  <cp:lastModifiedBy>Francois Paradis</cp:lastModifiedBy>
  <cp:revision>106</cp:revision>
  <dcterms:created xsi:type="dcterms:W3CDTF">2010-01-15T18:00:27Z</dcterms:created>
  <dcterms:modified xsi:type="dcterms:W3CDTF">2017-09-29T16:25:59Z</dcterms:modified>
</cp:coreProperties>
</file>