
<file path=[Content_Types].xml><?xml version="1.0" encoding="utf-8"?>
<Types xmlns="http://schemas.openxmlformats.org/package/2006/content-types"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3" r:id="rId21"/>
    <p:sldId id="294" r:id="rId22"/>
    <p:sldId id="275" r:id="rId23"/>
    <p:sldId id="276" r:id="rId24"/>
    <p:sldId id="291" r:id="rId25"/>
    <p:sldId id="277" r:id="rId26"/>
    <p:sldId id="292" r:id="rId27"/>
    <p:sldId id="295" r:id="rId28"/>
    <p:sldId id="280" r:id="rId29"/>
    <p:sldId id="281" r:id="rId30"/>
    <p:sldId id="282" r:id="rId31"/>
    <p:sldId id="296" r:id="rId32"/>
    <p:sldId id="297" r:id="rId33"/>
    <p:sldId id="283" r:id="rId34"/>
    <p:sldId id="290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66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E9DB0"/>
    <a:srgbClr val="6C8098"/>
    <a:srgbClr val="868DAC"/>
    <a:srgbClr val="9D540B"/>
    <a:srgbClr val="C76D0B"/>
    <a:srgbClr val="C96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86380" autoAdjust="0"/>
  </p:normalViewPr>
  <p:slideViewPr>
    <p:cSldViewPr snapToGrid="0">
      <p:cViewPr varScale="1">
        <p:scale>
          <a:sx n="107" d="100"/>
          <a:sy n="107" d="100"/>
        </p:scale>
        <p:origin x="16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70BC-9989-4C16-878D-C000DF9A4857}" type="datetimeFigureOut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7080-CABF-4619-BA73-41096F4FC043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0313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AF442-FADA-49AF-8F23-9ECCEE0D6643}" type="datetimeFigureOut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D703-3B57-4142-99AD-82BBC9D16C5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438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ED703-3B57-4142-99AD-82BBC9D16C50}" type="slidenum">
              <a:rPr lang="fr-CA" smtClean="0"/>
              <a:pPr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8819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-32" y="6492899"/>
            <a:ext cx="2286000" cy="365125"/>
          </a:xfrm>
        </p:spPr>
        <p:txBody>
          <a:bodyPr/>
          <a:lstStyle>
            <a:extLst/>
          </a:lstStyle>
          <a:p>
            <a:fld id="{CDE3B22E-2BC9-424D-855F-F52DA513F3D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357554" y="6492875"/>
            <a:ext cx="2286000" cy="365125"/>
          </a:xfrm>
        </p:spPr>
        <p:txBody>
          <a:bodyPr/>
          <a:lstStyle>
            <a:extLst/>
          </a:lstStyle>
          <a:p>
            <a:endParaRPr lang="fr-CA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0A96C-4369-4111-8D76-969466032CDB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CE819C-5BE9-4E20-B8FE-927AD2293386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 userDrawn="1"/>
        </p:nvSpPr>
        <p:spPr>
          <a:xfrm>
            <a:off x="304800" y="323851"/>
            <a:ext cx="8553480" cy="6191250"/>
          </a:xfrm>
          <a:prstGeom prst="roundRect">
            <a:avLst>
              <a:gd name="adj" fmla="val 1819"/>
            </a:avLst>
          </a:prstGeom>
          <a:solidFill>
            <a:schemeClr val="tx1"/>
          </a:solidFill>
          <a:ln w="6350" cap="rnd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361950" y="1071546"/>
            <a:ext cx="8424891" cy="5352292"/>
          </a:xfrm>
          <a:prstGeom prst="roundRect">
            <a:avLst>
              <a:gd name="adj" fmla="val 4578"/>
            </a:avLst>
          </a:prstGeom>
          <a:solidFill>
            <a:schemeClr val="accent1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71438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48577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 i="1"/>
            </a:lvl2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11293-5233-43CE-852E-29FEDEBC9B2E}" type="datetime1">
              <a:rPr lang="fr-FR" smtClean="0"/>
              <a:pPr/>
              <a:t>29/09/2017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3"/>
            <a:ext cx="8306809" cy="2637648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0">
                <a:schemeClr val="bg1">
                  <a:shade val="75000"/>
                  <a:satMod val="100000"/>
                </a:schemeClr>
              </a:gs>
              <a:gs pos="55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8183880" cy="121444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0034" y="2643182"/>
            <a:ext cx="8183880" cy="420624"/>
          </a:xfrm>
        </p:spPr>
        <p:txBody>
          <a:bodyPr lIns="118872" tIns="0" anchor="b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1DAF1-1694-43F5-AFEB-5082885240E9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645562-99CF-4229-BD59-2776D8EF03D7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60F76-E189-4A4A-B6F3-C0D244D4196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F53AF-C72D-446E-90EC-591A6500AFED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96E336-87C2-4336-85EE-1507B7908A78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A7750-F0D1-41ED-B45B-BE4DE5A11981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9BF-A2CB-4B6C-8BBF-E7F1D42EFE9D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CA" smtClean="0"/>
              <a:t>420-219-SF - A2009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C2314FF-2229-472B-B6AA-60FC917FBDC3}" type="datetime1">
              <a:rPr lang="fr-FR" smtClean="0"/>
              <a:pPr/>
              <a:t>29/09/2017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3428992" y="6492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11ACCA-6634-493C-A65C-0883AF399F55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11" name="Sous-titre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929322" y="6572272"/>
            <a:ext cx="2786082" cy="285728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fparadis@cegep-ste-foy.qc.ca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ous-titre 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7620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420-V31-SF –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Automne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srgbClr val="8E9DB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ous-titre 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429388" y="109514"/>
            <a:ext cx="2285984" cy="214314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/>
          <a:p>
            <a:pPr algn="r"/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Professeur</a:t>
            </a:r>
            <a:r>
              <a:rPr kumimoji="0" lang="en-CA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François </a:t>
            </a:r>
            <a:r>
              <a:rPr kumimoji="0" lang="en-CA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E9DB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Paradis</a:t>
            </a:r>
            <a:endParaRPr lang="fr-CA" sz="1100" dirty="0">
              <a:solidFill>
                <a:srgbClr val="8E9DB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3">
            <a:lumMod val="7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.vml"/><Relationship Id="rId6" Type="http://schemas.openxmlformats.org/officeDocument/2006/relationships/tags" Target="../tags/tag21.xml"/><Relationship Id="rId11" Type="http://schemas.openxmlformats.org/officeDocument/2006/relationships/image" Target="../media/image2.emf"/><Relationship Id="rId5" Type="http://schemas.openxmlformats.org/officeDocument/2006/relationships/tags" Target="../tags/tag20.xml"/><Relationship Id="rId10" Type="http://schemas.openxmlformats.org/officeDocument/2006/relationships/oleObject" Target="../embeddings/Dessin_Microsoft_Visio_2003-20101.vsd"/><Relationship Id="rId4" Type="http://schemas.openxmlformats.org/officeDocument/2006/relationships/tags" Target="../tags/tag19.xml"/><Relationship Id="rId9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fin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22376" y="1785926"/>
            <a:ext cx="77724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fr-CA" sz="6000" dirty="0" smtClean="0"/>
              <a:t>Héritage et </a:t>
            </a:r>
            <a:r>
              <a:rPr lang="fr-CA" sz="6000" dirty="0" err="1" smtClean="0"/>
              <a:t>polymophisme</a:t>
            </a:r>
            <a:endParaRPr lang="fr-CA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fr-CA" dirty="0" smtClean="0"/>
              <a:t>420-V31-SF – Programmation de Jeux Vidéo III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4822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Objet </a:t>
            </a:r>
            <a:r>
              <a:rPr lang="en-CA" dirty="0" err="1" smtClean="0"/>
              <a:t>virtuel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Un objet est considéré comme virtuel s'il porte au moins une méthode virtuelle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La méthode </a:t>
            </a:r>
            <a:r>
              <a:rPr lang="fr-CA" dirty="0" err="1" smtClean="0">
                <a:solidFill>
                  <a:srgbClr val="FFC000"/>
                </a:solidFill>
              </a:rPr>
              <a:t>typeId</a:t>
            </a:r>
            <a:r>
              <a:rPr lang="fr-CA" dirty="0" smtClean="0">
                <a:solidFill>
                  <a:srgbClr val="FFC000"/>
                </a:solidFill>
              </a:rPr>
              <a:t> </a:t>
            </a:r>
            <a:r>
              <a:rPr lang="fr-CA" dirty="0" smtClean="0"/>
              <a:t>vérifiera le type de l'objet seulement si l'objet est virtuel, sinon il vérifiera le type de la référence ou du pointeur.</a:t>
            </a:r>
          </a:p>
        </p:txBody>
      </p:sp>
    </p:spTree>
    <p:extLst>
      <p:ext uri="{BB962C8B-B14F-4D97-AF65-F5344CB8AC3E}">
        <p14:creationId xmlns:p14="http://schemas.microsoft.com/office/powerpoint/2010/main" val="7567427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« linkage » </a:t>
            </a:r>
            <a:r>
              <a:rPr lang="en-CA" dirty="0" err="1" smtClean="0"/>
              <a:t>ou</a:t>
            </a:r>
            <a:r>
              <a:rPr lang="en-CA" dirty="0" smtClean="0"/>
              <a:t> « binding »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fr-CA" dirty="0" smtClean="0"/>
              <a:t>De manière générale, le polymorphisme est souhaitable.  Dès qu'il y ai redéfinition de méthode dans les sous-classes, mettez systématiquement </a:t>
            </a:r>
            <a:r>
              <a:rPr lang="fr-CA" dirty="0" err="1" smtClean="0"/>
              <a:t>virtual</a:t>
            </a:r>
            <a:r>
              <a:rPr lang="fr-CA" dirty="0" smtClean="0"/>
              <a:t> dans la </a:t>
            </a:r>
            <a:r>
              <a:rPr lang="fr-CA" dirty="0" err="1" smtClean="0"/>
              <a:t>super-classe</a:t>
            </a:r>
            <a:r>
              <a:rPr lang="fr-CA" dirty="0" smtClean="0"/>
              <a:t>.  </a:t>
            </a:r>
            <a:r>
              <a:rPr lang="fr-CA" dirty="0" smtClean="0">
                <a:solidFill>
                  <a:srgbClr val="FFC000"/>
                </a:solidFill>
              </a:rPr>
              <a:t>La différence en mémoire est infinitésimale</a:t>
            </a:r>
            <a:r>
              <a:rPr lang="fr-CA" dirty="0" smtClean="0"/>
              <a:t> (l'équivalent mémoire d'un </a:t>
            </a:r>
            <a:r>
              <a:rPr lang="fr-CA" dirty="0" err="1" smtClean="0"/>
              <a:t>int</a:t>
            </a:r>
            <a:r>
              <a:rPr lang="fr-CA" dirty="0" smtClean="0"/>
              <a:t> de plus)</a:t>
            </a:r>
          </a:p>
          <a:p>
            <a:pPr lvl="0">
              <a:buNone/>
            </a:pPr>
            <a:endParaRPr lang="fr-CA" dirty="0" smtClean="0"/>
          </a:p>
          <a:p>
            <a:pPr lvl="1"/>
            <a:r>
              <a:rPr lang="fr-CA" dirty="0" smtClean="0"/>
              <a:t>Le linkage dynamique assure le bon appel des méthodes  redéfinies dépendant de la classe de l’objet référé.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Attention : </a:t>
            </a:r>
            <a:r>
              <a:rPr lang="fr-CA" dirty="0" smtClean="0"/>
              <a:t>en situation de polymorphisme, seules </a:t>
            </a:r>
            <a:r>
              <a:rPr lang="fr-CA" dirty="0"/>
              <a:t>les méthodes de la </a:t>
            </a:r>
            <a:r>
              <a:rPr lang="fr-CA" dirty="0" err="1" smtClean="0"/>
              <a:t>super-classe</a:t>
            </a:r>
            <a:r>
              <a:rPr lang="fr-CA" dirty="0" smtClean="0"/>
              <a:t> </a:t>
            </a:r>
            <a:r>
              <a:rPr lang="fr-CA" dirty="0"/>
              <a:t>déclarée de l’objet sont disponibles lors de l’écriture du code.  Mais c’est bien la méthode redéfinie dans la sous-classe qui va être exécutée</a:t>
            </a:r>
            <a:r>
              <a:rPr lang="fr-CA" dirty="0" smtClean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23865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Hiérarchie d'héritage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635138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Hiérarchie</a:t>
            </a:r>
            <a:r>
              <a:rPr lang="en-CA" dirty="0" smtClean="0"/>
              <a:t> </a:t>
            </a:r>
            <a:r>
              <a:rPr lang="en-CA" dirty="0" err="1" smtClean="0"/>
              <a:t>d’héritage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Héritage sur plusieurs générations (plusieurs niveaux) 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Nombre de générations (de niveaux) illimité 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En C++, on a même l'héritage multiple</a:t>
            </a:r>
          </a:p>
          <a:p>
            <a:pPr lvl="1"/>
            <a:r>
              <a:rPr lang="fr-CA" dirty="0" smtClean="0"/>
              <a:t>On y reviendra</a:t>
            </a:r>
          </a:p>
          <a:p>
            <a:pPr lvl="1"/>
            <a:r>
              <a:rPr lang="fr-CA" dirty="0" smtClean="0"/>
              <a:t>C# et Java, héritage simple seulement.</a:t>
            </a:r>
          </a:p>
        </p:txBody>
      </p:sp>
    </p:spTree>
    <p:extLst>
      <p:ext uri="{BB962C8B-B14F-4D97-AF65-F5344CB8AC3E}">
        <p14:creationId xmlns:p14="http://schemas.microsoft.com/office/powerpoint/2010/main" val="4065161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Hiérarchie</a:t>
            </a:r>
            <a:r>
              <a:rPr lang="en-CA" dirty="0" smtClean="0"/>
              <a:t> </a:t>
            </a:r>
            <a:r>
              <a:rPr lang="en-CA" dirty="0" err="1" smtClean="0"/>
              <a:t>d’héritage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Note hyper pertinente sur C# et Java</a:t>
            </a:r>
          </a:p>
          <a:p>
            <a:pPr lvl="1"/>
            <a:r>
              <a:rPr lang="fr-CA" dirty="0" smtClean="0"/>
              <a:t>Dans ces deux langages, toutes les classes héritent de la classe </a:t>
            </a:r>
            <a:r>
              <a:rPr lang="fr-CA" dirty="0" err="1" smtClean="0"/>
              <a:t>object</a:t>
            </a:r>
            <a:r>
              <a:rPr lang="fr-CA" dirty="0" smtClean="0"/>
              <a:t>.  Même ceux que vous créez en héritent implicitement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En java, les types de base s'en sauvent  (char, </a:t>
            </a:r>
            <a:r>
              <a:rPr lang="fr-CA" dirty="0" err="1" smtClean="0"/>
              <a:t>int</a:t>
            </a:r>
            <a:r>
              <a:rPr lang="fr-CA" dirty="0" smtClean="0"/>
              <a:t>, </a:t>
            </a:r>
            <a:r>
              <a:rPr lang="fr-CA" dirty="0" err="1" smtClean="0"/>
              <a:t>float</a:t>
            </a:r>
            <a:r>
              <a:rPr lang="fr-CA" dirty="0" smtClean="0"/>
              <a:t>, etc.) en C#, même eux sont inclus.</a:t>
            </a:r>
          </a:p>
          <a:p>
            <a:pPr lvl="1"/>
            <a:endParaRPr lang="fr-CA" dirty="0" smtClean="0"/>
          </a:p>
          <a:p>
            <a:pPr lvl="1"/>
            <a:r>
              <a:rPr lang="fr-CA" dirty="0" smtClean="0"/>
              <a:t>Quelle est la conséquence extraordinaire de cette technique???</a:t>
            </a:r>
          </a:p>
        </p:txBody>
      </p:sp>
    </p:spTree>
    <p:extLst>
      <p:ext uri="{BB962C8B-B14F-4D97-AF65-F5344CB8AC3E}">
        <p14:creationId xmlns:p14="http://schemas.microsoft.com/office/powerpoint/2010/main" val="2809379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Hiérarchie</a:t>
            </a:r>
            <a:r>
              <a:rPr lang="en-CA" dirty="0" smtClean="0"/>
              <a:t> </a:t>
            </a:r>
            <a:r>
              <a:rPr lang="en-CA" dirty="0" err="1" smtClean="0"/>
              <a:t>d’héritage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 lnSpcReduction="10000"/>
          </a:bodyPr>
          <a:lstStyle/>
          <a:p>
            <a:pPr lvl="0"/>
            <a:r>
              <a:rPr lang="fr-CA" dirty="0" smtClean="0"/>
              <a:t>Une référence d' "</a:t>
            </a:r>
            <a:r>
              <a:rPr lang="fr-CA" dirty="0" err="1" smtClean="0"/>
              <a:t>object</a:t>
            </a:r>
            <a:r>
              <a:rPr lang="fr-CA" dirty="0" smtClean="0"/>
              <a:t>" peut référer sur n'importe quoi.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Une collection d'"</a:t>
            </a:r>
            <a:r>
              <a:rPr lang="fr-CA" dirty="0" err="1" smtClean="0"/>
              <a:t>object</a:t>
            </a:r>
            <a:r>
              <a:rPr lang="fr-CA" dirty="0" smtClean="0"/>
              <a:t>" quelque que soit le conteneur, peut pratiquement contenir n'importe quoi!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Mais pour atteindre l'objet complet, il faut </a:t>
            </a:r>
            <a:r>
              <a:rPr lang="fr-CA" dirty="0" err="1" smtClean="0"/>
              <a:t>caster</a:t>
            </a:r>
            <a:r>
              <a:rPr lang="fr-CA" dirty="0" smtClean="0"/>
              <a:t>.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Attention, le casting reste coûteux.</a:t>
            </a:r>
          </a:p>
        </p:txBody>
      </p:sp>
    </p:spTree>
    <p:extLst>
      <p:ext uri="{BB962C8B-B14F-4D97-AF65-F5344CB8AC3E}">
        <p14:creationId xmlns:p14="http://schemas.microsoft.com/office/powerpoint/2010/main" val="2237700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Héritage et polymorphisme: aspects techniques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4067063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0113" y="1844675"/>
            <a:ext cx="7056437" cy="2246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endParaRPr lang="fr-FR" altLang="fr-FR" sz="1400" b="1" dirty="0"/>
          </a:p>
          <a:p>
            <a:pPr lvl="1" eaLnBrk="1" hangingPunct="1"/>
            <a:r>
              <a:rPr lang="fr-FR" altLang="fr-FR" sz="1400" b="1" dirty="0"/>
              <a:t>public</a:t>
            </a:r>
            <a:endParaRPr lang="fr-FR" altLang="fr-FR" sz="1400" dirty="0"/>
          </a:p>
          <a:p>
            <a:pPr lvl="1" eaLnBrk="1" hangingPunct="1"/>
            <a:r>
              <a:rPr lang="fr-FR" altLang="fr-FR" sz="1400" dirty="0"/>
              <a:t>visible à l’intérieur et à l’extérieur de la classe</a:t>
            </a:r>
          </a:p>
          <a:p>
            <a:pPr lvl="1" eaLnBrk="1" hangingPunct="1"/>
            <a:endParaRPr lang="fr-FR" altLang="fr-FR" sz="1400" dirty="0"/>
          </a:p>
          <a:p>
            <a:pPr lvl="1" eaLnBrk="1" hangingPunct="1"/>
            <a:r>
              <a:rPr lang="fr-FR" altLang="fr-FR" sz="1400" b="1" dirty="0" err="1"/>
              <a:t>protected</a:t>
            </a:r>
            <a:endParaRPr lang="fr-FR" altLang="fr-FR" sz="1400" dirty="0"/>
          </a:p>
          <a:p>
            <a:pPr lvl="1" eaLnBrk="1" hangingPunct="1"/>
            <a:r>
              <a:rPr lang="fr-FR" altLang="fr-FR" sz="1400" dirty="0"/>
              <a:t>visible à l’intérieur de la classe et </a:t>
            </a:r>
            <a:r>
              <a:rPr lang="fr-FR" altLang="fr-FR" sz="1400" b="1" dirty="0"/>
              <a:t>dans les classes dérivées</a:t>
            </a:r>
          </a:p>
          <a:p>
            <a:pPr lvl="1" eaLnBrk="1" hangingPunct="1"/>
            <a:endParaRPr lang="fr-FR" altLang="fr-FR" sz="1400" b="1" dirty="0"/>
          </a:p>
          <a:p>
            <a:pPr lvl="1" eaLnBrk="1" hangingPunct="1"/>
            <a:r>
              <a:rPr lang="fr-FR" altLang="fr-FR" sz="1400" b="1" dirty="0" err="1"/>
              <a:t>private</a:t>
            </a:r>
            <a:endParaRPr lang="fr-FR" altLang="fr-FR" sz="1400" dirty="0"/>
          </a:p>
          <a:p>
            <a:pPr lvl="1" eaLnBrk="1" hangingPunct="1"/>
            <a:r>
              <a:rPr lang="fr-FR" altLang="fr-FR" sz="1400" dirty="0"/>
              <a:t>visible uniquement à l’intérieur de la classe et </a:t>
            </a:r>
            <a:r>
              <a:rPr lang="fr-FR" altLang="fr-FR" sz="1400" b="1" dirty="0"/>
              <a:t>pas dans les classes dérivées</a:t>
            </a:r>
            <a:r>
              <a:rPr lang="fr-FR" altLang="fr-FR" sz="1400" dirty="0"/>
              <a:t>.</a:t>
            </a:r>
          </a:p>
          <a:p>
            <a:pPr lvl="1" eaLnBrk="1" hangingPunct="1"/>
            <a:endParaRPr lang="fr-FR" altLang="fr-FR" sz="1400" dirty="0"/>
          </a:p>
        </p:txBody>
      </p:sp>
      <p:sp>
        <p:nvSpPr>
          <p:cNvPr id="1024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7088" y="1339850"/>
            <a:ext cx="476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400"/>
              <a:t>La visibilité des </a:t>
            </a:r>
            <a:r>
              <a:rPr lang="fr-FR" altLang="fr-FR" sz="1400" b="1"/>
              <a:t>méthodes</a:t>
            </a:r>
            <a:r>
              <a:rPr lang="fr-FR" altLang="fr-FR" sz="1400"/>
              <a:t> et </a:t>
            </a:r>
            <a:r>
              <a:rPr lang="fr-FR" altLang="fr-FR" sz="1400" b="1"/>
              <a:t>propriétés</a:t>
            </a:r>
            <a:r>
              <a:rPr lang="fr-FR" altLang="fr-FR" sz="1400"/>
              <a:t> dans une classe</a:t>
            </a:r>
          </a:p>
        </p:txBody>
      </p:sp>
      <p:sp>
        <p:nvSpPr>
          <p:cNvPr id="6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smtClean="0">
                <a:solidFill>
                  <a:srgbClr val="5B5C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Rappel…</a:t>
            </a:r>
          </a:p>
        </p:txBody>
      </p:sp>
      <p:sp>
        <p:nvSpPr>
          <p:cNvPr id="1024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0113" y="4365625"/>
            <a:ext cx="7056437" cy="1816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endParaRPr lang="fr-FR" altLang="fr-FR" sz="1400" b="1" dirty="0"/>
          </a:p>
          <a:p>
            <a:pPr lvl="1" eaLnBrk="1" hangingPunct="1"/>
            <a:r>
              <a:rPr lang="fr-FR" altLang="fr-FR" sz="1400" b="1" dirty="0"/>
              <a:t>Attention</a:t>
            </a:r>
            <a:endParaRPr lang="fr-FR" altLang="fr-FR" sz="1400" dirty="0"/>
          </a:p>
          <a:p>
            <a:pPr lvl="1" eaLnBrk="1" hangingPunct="1"/>
            <a:r>
              <a:rPr lang="fr-FR" altLang="fr-FR" sz="1400" dirty="0">
                <a:solidFill>
                  <a:srgbClr val="FFC000"/>
                </a:solidFill>
              </a:rPr>
              <a:t>La visibilité est dans la </a:t>
            </a:r>
            <a:r>
              <a:rPr lang="fr-FR" altLang="fr-FR" sz="1400" u="sng" dirty="0">
                <a:solidFill>
                  <a:srgbClr val="FFC000"/>
                </a:solidFill>
              </a:rPr>
              <a:t>classe</a:t>
            </a:r>
            <a:r>
              <a:rPr lang="fr-FR" altLang="fr-FR" sz="1400" dirty="0">
                <a:solidFill>
                  <a:srgbClr val="FFC000"/>
                </a:solidFill>
              </a:rPr>
              <a:t> et non dans </a:t>
            </a:r>
            <a:r>
              <a:rPr lang="fr-FR" altLang="fr-FR" sz="1400" u="sng" dirty="0">
                <a:solidFill>
                  <a:srgbClr val="FFC000"/>
                </a:solidFill>
              </a:rPr>
              <a:t>l'instance</a:t>
            </a:r>
          </a:p>
          <a:p>
            <a:pPr lvl="1" eaLnBrk="1" hangingPunct="1"/>
            <a:endParaRPr lang="fr-FR" altLang="fr-FR" sz="1400" dirty="0"/>
          </a:p>
          <a:p>
            <a:pPr lvl="1" eaLnBrk="1" hangingPunct="1"/>
            <a:r>
              <a:rPr lang="fr-FR" altLang="fr-FR" sz="1400" b="1" dirty="0"/>
              <a:t>Donc</a:t>
            </a:r>
            <a:endParaRPr lang="fr-FR" altLang="fr-FR" sz="1400" dirty="0"/>
          </a:p>
          <a:p>
            <a:pPr lvl="1" eaLnBrk="1" hangingPunct="1"/>
            <a:r>
              <a:rPr lang="fr-FR" altLang="fr-FR" sz="1400" dirty="0">
                <a:solidFill>
                  <a:srgbClr val="FFC000"/>
                </a:solidFill>
              </a:rPr>
              <a:t>Une instance d'une classe a accès à tout ce qui est privé d'une autre instance de la même classe.</a:t>
            </a:r>
          </a:p>
          <a:p>
            <a:pPr lvl="1" eaLnBrk="1" hangingPunct="1"/>
            <a:endParaRPr lang="fr-FR" altLang="fr-FR" sz="1400" dirty="0"/>
          </a:p>
        </p:txBody>
      </p:sp>
    </p:spTree>
    <p:extLst>
      <p:ext uri="{BB962C8B-B14F-4D97-AF65-F5344CB8AC3E}">
        <p14:creationId xmlns:p14="http://schemas.microsoft.com/office/powerpoint/2010/main" val="212200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68313" y="333375"/>
            <a:ext cx="8183562" cy="714375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solidFill>
                  <a:srgbClr val="5B5C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Rappel…</a:t>
            </a: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8538" y="1268413"/>
            <a:ext cx="3952875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void SelectAnimation();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</a:t>
            </a:r>
            <a:r>
              <a:rPr lang="fr-CA" altLang="fr-FR" sz="1400" b="1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fr-CA" altLang="fr-FR" sz="1400">
                <a:solidFill>
                  <a:srgbClr val="FF0000"/>
                </a:solidFill>
                <a:latin typeface="Courier New" panose="02070309020205020404" pitchFamily="49" charset="0"/>
              </a:rPr>
              <a:t> void RunAI();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// . . .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protected: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int hitPoints;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// . . .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68538" y="3716338"/>
            <a:ext cx="395922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Boss: </a:t>
            </a:r>
            <a:r>
              <a:rPr lang="fr-CA" altLang="fr-FR" sz="1400" b="1">
                <a:solidFill>
                  <a:srgbClr val="00B0F0"/>
                </a:solidFill>
                <a:latin typeface="Courier New" panose="02070309020205020404" pitchFamily="49" charset="0"/>
              </a:rPr>
              <a:t>public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</a:t>
            </a:r>
            <a:r>
              <a:rPr lang="fr-CA" altLang="fr-FR" sz="1400">
                <a:solidFill>
                  <a:srgbClr val="FF0000"/>
                </a:solidFill>
                <a:latin typeface="Courier New" panose="02070309020205020404" pitchFamily="49" charset="0"/>
              </a:rPr>
              <a:t>void RunAI();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00788" y="1268413"/>
            <a:ext cx="2376487" cy="1116012"/>
          </a:xfrm>
          <a:prstGeom prst="wedgeRoundRectCallout">
            <a:avLst>
              <a:gd name="adj1" fmla="val -105000"/>
              <a:gd name="adj2" fmla="val 400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CA" altLang="fr-FR" sz="1400" dirty="0"/>
              <a:t>En général, dans une </a:t>
            </a:r>
            <a:r>
              <a:rPr lang="fr-CA" altLang="fr-FR" sz="1400" dirty="0" err="1"/>
              <a:t>super-classe</a:t>
            </a:r>
            <a:r>
              <a:rPr lang="fr-CA" altLang="fr-FR" sz="1400" dirty="0"/>
              <a:t> que l’on souhaite dériver on utilise le mot clé </a:t>
            </a:r>
            <a:r>
              <a:rPr lang="fr-CA" altLang="fr-FR" sz="1400" b="1" dirty="0" err="1">
                <a:solidFill>
                  <a:srgbClr val="FFC000"/>
                </a:solidFill>
              </a:rPr>
              <a:t>virtual</a:t>
            </a:r>
            <a:r>
              <a:rPr lang="fr-CA" altLang="fr-FR" sz="1400" dirty="0"/>
              <a:t>. </a:t>
            </a:r>
            <a:endParaRPr lang="fr-FR" altLang="fr-FR" sz="1400" dirty="0"/>
          </a:p>
        </p:txBody>
      </p:sp>
      <p:graphicFrame>
        <p:nvGraphicFramePr>
          <p:cNvPr id="1026" name="Objet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39750" y="1196975"/>
          <a:ext cx="16097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10" imgW="1371927" imgH="1717862" progId="Visio.Drawing.11">
                  <p:embed/>
                </p:oleObj>
              </mc:Choice>
              <mc:Fallback>
                <p:oleObj name="Visio" r:id="rId10" imgW="1371927" imgH="171786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16097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72225" y="3716338"/>
            <a:ext cx="2232025" cy="1008062"/>
          </a:xfrm>
          <a:prstGeom prst="wedgeRoundRectCallout">
            <a:avLst>
              <a:gd name="adj1" fmla="val -107718"/>
              <a:gd name="adj2" fmla="val -349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400"/>
              <a:t>Pour créer une sous-classe à partir d’une super-classe on utilise le mot clé public.</a:t>
            </a:r>
          </a:p>
        </p:txBody>
      </p:sp>
      <p:sp>
        <p:nvSpPr>
          <p:cNvPr id="14" name="AutoShap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750" y="3716338"/>
            <a:ext cx="1493838" cy="1195387"/>
          </a:xfrm>
          <a:prstGeom prst="wedgeRoundRectCallout">
            <a:avLst>
              <a:gd name="adj1" fmla="val 72060"/>
              <a:gd name="adj2" fmla="val -132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 eaLnBrk="1" hangingPunct="1"/>
            <a:r>
              <a:rPr lang="fr-FR" altLang="fr-FR" sz="1400"/>
              <a:t>visible à l’intérieur de la classe et dans les sous-classes</a:t>
            </a:r>
          </a:p>
        </p:txBody>
      </p:sp>
    </p:spTree>
    <p:extLst>
      <p:ext uri="{BB962C8B-B14F-4D97-AF65-F5344CB8AC3E}">
        <p14:creationId xmlns:p14="http://schemas.microsoft.com/office/powerpoint/2010/main" val="1400598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smtClean="0">
                <a:solidFill>
                  <a:srgbClr val="5B5C5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Rappel…</a:t>
            </a:r>
          </a:p>
        </p:txBody>
      </p:sp>
      <p:sp>
        <p:nvSpPr>
          <p:cNvPr id="6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2852738"/>
            <a:ext cx="3889375" cy="24622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269875" algn="l"/>
              </a:tabLst>
              <a:defRPr/>
            </a:pPr>
            <a:r>
              <a:rPr lang="fr-FR" sz="1400" b="1" dirty="0" err="1">
                <a:solidFill>
                  <a:srgbClr val="000000"/>
                </a:solidFill>
                <a:latin typeface="Courier New" pitchFamily="49" charset="0"/>
              </a:rPr>
              <a:t>Enemy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</a:rPr>
              <a:t> * ennemies[200];</a:t>
            </a:r>
          </a:p>
          <a:p>
            <a:pPr>
              <a:tabLst>
                <a:tab pos="269875" algn="l"/>
              </a:tabLst>
              <a:defRPr/>
            </a:pPr>
            <a:endParaRPr lang="fr-FR" sz="1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269875" algn="l"/>
              </a:tabLst>
              <a:defRPr/>
            </a:pPr>
            <a:r>
              <a:rPr lang="fr-FR" sz="1400" dirty="0">
                <a:solidFill>
                  <a:srgbClr val="000000"/>
                </a:solidFill>
                <a:latin typeface="Courier New" pitchFamily="49" charset="0"/>
              </a:rPr>
              <a:t>ennemies[0] = new </a:t>
            </a:r>
            <a:r>
              <a:rPr lang="fr-FR" sz="1400" b="1" dirty="0" err="1">
                <a:solidFill>
                  <a:srgbClr val="000000"/>
                </a:solidFill>
                <a:latin typeface="Courier New" pitchFamily="49" charset="0"/>
              </a:rPr>
              <a:t>Enemy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269875" algn="l"/>
              </a:tabLst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ennemies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[1] = new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Enemy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269875" algn="l"/>
              </a:tabLst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ennemies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[2] = new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Boss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269875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//...</a:t>
            </a:r>
          </a:p>
          <a:p>
            <a:pPr>
              <a:tabLst>
                <a:tab pos="269875" algn="l"/>
              </a:tabLst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269875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for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cptEnemy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>
              <a:tabLst>
                <a:tab pos="269875" algn="l"/>
              </a:tabLst>
              <a:defRPr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269875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ennemies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]-&gt;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RunAI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tabLst>
                <a:tab pos="269875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1341438"/>
            <a:ext cx="4319587" cy="1384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A" sz="1400">
                <a:solidFill>
                  <a:srgbClr val="000000"/>
                </a:solidFill>
                <a:latin typeface="Courier New" pitchFamily="49" charset="0"/>
              </a:rPr>
              <a:t>Enemy e1;</a:t>
            </a:r>
          </a:p>
          <a:p>
            <a:pPr>
              <a:defRPr/>
            </a:pPr>
            <a:r>
              <a:rPr lang="fr-CA" sz="1400">
                <a:solidFill>
                  <a:srgbClr val="000000"/>
                </a:solidFill>
                <a:latin typeface="Courier New" pitchFamily="49" charset="0"/>
              </a:rPr>
              <a:t>Boss b1;</a:t>
            </a:r>
          </a:p>
          <a:p>
            <a:pPr>
              <a:defRPr/>
            </a:pPr>
            <a:endParaRPr lang="fr-CA" sz="1400">
              <a:solidFill>
                <a:srgbClr val="0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fr-CA" sz="1400">
                <a:solidFill>
                  <a:srgbClr val="000000"/>
                </a:solidFill>
                <a:latin typeface="Courier New" pitchFamily="49" charset="0"/>
              </a:rPr>
              <a:t>e1.RunAI(); // appel RunAI() de Enemy</a:t>
            </a:r>
          </a:p>
          <a:p>
            <a:pPr>
              <a:defRPr/>
            </a:pPr>
            <a:r>
              <a:rPr lang="fr-CA" sz="1400">
                <a:solidFill>
                  <a:srgbClr val="000000"/>
                </a:solidFill>
                <a:latin typeface="Courier New" pitchFamily="49" charset="0"/>
              </a:rPr>
              <a:t>b1.RunAI(); // appel RunAI() de Boss</a:t>
            </a:r>
          </a:p>
          <a:p>
            <a:pPr>
              <a:defRPr/>
            </a:pPr>
            <a:endParaRPr lang="fr-CA" sz="14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26087" y="3609975"/>
            <a:ext cx="2663825" cy="730250"/>
          </a:xfrm>
          <a:prstGeom prst="wedgeRoundRectCallout">
            <a:avLst>
              <a:gd name="adj1" fmla="val -138820"/>
              <a:gd name="adj2" fmla="val 1148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CA" altLang="fr-FR" sz="1400" dirty="0" smtClean="0"/>
              <a:t>Quel </a:t>
            </a:r>
            <a:r>
              <a:rPr lang="fr-CA" altLang="fr-FR" sz="1400" dirty="0" err="1"/>
              <a:t>RunAI</a:t>
            </a:r>
            <a:r>
              <a:rPr lang="fr-CA" altLang="fr-FR" sz="1400" dirty="0"/>
              <a:t>() sera appelé pour ennemies[2] </a:t>
            </a:r>
            <a:r>
              <a:rPr lang="fr-CA" altLang="fr-FR" sz="1400" dirty="0" smtClean="0"/>
              <a:t>?</a:t>
            </a:r>
            <a:endParaRPr lang="fr-CA" altLang="fr-FR" sz="1400" b="1" dirty="0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2286000" y="345598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endParaRPr lang="fr-FR" altLang="fr-FR" sz="1400"/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26087" y="4494213"/>
            <a:ext cx="2689958" cy="1338018"/>
          </a:xfrm>
          <a:prstGeom prst="wedgeRoundRectCallout">
            <a:avLst>
              <a:gd name="adj1" fmla="val -139261"/>
              <a:gd name="adj2" fmla="val -148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CA" altLang="fr-FR" sz="1400" dirty="0"/>
          </a:p>
          <a:p>
            <a:pPr algn="ctr" eaLnBrk="1" hangingPunct="1"/>
            <a:r>
              <a:rPr lang="fr-CA" altLang="fr-FR" sz="1400" b="1" dirty="0" err="1"/>
              <a:t>RunAI</a:t>
            </a:r>
            <a:r>
              <a:rPr lang="fr-CA" altLang="fr-FR" sz="1400" b="1" dirty="0"/>
              <a:t>() de BOSS car </a:t>
            </a:r>
            <a:r>
              <a:rPr lang="fr-CA" altLang="fr-FR" sz="1400" b="1" dirty="0" err="1"/>
              <a:t>RunAI</a:t>
            </a:r>
            <a:r>
              <a:rPr lang="fr-CA" altLang="fr-FR" sz="1400" b="1" dirty="0"/>
              <a:t> est déclaré </a:t>
            </a:r>
            <a:r>
              <a:rPr lang="fr-CA" altLang="fr-FR" sz="1400" b="1" dirty="0" err="1"/>
              <a:t>virtual</a:t>
            </a:r>
            <a:r>
              <a:rPr lang="fr-CA" altLang="fr-FR" sz="1400" b="1" dirty="0"/>
              <a:t>.  Sinon ça aurait été celui de </a:t>
            </a:r>
            <a:r>
              <a:rPr lang="fr-CA" altLang="fr-FR" sz="1400" b="1" dirty="0" err="1"/>
              <a:t>Enemy</a:t>
            </a:r>
            <a:endParaRPr lang="fr-CA" alt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773107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Redéfinition de méthode (</a:t>
            </a:r>
            <a:r>
              <a:rPr lang="fr-CA" dirty="0" err="1" smtClean="0"/>
              <a:t>Overriding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3271588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8413"/>
            <a:ext cx="3516313" cy="2247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void MaFonction();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A::MaFonction()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std::cout &lt;&lt; "maFonctionA  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100" y="1268413"/>
            <a:ext cx="3311525" cy="2247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MaFonction();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B::MaFonction()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std::cout &lt;&lt; "maFonctionB 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6100" y="3717925"/>
            <a:ext cx="3095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b1 = </a:t>
            </a:r>
            <a:r>
              <a:rPr lang="fr-CA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b1-&gt;</a:t>
            </a:r>
            <a:r>
              <a:rPr lang="fr-CA" alt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     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* a1 = </a:t>
            </a:r>
            <a:r>
              <a:rPr lang="fr-CA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a1-&gt;</a:t>
            </a:r>
            <a:r>
              <a:rPr lang="fr-CA" alt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     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3789363"/>
            <a:ext cx="334486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a1;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b1;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a1.MaFonction();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b1.MaFonction();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</a:t>
            </a:r>
          </a:p>
          <a:p>
            <a:pPr eaLnBrk="1" hangingPunct="1"/>
            <a:r>
              <a:rPr lang="fr-CA" altLang="fr-FR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8950" y="4149725"/>
            <a:ext cx="2305050" cy="1341438"/>
          </a:xfrm>
          <a:prstGeom prst="wedgeRectCallout">
            <a:avLst>
              <a:gd name="adj1" fmla="val -88451"/>
              <a:gd name="adj2" fmla="val 9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A" sz="1400" dirty="0">
                <a:solidFill>
                  <a:schemeClr val="tx1"/>
                </a:solidFill>
              </a:rPr>
              <a:t>Comment faire pour afficher </a:t>
            </a:r>
            <a:r>
              <a:rPr lang="fr-CA" sz="1400" b="1" dirty="0" err="1">
                <a:solidFill>
                  <a:srgbClr val="FFC000"/>
                </a:solidFill>
              </a:rPr>
              <a:t>maFonctionB</a:t>
            </a:r>
            <a:r>
              <a:rPr lang="fr-CA" sz="1400" dirty="0">
                <a:solidFill>
                  <a:srgbClr val="FFC000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?</a:t>
            </a:r>
          </a:p>
          <a:p>
            <a:pPr algn="ctr">
              <a:defRPr/>
            </a:pPr>
            <a:endParaRPr lang="fr-CA" sz="1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CA" sz="1400" dirty="0">
                <a:solidFill>
                  <a:schemeClr val="tx1"/>
                </a:solidFill>
              </a:rPr>
              <a:t>Déclarer la méthode </a:t>
            </a:r>
            <a:r>
              <a:rPr lang="fr-CA" sz="1400" dirty="0" err="1">
                <a:solidFill>
                  <a:schemeClr val="tx1"/>
                </a:solidFill>
              </a:rPr>
              <a:t>MaFonction</a:t>
            </a:r>
            <a:r>
              <a:rPr lang="fr-CA" sz="1400" dirty="0">
                <a:solidFill>
                  <a:schemeClr val="tx1"/>
                </a:solidFill>
              </a:rPr>
              <a:t> comme </a:t>
            </a:r>
            <a:r>
              <a:rPr lang="fr-CA" sz="1400" b="1" dirty="0" err="1">
                <a:solidFill>
                  <a:srgbClr val="FFC000"/>
                </a:solidFill>
              </a:rPr>
              <a:t>virtual</a:t>
            </a:r>
            <a:r>
              <a:rPr lang="fr-CA" sz="1400" b="1" dirty="0">
                <a:solidFill>
                  <a:srgbClr val="FFC000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dans la classe A.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- Virtual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17488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8413"/>
            <a:ext cx="3516313" cy="2247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virtual </a:t>
            </a:r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MaFonction();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A::MaFonction()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std::cout &lt;&lt; "maFonctionA  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100" y="1268413"/>
            <a:ext cx="3311525" cy="2247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MaFonction();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B::MaFonction()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std::cout &lt;&lt; "maFonctionB 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6100" y="3717925"/>
            <a:ext cx="3095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b1 = </a:t>
            </a:r>
            <a:r>
              <a:rPr lang="fr-CA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b1-&gt;</a:t>
            </a:r>
            <a:r>
              <a:rPr lang="fr-CA" alt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     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* a1 = </a:t>
            </a:r>
            <a:r>
              <a:rPr lang="fr-CA" alt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a1-&gt;</a:t>
            </a:r>
            <a:r>
              <a:rPr lang="fr-CA" alt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     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3789363"/>
            <a:ext cx="334486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a1;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b1;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a1.MaFonction(); </a:t>
            </a:r>
          </a:p>
          <a:p>
            <a:pPr eaLnBrk="1" hangingPunct="1"/>
            <a:r>
              <a:rPr lang="fr-CA" alt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b1.MaFonction();</a:t>
            </a:r>
          </a:p>
          <a:p>
            <a:pPr eaLnBrk="1" hangingPunct="1"/>
            <a:r>
              <a:rPr lang="fr-CA" altLang="fr-FR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</a:t>
            </a:r>
          </a:p>
          <a:p>
            <a:pPr eaLnBrk="1" hangingPunct="1"/>
            <a:r>
              <a:rPr lang="fr-CA" altLang="fr-FR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2125" y="3696434"/>
            <a:ext cx="2305050" cy="1701800"/>
          </a:xfrm>
          <a:prstGeom prst="wedgeRectCallout">
            <a:avLst>
              <a:gd name="adj1" fmla="val -88451"/>
              <a:gd name="adj2" fmla="val 9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A" sz="1400" dirty="0">
                <a:solidFill>
                  <a:schemeClr val="tx1"/>
                </a:solidFill>
              </a:rPr>
              <a:t>En général, il est recommandé d'ajouter </a:t>
            </a:r>
            <a:r>
              <a:rPr lang="fr-CA" sz="1400" b="1" dirty="0" err="1">
                <a:solidFill>
                  <a:srgbClr val="FFC000"/>
                </a:solidFill>
              </a:rPr>
              <a:t>virtual</a:t>
            </a:r>
            <a:r>
              <a:rPr lang="fr-CA" sz="1400" b="1" dirty="0">
                <a:solidFill>
                  <a:srgbClr val="FFC000"/>
                </a:solidFill>
              </a:rPr>
              <a:t> </a:t>
            </a:r>
            <a:r>
              <a:rPr lang="fr-CA" sz="1400" dirty="0">
                <a:solidFill>
                  <a:schemeClr val="tx1"/>
                </a:solidFill>
              </a:rPr>
              <a:t>à une méthode dès qu'on sait qu'elle pourra être redéfinie</a:t>
            </a:r>
            <a:r>
              <a:rPr lang="fr-CA" sz="1400" dirty="0" smtClean="0">
                <a:solidFill>
                  <a:schemeClr val="tx1"/>
                </a:solidFill>
              </a:rPr>
              <a:t>.  On le fait systématiquement quand on en est certain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- Virtual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0188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Polymorphisme: classes abstraites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2475303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Classes abstraites</a:t>
            </a:r>
            <a:endParaRPr lang="fr-CA" dirty="0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32363" y="2565400"/>
            <a:ext cx="3455988" cy="2893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fr-CA" altLang="fr-FR" sz="1400" dirty="0"/>
              <a:t>Dès qu’une classe possède une méthode abstraite, on dit qu’il s’agit d’une classe abstraite. </a:t>
            </a:r>
            <a:r>
              <a:rPr lang="fr-CA" altLang="fr-FR" sz="1400" b="1" dirty="0"/>
              <a:t>Une classe abstraite ne peut être instanciée</a:t>
            </a:r>
            <a:r>
              <a:rPr lang="fr-CA" altLang="fr-FR" sz="1400" dirty="0"/>
              <a:t>.</a:t>
            </a:r>
          </a:p>
          <a:p>
            <a:pPr eaLnBrk="1" hangingPunct="1">
              <a:buFontTx/>
              <a:buChar char="•"/>
            </a:pPr>
            <a:endParaRPr lang="fr-CA" altLang="fr-FR" sz="1400" dirty="0"/>
          </a:p>
          <a:p>
            <a:pPr eaLnBrk="1" hangingPunct="1">
              <a:buFontTx/>
              <a:buChar char="•"/>
            </a:pPr>
            <a:r>
              <a:rPr lang="fr-CA" altLang="fr-FR" sz="1400" dirty="0"/>
              <a:t>Une sous-classe ne peut être instanciée si elle ne redéfinit pas la (</a:t>
            </a:r>
            <a:r>
              <a:rPr lang="fr-CA" altLang="fr-FR" sz="1400" dirty="0" smtClean="0"/>
              <a:t>ou toutes </a:t>
            </a:r>
            <a:r>
              <a:rPr lang="fr-CA" altLang="fr-FR" sz="1400" dirty="0"/>
              <a:t>les) méthode(s) abstraite(s) d’une </a:t>
            </a:r>
            <a:r>
              <a:rPr lang="fr-CA" altLang="fr-FR" sz="1400" dirty="0" err="1"/>
              <a:t>super-classe</a:t>
            </a:r>
            <a:r>
              <a:rPr lang="fr-CA" altLang="fr-FR" sz="1400" dirty="0"/>
              <a:t>. </a:t>
            </a:r>
          </a:p>
          <a:p>
            <a:pPr eaLnBrk="1" hangingPunct="1">
              <a:buFontTx/>
              <a:buChar char="•"/>
            </a:pPr>
            <a:endParaRPr lang="fr-CA" altLang="fr-FR" sz="1400" dirty="0" smtClean="0"/>
          </a:p>
          <a:p>
            <a:pPr eaLnBrk="1" hangingPunct="1">
              <a:buFontTx/>
              <a:buChar char="•"/>
            </a:pPr>
            <a:r>
              <a:rPr lang="fr-CA" altLang="fr-FR" sz="1400" dirty="0" smtClean="0"/>
              <a:t>S'il reste une méthode abstraite non-redéfinie, la sous-classe est aussi abstraite.</a:t>
            </a:r>
            <a:endParaRPr lang="fr-CA" altLang="fr-FR" sz="1400" dirty="0"/>
          </a:p>
        </p:txBody>
      </p:sp>
      <p:sp>
        <p:nvSpPr>
          <p:cNvPr id="12292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341438"/>
            <a:ext cx="3952875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void SelectAnimation();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</a:t>
            </a:r>
            <a:r>
              <a:rPr lang="fr-CA" altLang="fr-FR" sz="1400" b="1">
                <a:latin typeface="Courier New" panose="02070309020205020404" pitchFamily="49" charset="0"/>
              </a:rPr>
              <a:t>virtual</a:t>
            </a:r>
            <a:r>
              <a:rPr lang="fr-CA" altLang="fr-FR" sz="1400">
                <a:latin typeface="Courier New" panose="02070309020205020404" pitchFamily="49" charset="0"/>
              </a:rPr>
              <a:t> void RunAI() </a:t>
            </a:r>
            <a:r>
              <a:rPr lang="fr-CA" altLang="fr-FR" sz="1400" b="1">
                <a:latin typeface="Courier New" panose="02070309020205020404" pitchFamily="49" charset="0"/>
              </a:rPr>
              <a:t>=0</a:t>
            </a:r>
            <a:r>
              <a:rPr lang="fr-CA" altLang="fr-FR" sz="14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// . . .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protected: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int hitPoints;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// . . . 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750" y="3933825"/>
            <a:ext cx="3960813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Boss: </a:t>
            </a:r>
            <a:r>
              <a:rPr lang="fr-CA" altLang="fr-FR" sz="1400" b="1">
                <a:latin typeface="Courier New" panose="02070309020205020404" pitchFamily="49" charset="0"/>
              </a:rPr>
              <a:t>public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void RunAI();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32363" y="1341438"/>
            <a:ext cx="3455987" cy="95408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82563" indent="-1825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fr-CA" altLang="fr-FR" sz="1400"/>
              <a:t>Pour spécifier une méthode qui </a:t>
            </a:r>
            <a:r>
              <a:rPr lang="fr-CA" altLang="fr-FR" sz="1400" b="1"/>
              <a:t>doit à tout prix</a:t>
            </a:r>
            <a:r>
              <a:rPr lang="fr-CA" altLang="fr-FR" sz="1400"/>
              <a:t> être redéfinie, on doit utiliser </a:t>
            </a:r>
            <a:r>
              <a:rPr lang="fr-CA" altLang="fr-FR" sz="1400" b="1"/>
              <a:t>=0 </a:t>
            </a:r>
            <a:r>
              <a:rPr lang="fr-CA" altLang="fr-FR" sz="1400"/>
              <a:t>avec </a:t>
            </a:r>
            <a:r>
              <a:rPr lang="fr-CA" altLang="fr-FR" sz="1400" b="1"/>
              <a:t>virtual</a:t>
            </a:r>
            <a:r>
              <a:rPr lang="fr-CA" altLang="fr-FR" sz="1400"/>
              <a:t>.  On parle alors de méthode abstraite. </a:t>
            </a:r>
          </a:p>
        </p:txBody>
      </p:sp>
    </p:spTree>
    <p:extLst>
      <p:ext uri="{BB962C8B-B14F-4D97-AF65-F5344CB8AC3E}">
        <p14:creationId xmlns:p14="http://schemas.microsoft.com/office/powerpoint/2010/main" val="2533615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Portée d'héritage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2298229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</a:t>
            </a:r>
            <a:r>
              <a:rPr lang="fr-CA" dirty="0" err="1" smtClean="0"/>
              <a:t>private</a:t>
            </a:r>
            <a:r>
              <a:rPr lang="fr-CA" dirty="0" smtClean="0"/>
              <a:t> et </a:t>
            </a:r>
            <a:r>
              <a:rPr lang="fr-CA" dirty="0" err="1" smtClean="0"/>
              <a:t>protected</a:t>
            </a:r>
            <a:endParaRPr lang="fr-CA" dirty="0"/>
          </a:p>
        </p:txBody>
      </p:sp>
      <p:sp>
        <p:nvSpPr>
          <p:cNvPr id="1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1700213"/>
            <a:ext cx="3952875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>
                <a:latin typeface="Courier New" panose="02070309020205020404" pitchFamily="49" charset="0"/>
              </a:rPr>
              <a:t>Héritage Publique</a:t>
            </a:r>
          </a:p>
          <a:p>
            <a:pPr eaLnBrk="1" hangingPunct="1"/>
            <a:endParaRPr lang="en-CA" altLang="fr-FR" sz="1400" b="1">
              <a:latin typeface="Courier New" panose="02070309020205020404" pitchFamily="49" charset="0"/>
            </a:endParaRPr>
          </a:p>
          <a:p>
            <a:pPr eaLnBrk="1" hangingPunct="1"/>
            <a:r>
              <a:rPr lang="en-CA" altLang="fr-FR" sz="1400" b="1">
                <a:latin typeface="Courier New" panose="02070309020205020404" pitchFamily="49" charset="0"/>
              </a:rPr>
              <a:t>Super Classe -&gt; Sous Classe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private -&gt; private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protected -&gt; protected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public -&gt; public</a:t>
            </a:r>
            <a:endParaRPr lang="en-CA" altLang="fr-FR" sz="1400" b="1">
              <a:latin typeface="Courier New" panose="02070309020205020404" pitchFamily="49" charset="0"/>
            </a:endParaRPr>
          </a:p>
        </p:txBody>
      </p:sp>
      <p:sp>
        <p:nvSpPr>
          <p:cNvPr id="24580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288" y="1195388"/>
            <a:ext cx="8280400" cy="30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fr-FR" sz="1400"/>
              <a:t>Voici les types d’héritage que le C++ permet</a:t>
            </a:r>
            <a:endParaRPr lang="fr-CA" altLang="fr-FR" sz="1400"/>
          </a:p>
        </p:txBody>
      </p:sp>
      <p:sp>
        <p:nvSpPr>
          <p:cNvPr id="16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11413" y="3284538"/>
            <a:ext cx="3952875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>
                <a:latin typeface="Courier New" panose="02070309020205020404" pitchFamily="49" charset="0"/>
              </a:rPr>
              <a:t>Héritage Protégé</a:t>
            </a:r>
          </a:p>
          <a:p>
            <a:pPr eaLnBrk="1" hangingPunct="1"/>
            <a:endParaRPr lang="en-CA" altLang="fr-FR" sz="1400" b="1">
              <a:latin typeface="Courier New" panose="02070309020205020404" pitchFamily="49" charset="0"/>
            </a:endParaRPr>
          </a:p>
          <a:p>
            <a:pPr eaLnBrk="1" hangingPunct="1"/>
            <a:r>
              <a:rPr lang="en-CA" altLang="fr-FR" sz="1400" b="1">
                <a:latin typeface="Courier New" panose="02070309020205020404" pitchFamily="49" charset="0"/>
              </a:rPr>
              <a:t>Super Classe -&gt; Sous Classe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private -&gt; private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protected -&gt; protected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public -&gt; protected</a:t>
            </a:r>
            <a:endParaRPr lang="en-CA" altLang="fr-FR" sz="1400" b="1">
              <a:latin typeface="Courier New" panose="02070309020205020404" pitchFamily="49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16463" y="4868863"/>
            <a:ext cx="3952875" cy="138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b="1">
                <a:latin typeface="Courier New" panose="02070309020205020404" pitchFamily="49" charset="0"/>
              </a:rPr>
              <a:t>Héritage privé</a:t>
            </a:r>
          </a:p>
          <a:p>
            <a:pPr eaLnBrk="1" hangingPunct="1"/>
            <a:endParaRPr lang="en-CA" altLang="fr-FR" sz="1400" b="1">
              <a:latin typeface="Courier New" panose="02070309020205020404" pitchFamily="49" charset="0"/>
            </a:endParaRPr>
          </a:p>
          <a:p>
            <a:pPr eaLnBrk="1" hangingPunct="1"/>
            <a:r>
              <a:rPr lang="en-CA" altLang="fr-FR" sz="1400" b="1">
                <a:latin typeface="Courier New" panose="02070309020205020404" pitchFamily="49" charset="0"/>
              </a:rPr>
              <a:t>Super Classe -&gt; Sous Classe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private -&gt; private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Protected -&gt; private</a:t>
            </a:r>
          </a:p>
          <a:p>
            <a:pPr eaLnBrk="1" hangingPunct="1"/>
            <a:r>
              <a:rPr lang="fr-FR" altLang="fr-FR" sz="1400" b="1">
                <a:latin typeface="Courier New" panose="02070309020205020404" pitchFamily="49" charset="0"/>
              </a:rPr>
              <a:t>Public -&gt; private</a:t>
            </a:r>
            <a:endParaRPr lang="en-CA" altLang="fr-FR" sz="1400" b="1">
              <a:latin typeface="Courier New" panose="02070309020205020404" pitchFamily="49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8313" y="5380649"/>
            <a:ext cx="3959225" cy="870804"/>
          </a:xfrm>
          <a:prstGeom prst="wedgeRoundRectCallout">
            <a:avLst>
              <a:gd name="adj1" fmla="val 25569"/>
              <a:gd name="adj2" fmla="val -470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lang="en-CA" altLang="fr-FR" sz="1400" dirty="0" smtClean="0"/>
              <a:t>La sous-</a:t>
            </a:r>
            <a:r>
              <a:rPr lang="en-CA" altLang="fr-FR" sz="1400" dirty="0" err="1" smtClean="0"/>
              <a:t>classe</a:t>
            </a:r>
            <a:r>
              <a:rPr lang="en-CA" altLang="fr-FR" sz="1400" dirty="0" smtClean="0"/>
              <a:t> a </a:t>
            </a:r>
            <a:r>
              <a:rPr lang="en-CA" altLang="fr-FR" sz="1400" dirty="0" err="1" smtClean="0"/>
              <a:t>accès</a:t>
            </a:r>
            <a:r>
              <a:rPr lang="en-CA" altLang="fr-FR" sz="1400" dirty="0" smtClean="0"/>
              <a:t> à tout </a:t>
            </a:r>
            <a:r>
              <a:rPr lang="en-CA" altLang="fr-FR" sz="1400" dirty="0" err="1" smtClean="0"/>
              <a:t>ce</a:t>
            </a:r>
            <a:r>
              <a:rPr lang="en-CA" altLang="fr-FR" sz="1400" dirty="0" smtClean="0"/>
              <a:t> qui </a:t>
            </a:r>
            <a:r>
              <a:rPr lang="en-CA" altLang="fr-FR" sz="1400" dirty="0" err="1" smtClean="0"/>
              <a:t>était</a:t>
            </a:r>
            <a:r>
              <a:rPr lang="en-CA" altLang="fr-FR" sz="1400" dirty="0" smtClean="0"/>
              <a:t> public et protected </a:t>
            </a:r>
            <a:r>
              <a:rPr lang="en-CA" altLang="fr-FR" sz="1400" dirty="0" err="1" smtClean="0"/>
              <a:t>comme</a:t>
            </a:r>
            <a:r>
              <a:rPr lang="en-CA" altLang="fr-FR" sz="1400" dirty="0" smtClean="0"/>
              <a:t> </a:t>
            </a:r>
            <a:r>
              <a:rPr lang="en-CA" altLang="fr-FR" sz="1400" dirty="0" err="1" smtClean="0"/>
              <a:t>avant</a:t>
            </a:r>
            <a:r>
              <a:rPr lang="en-CA" altLang="fr-FR" sz="1400" dirty="0" smtClean="0"/>
              <a:t>, </a:t>
            </a:r>
            <a:r>
              <a:rPr lang="en-CA" altLang="fr-FR" sz="1400" dirty="0" err="1" smtClean="0"/>
              <a:t>mais</a:t>
            </a:r>
            <a:r>
              <a:rPr lang="en-CA" altLang="fr-FR" sz="1400" dirty="0" smtClean="0"/>
              <a:t> </a:t>
            </a:r>
            <a:r>
              <a:rPr lang="en-CA" altLang="fr-FR" sz="1400" dirty="0" err="1" smtClean="0"/>
              <a:t>en</a:t>
            </a:r>
            <a:r>
              <a:rPr lang="en-CA" altLang="fr-FR" sz="1400" dirty="0" smtClean="0"/>
              <a:t> </a:t>
            </a:r>
            <a:r>
              <a:rPr lang="en-CA" altLang="fr-FR" sz="1400" dirty="0" err="1" smtClean="0"/>
              <a:t>diminue</a:t>
            </a:r>
            <a:r>
              <a:rPr lang="en-CA" altLang="fr-FR" sz="1400" dirty="0" smtClean="0"/>
              <a:t> la </a:t>
            </a:r>
            <a:r>
              <a:rPr lang="en-CA" altLang="fr-FR" sz="1400" dirty="0" err="1" smtClean="0"/>
              <a:t>portée</a:t>
            </a:r>
            <a:r>
              <a:rPr lang="en-CA" altLang="fr-FR" sz="1400" dirty="0" smtClean="0"/>
              <a:t> pour </a:t>
            </a:r>
            <a:r>
              <a:rPr lang="en-CA" altLang="fr-FR" sz="1400" dirty="0" err="1" smtClean="0"/>
              <a:t>l'extérieur</a:t>
            </a:r>
            <a:r>
              <a:rPr lang="en-CA" altLang="fr-FR" sz="1400" dirty="0" smtClean="0"/>
              <a:t>.</a:t>
            </a:r>
            <a:endParaRPr lang="fr-CA" altLang="fr-FR" sz="1400" dirty="0"/>
          </a:p>
        </p:txBody>
      </p:sp>
    </p:spTree>
    <p:extLst>
      <p:ext uri="{BB962C8B-B14F-4D97-AF65-F5344CB8AC3E}">
        <p14:creationId xmlns:p14="http://schemas.microsoft.com/office/powerpoint/2010/main" val="2685106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/>
              <a:t>Héritage </a:t>
            </a:r>
            <a:r>
              <a:rPr lang="fr-CA" dirty="0" err="1"/>
              <a:t>private</a:t>
            </a:r>
            <a:r>
              <a:rPr lang="fr-CA" dirty="0"/>
              <a:t> et </a:t>
            </a:r>
            <a:r>
              <a:rPr lang="fr-CA" dirty="0" err="1"/>
              <a:t>protected</a:t>
            </a:r>
            <a:endParaRPr lang="fr-CA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>
            <a:normAutofit fontScale="85000" lnSpcReduction="20000"/>
          </a:bodyPr>
          <a:lstStyle/>
          <a:p>
            <a:r>
              <a:rPr lang="fr-CA" altLang="fr-FR" u="sng" dirty="0" smtClean="0"/>
              <a:t>Héritage publique:</a:t>
            </a:r>
            <a:r>
              <a:rPr lang="fr-CA" altLang="fr-FR" dirty="0" smtClean="0"/>
              <a:t> la sous-classe Y a accès à tout, et les méthodes de la </a:t>
            </a:r>
            <a:r>
              <a:rPr lang="fr-CA" altLang="fr-FR" dirty="0" err="1" smtClean="0"/>
              <a:t>super-classe</a:t>
            </a:r>
            <a:r>
              <a:rPr lang="fr-CA" altLang="fr-FR" dirty="0" smtClean="0"/>
              <a:t> X restent publiques</a:t>
            </a:r>
          </a:p>
          <a:p>
            <a:endParaRPr lang="fr-CA" altLang="fr-FR" dirty="0"/>
          </a:p>
          <a:p>
            <a:r>
              <a:rPr lang="fr-CA" altLang="fr-FR" u="sng" dirty="0"/>
              <a:t>Héritage </a:t>
            </a:r>
            <a:r>
              <a:rPr lang="fr-CA" altLang="fr-FR" u="sng" dirty="0" err="1" smtClean="0"/>
              <a:t>protected</a:t>
            </a:r>
            <a:r>
              <a:rPr lang="fr-CA" altLang="fr-FR" u="sng" dirty="0" smtClean="0"/>
              <a:t>:</a:t>
            </a:r>
            <a:r>
              <a:rPr lang="fr-CA" altLang="fr-FR" dirty="0" smtClean="0"/>
              <a:t> la </a:t>
            </a:r>
            <a:r>
              <a:rPr lang="fr-CA" altLang="fr-FR" dirty="0"/>
              <a:t>sous-classe </a:t>
            </a:r>
            <a:r>
              <a:rPr lang="fr-CA" altLang="fr-FR" dirty="0" smtClean="0"/>
              <a:t>Y a </a:t>
            </a:r>
            <a:r>
              <a:rPr lang="fr-CA" altLang="fr-FR" dirty="0"/>
              <a:t>accès à tout, et les méthodes de la </a:t>
            </a:r>
            <a:r>
              <a:rPr lang="fr-CA" altLang="fr-FR" dirty="0" err="1"/>
              <a:t>super-classe</a:t>
            </a:r>
            <a:r>
              <a:rPr lang="fr-CA" altLang="fr-FR" dirty="0"/>
              <a:t> </a:t>
            </a:r>
            <a:r>
              <a:rPr lang="fr-CA" altLang="fr-FR" dirty="0" smtClean="0"/>
              <a:t>X se ferment à l'extérieur, mais une éventuelle sous-classe de Y, appelons-là Z, aurait accès à toutes les méthodes publiques de X, devenus </a:t>
            </a:r>
            <a:r>
              <a:rPr lang="fr-CA" altLang="fr-FR" dirty="0" err="1" smtClean="0"/>
              <a:t>protected</a:t>
            </a:r>
            <a:r>
              <a:rPr lang="fr-CA" altLang="fr-FR" dirty="0" smtClean="0"/>
              <a:t> pour elle.</a:t>
            </a:r>
          </a:p>
          <a:p>
            <a:endParaRPr lang="fr-CA" altLang="fr-FR" dirty="0"/>
          </a:p>
          <a:p>
            <a:r>
              <a:rPr lang="fr-CA" altLang="fr-FR" u="sng" dirty="0"/>
              <a:t>Héritage </a:t>
            </a:r>
            <a:r>
              <a:rPr lang="fr-CA" altLang="fr-FR" u="sng" dirty="0" err="1" smtClean="0"/>
              <a:t>private</a:t>
            </a:r>
            <a:r>
              <a:rPr lang="fr-CA" altLang="fr-FR" u="sng" dirty="0" smtClean="0"/>
              <a:t>:</a:t>
            </a:r>
            <a:r>
              <a:rPr lang="fr-CA" altLang="fr-FR" dirty="0" smtClean="0"/>
              <a:t> </a:t>
            </a:r>
            <a:r>
              <a:rPr lang="fr-CA" altLang="fr-FR" dirty="0"/>
              <a:t>la sous-classe Y a accès à tout, et les méthodes de la </a:t>
            </a:r>
            <a:r>
              <a:rPr lang="fr-CA" altLang="fr-FR" dirty="0" err="1"/>
              <a:t>super-classe</a:t>
            </a:r>
            <a:r>
              <a:rPr lang="fr-CA" altLang="fr-FR" dirty="0"/>
              <a:t> X se ferment à l'extérieur, </a:t>
            </a:r>
            <a:r>
              <a:rPr lang="fr-CA" altLang="fr-FR" dirty="0" smtClean="0"/>
              <a:t>et en plus, une </a:t>
            </a:r>
            <a:r>
              <a:rPr lang="fr-CA" altLang="fr-FR" dirty="0"/>
              <a:t>éventuelle sous-classe de Y, appelons-là Z, </a:t>
            </a:r>
            <a:r>
              <a:rPr lang="fr-CA" altLang="fr-FR" dirty="0" smtClean="0"/>
              <a:t>n'aurait plus accès à aucune méthode de Z, qui sont devenus toutes </a:t>
            </a:r>
            <a:r>
              <a:rPr lang="fr-CA" altLang="fr-FR" dirty="0" err="1" smtClean="0"/>
              <a:t>private</a:t>
            </a:r>
            <a:r>
              <a:rPr lang="fr-CA" altLang="fr-FR" dirty="0" smtClean="0"/>
              <a:t> pour elle…</a:t>
            </a:r>
          </a:p>
        </p:txBody>
      </p:sp>
    </p:spTree>
    <p:extLst>
      <p:ext uri="{BB962C8B-B14F-4D97-AF65-F5344CB8AC3E}">
        <p14:creationId xmlns:p14="http://schemas.microsoft.com/office/powerpoint/2010/main" val="658861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Héritage: constructeurs et destructeurs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1299860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Constructeur</a:t>
            </a:r>
            <a:endParaRPr lang="fr-CA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/>
          <a:lstStyle/>
          <a:p>
            <a:r>
              <a:rPr lang="fr-CA" altLang="fr-FR" dirty="0" smtClean="0"/>
              <a:t>Pour appeler le constructeur  d'une </a:t>
            </a:r>
            <a:r>
              <a:rPr lang="fr-CA" altLang="fr-FR" dirty="0" err="1" smtClean="0"/>
              <a:t>super-classe</a:t>
            </a:r>
            <a:r>
              <a:rPr lang="fr-CA" altLang="fr-FR" dirty="0" smtClean="0"/>
              <a:t>, ça doit se faire par initialiseur:</a:t>
            </a:r>
          </a:p>
          <a:p>
            <a:endParaRPr lang="fr-CA" altLang="fr-FR" dirty="0"/>
          </a:p>
          <a:p>
            <a:r>
              <a:rPr lang="fr-CA" altLang="fr-FR" dirty="0" err="1" smtClean="0"/>
              <a:t>SousClasse</a:t>
            </a:r>
            <a:r>
              <a:rPr lang="fr-CA" altLang="fr-FR" dirty="0" smtClean="0"/>
              <a:t>(paramètres) : </a:t>
            </a:r>
            <a:r>
              <a:rPr lang="fr-CA" altLang="fr-FR" dirty="0" err="1" smtClean="0"/>
              <a:t>SuperClasse</a:t>
            </a:r>
            <a:r>
              <a:rPr lang="fr-CA" altLang="fr-FR" dirty="0" smtClean="0"/>
              <a:t>(doit utiliser les paramètres reçus par la sous Classe )</a:t>
            </a:r>
            <a:r>
              <a:rPr lang="fr-CA" altLang="fr-FR" dirty="0" smtClean="0">
                <a:solidFill>
                  <a:srgbClr val="FF0000"/>
                </a:solidFill>
              </a:rPr>
              <a:t/>
            </a:r>
            <a:br>
              <a:rPr lang="fr-CA" altLang="fr-FR" dirty="0" smtClean="0">
                <a:solidFill>
                  <a:srgbClr val="FF0000"/>
                </a:solidFill>
              </a:rPr>
            </a:br>
            <a:r>
              <a:rPr lang="fr-CA" altLang="fr-FR" dirty="0" smtClean="0"/>
              <a:t> {</a:t>
            </a:r>
            <a:br>
              <a:rPr lang="fr-CA" altLang="fr-FR" dirty="0" smtClean="0"/>
            </a:br>
            <a:r>
              <a:rPr lang="fr-CA" altLang="fr-FR" dirty="0" smtClean="0"/>
              <a:t> … </a:t>
            </a:r>
            <a:br>
              <a:rPr lang="fr-CA" altLang="fr-FR" dirty="0" smtClean="0"/>
            </a:br>
            <a:r>
              <a:rPr lang="fr-CA" altLang="fr-FR" dirty="0" smtClean="0"/>
              <a:t> }</a:t>
            </a:r>
            <a:br>
              <a:rPr lang="fr-CA" altLang="fr-FR" dirty="0" smtClean="0"/>
            </a:br>
            <a:endParaRPr lang="fr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8530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Constructeur</a:t>
            </a:r>
            <a:endParaRPr lang="fr-CA" dirty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classe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 </a:t>
            </a:r>
            <a:br>
              <a:rPr lang="fr-CA" altLang="fr-FR" sz="1200" dirty="0" smtClean="0"/>
            </a:br>
            <a:r>
              <a:rPr lang="fr-CA" altLang="fr-FR" sz="1200" dirty="0" smtClean="0"/>
              <a:t>{</a:t>
            </a:r>
            <a:br>
              <a:rPr lang="fr-CA" altLang="fr-FR" sz="1200" dirty="0" smtClean="0"/>
            </a:br>
            <a:r>
              <a:rPr lang="fr-CA" altLang="fr-FR" sz="1200" dirty="0" smtClean="0"/>
              <a:t>    public: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(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x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y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couleur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>
                <a:solidFill>
                  <a:srgbClr val="FFFF00"/>
                </a:solidFill>
              </a:rPr>
              <a:t>epaisseur</a:t>
            </a:r>
            <a:r>
              <a:rPr lang="fr-CA" altLang="fr-FR" sz="1200" dirty="0" smtClean="0"/>
              <a:t>)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{</a:t>
            </a:r>
            <a:br>
              <a:rPr lang="fr-CA" altLang="fr-FR" sz="1200" dirty="0" smtClean="0"/>
            </a:br>
            <a:r>
              <a:rPr lang="fr-CA" altLang="fr-FR" sz="1200" dirty="0" smtClean="0"/>
              <a:t> 	…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    </a:t>
            </a:r>
            <a:r>
              <a:rPr lang="fr-CA" altLang="fr-FR" sz="1200" dirty="0" err="1" smtClean="0"/>
              <a:t>protected</a:t>
            </a:r>
            <a:r>
              <a:rPr lang="fr-CA" altLang="fr-FR" sz="1200" dirty="0" smtClean="0"/>
              <a:t>: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Point </a:t>
            </a:r>
            <a:r>
              <a:rPr lang="fr-CA" altLang="fr-FR" sz="1200" dirty="0" err="1" smtClean="0"/>
              <a:t>pointBase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couleur;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/>
              <a:t>epaisseur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};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classe Ligne :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 </a:t>
            </a:r>
            <a:br>
              <a:rPr lang="fr-CA" altLang="fr-FR" sz="1200" dirty="0" smtClean="0"/>
            </a:br>
            <a:r>
              <a:rPr lang="fr-CA" altLang="fr-FR" sz="1200" dirty="0" smtClean="0"/>
              <a:t>{</a:t>
            </a:r>
            <a:br>
              <a:rPr lang="fr-CA" altLang="fr-FR" sz="1200" dirty="0" smtClean="0"/>
            </a:br>
            <a:r>
              <a:rPr lang="fr-CA" altLang="fr-FR" sz="1200" dirty="0" smtClean="0"/>
              <a:t>    public: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Ligne (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x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y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0000"/>
                </a:solidFill>
              </a:rPr>
              <a:t>longueur</a:t>
            </a:r>
            <a:r>
              <a:rPr lang="fr-CA" altLang="fr-FR" sz="1200" dirty="0" smtClean="0"/>
              <a:t>, double </a:t>
            </a:r>
            <a:r>
              <a:rPr lang="fr-CA" altLang="fr-FR" sz="1200" dirty="0" smtClean="0">
                <a:solidFill>
                  <a:srgbClr val="FF0000"/>
                </a:solidFill>
              </a:rPr>
              <a:t>angle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couleur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>
                <a:solidFill>
                  <a:srgbClr val="FFFF00"/>
                </a:solidFill>
              </a:rPr>
              <a:t>epaisseur</a:t>
            </a:r>
            <a:r>
              <a:rPr lang="fr-CA" altLang="fr-FR" sz="1200" dirty="0" smtClean="0"/>
              <a:t>) : </a:t>
            </a:r>
            <a:r>
              <a:rPr lang="fr-CA" altLang="fr-FR" sz="1200" dirty="0" err="1" smtClean="0">
                <a:solidFill>
                  <a:srgbClr val="FFC000"/>
                </a:solidFill>
              </a:rPr>
              <a:t>ObjetGraphique</a:t>
            </a:r>
            <a:r>
              <a:rPr lang="fr-CA" altLang="fr-FR" sz="1200" dirty="0" smtClean="0">
                <a:solidFill>
                  <a:srgbClr val="FFC000"/>
                </a:solidFill>
              </a:rPr>
              <a:t>(x, y, couleur, </a:t>
            </a:r>
            <a:r>
              <a:rPr lang="fr-CA" altLang="fr-FR" sz="1200" dirty="0" err="1" smtClean="0">
                <a:solidFill>
                  <a:srgbClr val="FFC000"/>
                </a:solidFill>
              </a:rPr>
              <a:t>epaisseur</a:t>
            </a:r>
            <a:r>
              <a:rPr lang="fr-CA" altLang="fr-FR" sz="1200" dirty="0" smtClean="0">
                <a:solidFill>
                  <a:srgbClr val="FFC000"/>
                </a:solidFill>
              </a:rPr>
              <a:t>)</a:t>
            </a:r>
            <a:br>
              <a:rPr lang="fr-CA" altLang="fr-FR" sz="1200" dirty="0" smtClean="0">
                <a:solidFill>
                  <a:srgbClr val="FFC000"/>
                </a:solidFill>
              </a:rPr>
            </a:br>
            <a:r>
              <a:rPr lang="fr-CA" altLang="fr-FR" sz="1200" dirty="0" smtClean="0"/>
              <a:t>        {</a:t>
            </a:r>
            <a:br>
              <a:rPr lang="fr-CA" altLang="fr-FR" sz="1200" dirty="0" smtClean="0"/>
            </a:br>
            <a:r>
              <a:rPr lang="fr-CA" altLang="fr-FR" sz="1200" dirty="0" smtClean="0"/>
              <a:t> 	…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    </a:t>
            </a:r>
            <a:r>
              <a:rPr lang="fr-CA" altLang="fr-FR" sz="1200" dirty="0" err="1" smtClean="0"/>
              <a:t>protected</a:t>
            </a:r>
            <a:r>
              <a:rPr lang="fr-CA" altLang="fr-FR" sz="1200" dirty="0" smtClean="0"/>
              <a:t>: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0000"/>
                </a:solidFill>
              </a:rPr>
              <a:t>longueur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double </a:t>
            </a:r>
            <a:r>
              <a:rPr lang="fr-CA" altLang="fr-FR" sz="1200" dirty="0" smtClean="0">
                <a:solidFill>
                  <a:srgbClr val="FF0000"/>
                </a:solidFill>
              </a:rPr>
              <a:t>angle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}; </a:t>
            </a:r>
          </a:p>
          <a:p>
            <a:pPr>
              <a:buFont typeface="Wingdings 2" panose="05020102010507070707" pitchFamily="18" charset="2"/>
              <a:buNone/>
            </a:pPr>
            <a:endParaRPr lang="fr-CA" alt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72020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Redéfinition</a:t>
            </a:r>
            <a:r>
              <a:rPr lang="en-CA" dirty="0" smtClean="0"/>
              <a:t> de </a:t>
            </a:r>
            <a:r>
              <a:rPr lang="en-CA" dirty="0" err="1" smtClean="0"/>
              <a:t>méthode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On redéfinit (« </a:t>
            </a:r>
            <a:r>
              <a:rPr lang="fr-CA" dirty="0" err="1" smtClean="0">
                <a:solidFill>
                  <a:srgbClr val="FFC000"/>
                </a:solidFill>
              </a:rPr>
              <a:t>override</a:t>
            </a:r>
            <a:r>
              <a:rPr lang="fr-CA" dirty="0" smtClean="0"/>
              <a:t> ») une méthode héritée (donc </a:t>
            </a:r>
            <a:r>
              <a:rPr lang="fr-CA" dirty="0" smtClean="0">
                <a:solidFill>
                  <a:srgbClr val="FFC000"/>
                </a:solidFill>
              </a:rPr>
              <a:t>public</a:t>
            </a:r>
            <a:r>
              <a:rPr lang="fr-CA" dirty="0" smtClean="0"/>
              <a:t> ou </a:t>
            </a:r>
            <a:r>
              <a:rPr lang="fr-CA" dirty="0" err="1" smtClean="0">
                <a:solidFill>
                  <a:srgbClr val="FFC000"/>
                </a:solidFill>
              </a:rPr>
              <a:t>protected</a:t>
            </a:r>
            <a:r>
              <a:rPr lang="fr-CA" dirty="0" smtClean="0"/>
              <a:t>) dans la sous-classe. </a:t>
            </a:r>
          </a:p>
          <a:p>
            <a:pPr lvl="0">
              <a:buNone/>
            </a:pPr>
            <a:endParaRPr lang="fr-CA" dirty="0" smtClean="0"/>
          </a:p>
          <a:p>
            <a:pPr lvl="0"/>
            <a:r>
              <a:rPr lang="fr-CA" dirty="0" smtClean="0"/>
              <a:t>La déclaration de la méthode doit être identique : </a:t>
            </a:r>
            <a:r>
              <a:rPr lang="fr-CA" dirty="0" smtClean="0">
                <a:solidFill>
                  <a:srgbClr val="FFC000"/>
                </a:solidFill>
              </a:rPr>
              <a:t>nom, signature, type de retour, et visibilité </a:t>
            </a:r>
            <a:r>
              <a:rPr lang="fr-CA" dirty="0" smtClean="0"/>
              <a:t>(publique ou </a:t>
            </a:r>
            <a:r>
              <a:rPr lang="fr-CA" dirty="0" err="1" smtClean="0"/>
              <a:t>protected</a:t>
            </a:r>
            <a:r>
              <a:rPr lang="fr-CA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418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Constructeur</a:t>
            </a:r>
            <a:endParaRPr lang="fr-CA" dirty="0"/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classe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 </a:t>
            </a:r>
            <a:br>
              <a:rPr lang="fr-CA" altLang="fr-FR" sz="1200" dirty="0" smtClean="0"/>
            </a:br>
            <a:r>
              <a:rPr lang="fr-CA" altLang="fr-FR" sz="1200" dirty="0" smtClean="0"/>
              <a:t>{</a:t>
            </a:r>
            <a:br>
              <a:rPr lang="fr-CA" altLang="fr-FR" sz="1200" dirty="0" smtClean="0"/>
            </a:br>
            <a:r>
              <a:rPr lang="fr-CA" altLang="fr-FR" sz="1200" dirty="0" smtClean="0"/>
              <a:t>    public: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(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x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y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couleur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>
                <a:solidFill>
                  <a:srgbClr val="FFFF00"/>
                </a:solidFill>
              </a:rPr>
              <a:t>epaisseur</a:t>
            </a:r>
            <a:r>
              <a:rPr lang="fr-CA" altLang="fr-FR" sz="1200" dirty="0" smtClean="0"/>
              <a:t>)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{</a:t>
            </a:r>
            <a:br>
              <a:rPr lang="fr-CA" altLang="fr-FR" sz="1200" dirty="0" smtClean="0"/>
            </a:br>
            <a:r>
              <a:rPr lang="fr-CA" altLang="fr-FR" sz="1200" dirty="0" smtClean="0"/>
              <a:t> 	…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    </a:t>
            </a:r>
            <a:r>
              <a:rPr lang="fr-CA" altLang="fr-FR" sz="1200" dirty="0" err="1" smtClean="0"/>
              <a:t>protected</a:t>
            </a:r>
            <a:r>
              <a:rPr lang="fr-CA" altLang="fr-FR" sz="1200" dirty="0" smtClean="0"/>
              <a:t>: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Point </a:t>
            </a:r>
            <a:r>
              <a:rPr lang="fr-CA" altLang="fr-FR" sz="1200" dirty="0" err="1" smtClean="0"/>
              <a:t>pointBase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couleur;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/>
              <a:t>epaisseur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};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classe Cercle: </a:t>
            </a:r>
            <a:r>
              <a:rPr lang="fr-CA" altLang="fr-FR" sz="1200" dirty="0" err="1" smtClean="0"/>
              <a:t>ObjetGraphique</a:t>
            </a:r>
            <a:r>
              <a:rPr lang="fr-CA" altLang="fr-FR" sz="1200" dirty="0" smtClean="0"/>
              <a:t> </a:t>
            </a:r>
            <a:br>
              <a:rPr lang="fr-CA" altLang="fr-FR" sz="1200" dirty="0" smtClean="0"/>
            </a:br>
            <a:r>
              <a:rPr lang="fr-CA" altLang="fr-FR" sz="1200" dirty="0" smtClean="0"/>
              <a:t>{</a:t>
            </a:r>
            <a:br>
              <a:rPr lang="fr-CA" altLang="fr-FR" sz="1200" dirty="0" smtClean="0"/>
            </a:br>
            <a:r>
              <a:rPr lang="fr-CA" altLang="fr-FR" sz="1200" dirty="0" smtClean="0"/>
              <a:t>    public: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Ligne (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x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y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0000"/>
                </a:solidFill>
              </a:rPr>
              <a:t>rayon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FF00"/>
                </a:solidFill>
              </a:rPr>
              <a:t>couleur</a:t>
            </a:r>
            <a:r>
              <a:rPr lang="fr-CA" altLang="fr-FR" sz="1200" dirty="0" smtClean="0"/>
              <a:t>,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err="1" smtClean="0">
                <a:solidFill>
                  <a:srgbClr val="FFFF00"/>
                </a:solidFill>
              </a:rPr>
              <a:t>epaisseur</a:t>
            </a:r>
            <a:r>
              <a:rPr lang="fr-CA" altLang="fr-FR" sz="1200" dirty="0" smtClean="0"/>
              <a:t>) : </a:t>
            </a:r>
            <a:r>
              <a:rPr lang="fr-CA" altLang="fr-FR" sz="1200" dirty="0" err="1" smtClean="0">
                <a:solidFill>
                  <a:srgbClr val="FFC000"/>
                </a:solidFill>
              </a:rPr>
              <a:t>ObjetGraphique</a:t>
            </a:r>
            <a:r>
              <a:rPr lang="fr-CA" altLang="fr-FR" sz="1200" dirty="0" smtClean="0">
                <a:solidFill>
                  <a:srgbClr val="FFC000"/>
                </a:solidFill>
              </a:rPr>
              <a:t>(x, y, couleur, </a:t>
            </a:r>
            <a:r>
              <a:rPr lang="fr-CA" altLang="fr-FR" sz="1200" dirty="0" err="1" smtClean="0">
                <a:solidFill>
                  <a:srgbClr val="FFC000"/>
                </a:solidFill>
              </a:rPr>
              <a:t>epaisseur</a:t>
            </a:r>
            <a:r>
              <a:rPr lang="fr-CA" altLang="fr-FR" sz="1200" dirty="0" smtClean="0">
                <a:solidFill>
                  <a:srgbClr val="FFC000"/>
                </a:solidFill>
              </a:rPr>
              <a:t>)</a:t>
            </a:r>
            <a:r>
              <a:rPr lang="fr-CA" altLang="fr-FR" sz="1200" dirty="0" smtClean="0">
                <a:solidFill>
                  <a:srgbClr val="FF0000"/>
                </a:solidFill>
              </a:rPr>
              <a:t/>
            </a:r>
            <a:br>
              <a:rPr lang="fr-CA" altLang="fr-FR" sz="1200" dirty="0" smtClean="0">
                <a:solidFill>
                  <a:srgbClr val="FF0000"/>
                </a:solidFill>
              </a:rPr>
            </a:br>
            <a:r>
              <a:rPr lang="fr-CA" altLang="fr-FR" sz="1200" dirty="0" smtClean="0"/>
              <a:t>        {</a:t>
            </a:r>
            <a:br>
              <a:rPr lang="fr-CA" altLang="fr-FR" sz="1200" dirty="0" smtClean="0"/>
            </a:br>
            <a:r>
              <a:rPr lang="fr-CA" altLang="fr-FR" sz="1200" dirty="0" smtClean="0"/>
              <a:t> 	… 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fr-CA" altLang="fr-FR" sz="1200" dirty="0" smtClean="0"/>
              <a:t>	    </a:t>
            </a:r>
            <a:r>
              <a:rPr lang="fr-CA" altLang="fr-FR" sz="1200" dirty="0" err="1" smtClean="0"/>
              <a:t>protected</a:t>
            </a:r>
            <a:r>
              <a:rPr lang="fr-CA" altLang="fr-FR" sz="1200" dirty="0" smtClean="0"/>
              <a:t>:</a:t>
            </a:r>
            <a:br>
              <a:rPr lang="fr-CA" altLang="fr-FR" sz="1200" dirty="0" smtClean="0"/>
            </a:br>
            <a:r>
              <a:rPr lang="fr-CA" altLang="fr-FR" sz="1200" dirty="0" smtClean="0"/>
              <a:t>        </a:t>
            </a:r>
            <a:r>
              <a:rPr lang="fr-CA" altLang="fr-FR" sz="1200" dirty="0" err="1" smtClean="0"/>
              <a:t>int</a:t>
            </a:r>
            <a:r>
              <a:rPr lang="fr-CA" altLang="fr-FR" sz="1200" dirty="0" smtClean="0"/>
              <a:t> </a:t>
            </a:r>
            <a:r>
              <a:rPr lang="fr-CA" altLang="fr-FR" sz="1200" dirty="0" smtClean="0">
                <a:solidFill>
                  <a:srgbClr val="FF0000"/>
                </a:solidFill>
              </a:rPr>
              <a:t>rayon</a:t>
            </a:r>
            <a:r>
              <a:rPr lang="fr-CA" altLang="fr-FR" sz="1200" dirty="0" smtClean="0"/>
              <a:t>;</a:t>
            </a:r>
            <a:br>
              <a:rPr lang="fr-CA" altLang="fr-FR" sz="1200" dirty="0" smtClean="0"/>
            </a:br>
            <a:r>
              <a:rPr lang="fr-CA" altLang="fr-FR" sz="1200" dirty="0" smtClean="0"/>
              <a:t>}; </a:t>
            </a:r>
          </a:p>
          <a:p>
            <a:pPr>
              <a:buFont typeface="Wingdings 2" panose="05020102010507070707" pitchFamily="18" charset="2"/>
              <a:buNone/>
            </a:pPr>
            <a:endParaRPr lang="fr-CA" alt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5463453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>
            <a:normAutofit/>
          </a:bodyPr>
          <a:lstStyle/>
          <a:p>
            <a:r>
              <a:rPr lang="fr-CA" altLang="fr-FR" dirty="0" smtClean="0"/>
              <a:t>Quand vous appelez le destructeur d'une sous-classe, le destructeur de la dite sous-classe est appelé</a:t>
            </a:r>
          </a:p>
          <a:p>
            <a:endParaRPr lang="fr-CA" altLang="fr-FR" dirty="0" smtClean="0"/>
          </a:p>
          <a:p>
            <a:r>
              <a:rPr lang="fr-CA" altLang="fr-FR" dirty="0" smtClean="0"/>
              <a:t>Puis le destructeur de la </a:t>
            </a:r>
            <a:r>
              <a:rPr lang="fr-CA" altLang="fr-FR" dirty="0" err="1" smtClean="0"/>
              <a:t>super-classe</a:t>
            </a:r>
            <a:r>
              <a:rPr lang="fr-CA" altLang="fr-FR" dirty="0" smtClean="0"/>
              <a:t> est aussi appelé.</a:t>
            </a:r>
          </a:p>
          <a:p>
            <a:endParaRPr lang="fr-CA" altLang="fr-FR" dirty="0" smtClean="0"/>
          </a:p>
          <a:p>
            <a:r>
              <a:rPr lang="fr-CA" altLang="fr-FR" dirty="0" smtClean="0"/>
              <a:t>Vous n'avez rien à faire, ça se fait automatiquement</a:t>
            </a:r>
          </a:p>
          <a:p>
            <a:endParaRPr lang="fr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41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>
            <a:normAutofit/>
          </a:bodyPr>
          <a:lstStyle/>
          <a:p>
            <a:r>
              <a:rPr lang="fr-CA" altLang="fr-FR" dirty="0" smtClean="0"/>
              <a:t>Et si on a une longue hiérarchie d'héritage, ça va se faire sur toute la ligne.</a:t>
            </a:r>
          </a:p>
          <a:p>
            <a:endParaRPr lang="fr-CA" altLang="fr-FR" dirty="0"/>
          </a:p>
          <a:p>
            <a:r>
              <a:rPr lang="fr-CA" altLang="fr-FR" dirty="0" smtClean="0"/>
              <a:t>De la sous-classe la plus spécifique jusqu'à la </a:t>
            </a:r>
            <a:r>
              <a:rPr lang="fr-CA" altLang="fr-FR" dirty="0" err="1" smtClean="0"/>
              <a:t>super-classe</a:t>
            </a:r>
            <a:r>
              <a:rPr lang="fr-CA" altLang="fr-FR" dirty="0" smtClean="0"/>
              <a:t> la plus générale.</a:t>
            </a:r>
          </a:p>
          <a:p>
            <a:endParaRPr lang="fr-CA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585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1844675"/>
            <a:ext cx="3952875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~Enemy();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3427413"/>
            <a:ext cx="39608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Boss: </a:t>
            </a:r>
            <a:r>
              <a:rPr lang="fr-CA" altLang="fr-FR" sz="1400" b="1">
                <a:latin typeface="Courier New" panose="02070309020205020404" pitchFamily="49" charset="0"/>
              </a:rPr>
              <a:t>public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~Enemy();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89488" y="1771650"/>
            <a:ext cx="38893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400" dirty="0" err="1">
                <a:latin typeface="Courier New" panose="02070309020205020404" pitchFamily="49" charset="0"/>
              </a:rPr>
              <a:t>Enemy</a:t>
            </a:r>
            <a:r>
              <a:rPr lang="fr-FR" altLang="fr-FR" sz="1400" dirty="0">
                <a:latin typeface="Courier New" panose="02070309020205020404" pitchFamily="49" charset="0"/>
              </a:rPr>
              <a:t> * </a:t>
            </a:r>
            <a:r>
              <a:rPr lang="fr-FR" altLang="fr-FR" sz="1400" dirty="0" err="1" smtClean="0">
                <a:latin typeface="Courier New" panose="02070309020205020404" pitchFamily="49" charset="0"/>
              </a:rPr>
              <a:t>enemies</a:t>
            </a:r>
            <a:r>
              <a:rPr lang="fr-FR" altLang="fr-FR" sz="1400" dirty="0" smtClean="0">
                <a:latin typeface="Courier New" panose="02070309020205020404" pitchFamily="49" charset="0"/>
              </a:rPr>
              <a:t>[200</a:t>
            </a:r>
            <a:r>
              <a:rPr lang="fr-FR" altLang="fr-FR" sz="1400" dirty="0">
                <a:latin typeface="Courier New" panose="02070309020205020404" pitchFamily="49" charset="0"/>
              </a:rPr>
              <a:t>];</a:t>
            </a:r>
          </a:p>
          <a:p>
            <a:pPr eaLnBrk="1" hangingPunct="1"/>
            <a:endParaRPr lang="fr-FR" altLang="fr-FR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fr-FR" altLang="fr-FR" sz="1400" dirty="0" err="1" smtClean="0">
                <a:latin typeface="Courier New" panose="02070309020205020404" pitchFamily="49" charset="0"/>
              </a:rPr>
              <a:t>enemies</a:t>
            </a:r>
            <a:r>
              <a:rPr lang="fr-FR" altLang="fr-FR" sz="1400" dirty="0" smtClean="0">
                <a:latin typeface="Courier New" panose="02070309020205020404" pitchFamily="49" charset="0"/>
              </a:rPr>
              <a:t>[0</a:t>
            </a:r>
            <a:r>
              <a:rPr lang="fr-FR" altLang="fr-FR" sz="1400" dirty="0">
                <a:latin typeface="Courier New" panose="02070309020205020404" pitchFamily="49" charset="0"/>
              </a:rPr>
              <a:t>] = new </a:t>
            </a:r>
            <a:r>
              <a:rPr lang="fr-FR" altLang="fr-FR" sz="1400" b="1" dirty="0" err="1">
                <a:latin typeface="Courier New" panose="02070309020205020404" pitchFamily="49" charset="0"/>
              </a:rPr>
              <a:t>Enemy</a:t>
            </a:r>
            <a:r>
              <a:rPr lang="fr-FR" altLang="fr-FR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fr-FR" sz="1400" dirty="0" smtClean="0">
                <a:latin typeface="Courier New" panose="02070309020205020404" pitchFamily="49" charset="0"/>
              </a:rPr>
              <a:t>enemies[1</a:t>
            </a:r>
            <a:r>
              <a:rPr lang="en-US" altLang="fr-FR" sz="1400" dirty="0">
                <a:latin typeface="Courier New" panose="02070309020205020404" pitchFamily="49" charset="0"/>
              </a:rPr>
              <a:t>] = new </a:t>
            </a:r>
            <a:r>
              <a:rPr lang="en-US" altLang="fr-FR" sz="1400" b="1" dirty="0">
                <a:latin typeface="Courier New" panose="02070309020205020404" pitchFamily="49" charset="0"/>
              </a:rPr>
              <a:t>Enemy</a:t>
            </a:r>
            <a:r>
              <a:rPr lang="en-US" altLang="fr-FR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fr-FR" sz="1400" dirty="0" smtClean="0">
                <a:latin typeface="Courier New" panose="02070309020205020404" pitchFamily="49" charset="0"/>
              </a:rPr>
              <a:t>enemies[2</a:t>
            </a:r>
            <a:r>
              <a:rPr lang="en-US" altLang="fr-FR" sz="1400" dirty="0">
                <a:latin typeface="Courier New" panose="02070309020205020404" pitchFamily="49" charset="0"/>
              </a:rPr>
              <a:t>] = new </a:t>
            </a:r>
            <a:r>
              <a:rPr lang="en-US" altLang="fr-FR" sz="1400" b="1" dirty="0">
                <a:latin typeface="Courier New" panose="02070309020205020404" pitchFamily="49" charset="0"/>
              </a:rPr>
              <a:t>Boss</a:t>
            </a:r>
            <a:r>
              <a:rPr lang="en-US" altLang="fr-FR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fr-FR" sz="1400" dirty="0">
                <a:latin typeface="Courier New" panose="02070309020205020404" pitchFamily="49" charset="0"/>
              </a:rPr>
              <a:t>//...</a:t>
            </a:r>
          </a:p>
          <a:p>
            <a:pPr eaLnBrk="1" hangingPunct="1"/>
            <a:endParaRPr lang="en-US" altLang="fr-FR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fr-FR" sz="1400" dirty="0" smtClean="0">
                <a:latin typeface="Courier New" panose="02070309020205020404" pitchFamily="49" charset="0"/>
              </a:rPr>
              <a:t>Die(</a:t>
            </a:r>
            <a:r>
              <a:rPr lang="en-US" altLang="fr-FR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fr-FR" sz="1400" dirty="0" smtClean="0">
                <a:latin typeface="Courier New" panose="02070309020205020404" pitchFamily="49" charset="0"/>
              </a:rPr>
              <a:t> </a:t>
            </a:r>
            <a:r>
              <a:rPr lang="en-US" altLang="fr-FR" sz="1400" dirty="0">
                <a:latin typeface="Courier New" panose="02070309020205020404" pitchFamily="49" charset="0"/>
              </a:rPr>
              <a:t>n)</a:t>
            </a:r>
          </a:p>
          <a:p>
            <a:pPr eaLnBrk="1" hangingPunct="1"/>
            <a:r>
              <a:rPr lang="en-US" altLang="fr-FR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fr-FR" sz="1400" dirty="0">
                <a:latin typeface="Courier New" panose="02070309020205020404" pitchFamily="49" charset="0"/>
              </a:rPr>
              <a:t>	delete </a:t>
            </a:r>
            <a:r>
              <a:rPr lang="en-US" altLang="fr-FR" sz="1400" dirty="0" smtClean="0">
                <a:latin typeface="Courier New" panose="02070309020205020404" pitchFamily="49" charset="0"/>
              </a:rPr>
              <a:t>enemies[n</a:t>
            </a:r>
            <a:r>
              <a:rPr lang="en-US" altLang="fr-FR" sz="1400" dirty="0">
                <a:latin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en-US" altLang="fr-FR" sz="1400" dirty="0">
                <a:latin typeface="Courier New" panose="02070309020205020404" pitchFamily="49" charset="0"/>
              </a:rPr>
              <a:t>	</a:t>
            </a:r>
            <a:r>
              <a:rPr lang="en-US" altLang="fr-FR" sz="1400" dirty="0" smtClean="0">
                <a:latin typeface="Courier New" panose="02070309020205020404" pitchFamily="49" charset="0"/>
              </a:rPr>
              <a:t>enemies[n</a:t>
            </a:r>
            <a:r>
              <a:rPr lang="en-US" altLang="fr-FR" sz="1400" dirty="0">
                <a:latin typeface="Courier New" panose="02070309020205020404" pitchFamily="49" charset="0"/>
              </a:rPr>
              <a:t>] = </a:t>
            </a:r>
            <a:r>
              <a:rPr lang="en-US" altLang="fr-FR" sz="1400" dirty="0" err="1" smtClean="0">
                <a:latin typeface="Courier New" panose="02070309020205020404" pitchFamily="49" charset="0"/>
              </a:rPr>
              <a:t>nullptr</a:t>
            </a:r>
            <a:r>
              <a:rPr lang="en-US" altLang="fr-FR" sz="1400" dirty="0" smtClean="0">
                <a:latin typeface="Courier New" panose="02070309020205020404" pitchFamily="49" charset="0"/>
              </a:rPr>
              <a:t>;</a:t>
            </a:r>
            <a:endParaRPr lang="en-US" altLang="fr-FR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fr-FR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7238" y="5156200"/>
            <a:ext cx="4464050" cy="647700"/>
          </a:xfrm>
          <a:prstGeom prst="wedgeRoundRectCallout">
            <a:avLst>
              <a:gd name="adj1" fmla="val 45417"/>
              <a:gd name="adj2" fmla="val -254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lang="fr-CA" altLang="fr-FR" sz="1400" dirty="0" smtClean="0"/>
              <a:t>Voyez–vous un problème?</a:t>
            </a:r>
            <a:endParaRPr lang="fr-CA" altLang="fr-FR" sz="1400" dirty="0"/>
          </a:p>
        </p:txBody>
      </p:sp>
      <p:sp>
        <p:nvSpPr>
          <p:cNvPr id="19463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750" y="1125538"/>
            <a:ext cx="8137525" cy="5238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CA" altLang="fr-FR" sz="1400"/>
              <a:t>Imaginons que la classe Boss implémente plusieurs tableaux de pointeurs et d’autre objets lourds en mémoire.</a:t>
            </a:r>
            <a:endParaRPr lang="fr-CA" altLang="fr-FR" sz="1400" i="1"/>
          </a:p>
        </p:txBody>
      </p:sp>
    </p:spTree>
    <p:extLst>
      <p:ext uri="{BB962C8B-B14F-4D97-AF65-F5344CB8AC3E}">
        <p14:creationId xmlns:p14="http://schemas.microsoft.com/office/powerpoint/2010/main" val="2067075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>
          <a:xfrm>
            <a:off x="503238" y="1214438"/>
            <a:ext cx="8183562" cy="4857750"/>
          </a:xfrm>
        </p:spPr>
        <p:txBody>
          <a:bodyPr>
            <a:normAutofit lnSpcReduction="10000"/>
          </a:bodyPr>
          <a:lstStyle/>
          <a:p>
            <a:r>
              <a:rPr lang="fr-CA" altLang="fr-FR" dirty="0" smtClean="0"/>
              <a:t>Le destructeur qui sera appelle sera celui de </a:t>
            </a:r>
            <a:r>
              <a:rPr lang="fr-CA" altLang="fr-FR" dirty="0" err="1" smtClean="0"/>
              <a:t>Enemy</a:t>
            </a:r>
            <a:r>
              <a:rPr lang="fr-CA" altLang="fr-FR" dirty="0" smtClean="0"/>
              <a:t>, pas celui de boss.</a:t>
            </a:r>
          </a:p>
          <a:p>
            <a:endParaRPr lang="fr-CA" altLang="fr-FR" dirty="0"/>
          </a:p>
          <a:p>
            <a:r>
              <a:rPr lang="fr-CA" altLang="fr-FR" dirty="0" smtClean="0"/>
              <a:t>Donc tous les pointeurs potentiels de boss ne seront pas libérés.</a:t>
            </a:r>
          </a:p>
          <a:p>
            <a:endParaRPr lang="fr-CA" altLang="fr-FR" dirty="0"/>
          </a:p>
          <a:p>
            <a:r>
              <a:rPr lang="fr-CA" altLang="fr-FR" dirty="0" smtClean="0"/>
              <a:t>Source de </a:t>
            </a:r>
            <a:r>
              <a:rPr lang="fr-CA" altLang="fr-FR" dirty="0" err="1" smtClean="0"/>
              <a:t>leaks</a:t>
            </a:r>
            <a:r>
              <a:rPr lang="fr-CA" altLang="fr-FR" dirty="0" smtClean="0"/>
              <a:t>.</a:t>
            </a:r>
          </a:p>
          <a:p>
            <a:endParaRPr lang="fr-CA" altLang="fr-FR" dirty="0"/>
          </a:p>
          <a:p>
            <a:r>
              <a:rPr lang="fr-CA" altLang="fr-FR" dirty="0" smtClean="0"/>
              <a:t>Comment faire pour régler la situation?</a:t>
            </a:r>
          </a:p>
        </p:txBody>
      </p:sp>
    </p:spTree>
    <p:extLst>
      <p:ext uri="{BB962C8B-B14F-4D97-AF65-F5344CB8AC3E}">
        <p14:creationId xmlns:p14="http://schemas.microsoft.com/office/powerpoint/2010/main" val="230297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  <p:sp>
        <p:nvSpPr>
          <p:cNvPr id="1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13" y="1844675"/>
            <a:ext cx="3952875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Class Enemy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	</a:t>
            </a:r>
            <a:r>
              <a:rPr lang="fr-CA" altLang="fr-FR" sz="1400" b="1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fr-CA" altLang="fr-FR" sz="1400">
                <a:latin typeface="Courier New" panose="02070309020205020404" pitchFamily="49" charset="0"/>
              </a:rPr>
              <a:t> ~Enemy();</a:t>
            </a:r>
          </a:p>
          <a:p>
            <a:pPr eaLnBrk="1" hangingPunct="1"/>
            <a:r>
              <a:rPr lang="fr-CA" altLang="fr-FR" sz="1400">
                <a:latin typeface="Courier New" panose="02070309020205020404" pitchFamily="49" charset="0"/>
              </a:rPr>
              <a:t>}</a:t>
            </a:r>
            <a:endParaRPr lang="fr-FR" altLang="fr-FR" sz="1400">
              <a:latin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3427413"/>
            <a:ext cx="3960812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latin typeface="Courier New" panose="02070309020205020404" pitchFamily="49" charset="0"/>
              </a:rPr>
              <a:t>Class Boss: </a:t>
            </a:r>
            <a:r>
              <a:rPr lang="fr-CA" altLang="fr-FR" sz="1400" b="1" dirty="0">
                <a:latin typeface="Courier New" panose="02070309020205020404" pitchFamily="49" charset="0"/>
              </a:rPr>
              <a:t>public </a:t>
            </a:r>
            <a:r>
              <a:rPr lang="fr-CA" altLang="fr-FR" sz="1400" b="1" dirty="0" err="1">
                <a:latin typeface="Courier New" panose="02070309020205020404" pitchFamily="49" charset="0"/>
              </a:rPr>
              <a:t>Enemy</a:t>
            </a:r>
            <a:endParaRPr lang="fr-CA" altLang="fr-FR" sz="1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fr-CA" altLang="fr-FR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fr-CA" altLang="fr-FR" sz="1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fr-CA" altLang="fr-FR" sz="1400" dirty="0">
                <a:latin typeface="Courier New" panose="02070309020205020404" pitchFamily="49" charset="0"/>
              </a:rPr>
              <a:t>	</a:t>
            </a:r>
            <a:r>
              <a:rPr lang="fr-CA" altLang="fr-FR" sz="1400" dirty="0" smtClean="0">
                <a:latin typeface="Courier New" panose="02070309020205020404" pitchFamily="49" charset="0"/>
              </a:rPr>
              <a:t>~Boss();</a:t>
            </a:r>
            <a:endParaRPr lang="fr-CA" altLang="fr-FR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fr-CA" altLang="fr-FR" sz="1400" dirty="0">
                <a:latin typeface="Courier New" panose="02070309020205020404" pitchFamily="49" charset="0"/>
              </a:rPr>
              <a:t>}</a:t>
            </a:r>
            <a:endParaRPr lang="fr-FR" altLang="fr-FR" sz="1400" dirty="0">
              <a:latin typeface="Courier New" panose="02070309020205020404" pitchFamily="49" charset="0"/>
            </a:endParaRPr>
          </a:p>
        </p:txBody>
      </p:sp>
      <p:sp>
        <p:nvSpPr>
          <p:cNvPr id="20485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313" y="1341438"/>
            <a:ext cx="7991475" cy="307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CA" altLang="fr-FR" sz="1400"/>
              <a:t>Pour régler ceci, il suffit de faire du destructeur dans la classe-mère un destructeur virtuel</a:t>
            </a:r>
            <a:endParaRPr lang="fr-CA" altLang="fr-FR" sz="1400" i="1"/>
          </a:p>
        </p:txBody>
      </p:sp>
    </p:spTree>
    <p:extLst>
      <p:ext uri="{BB962C8B-B14F-4D97-AF65-F5344CB8AC3E}">
        <p14:creationId xmlns:p14="http://schemas.microsoft.com/office/powerpoint/2010/main" val="4246952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6825"/>
            <a:ext cx="3516313" cy="2462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~A();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A::~A()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::cout &lt;&lt; "</a:t>
            </a:r>
            <a:r>
              <a:rPr lang="fr-CA" altLang="fr-FR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;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6100" y="1266825"/>
            <a:ext cx="3600450" cy="2462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A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1" eaLnBrk="1" hangingPunct="1"/>
            <a:r>
              <a:rPr lang="fr-CA" altLang="fr-FR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~B();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B::~B()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::cout &lt;&lt; "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6100" y="3789363"/>
            <a:ext cx="41036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b1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B()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des destructeurs ?</a:t>
            </a:r>
          </a:p>
          <a:p>
            <a:pPr eaLnBrk="1" hangingPunct="1"/>
            <a:r>
              <a:rPr lang="fr-CA" altLang="fr-FR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* a1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B()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des destructeurs ?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3716338"/>
            <a:ext cx="33448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 des destructeurs ?</a:t>
            </a: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b1; 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 des destructeurs ?</a:t>
            </a: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9563" y="6021388"/>
            <a:ext cx="2305050" cy="620712"/>
          </a:xfrm>
          <a:prstGeom prst="wedgeRectCallout">
            <a:avLst>
              <a:gd name="adj1" fmla="val -88041"/>
              <a:gd name="adj2" fmla="val -28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A" sz="1400" dirty="0">
                <a:solidFill>
                  <a:schemeClr val="tx1"/>
                </a:solidFill>
              </a:rPr>
              <a:t>C'est un problème ! Nous avons alloué de la mémoire pour un type B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7360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1266825"/>
            <a:ext cx="3516313" cy="2462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virtual void MaFonction();</a:t>
            </a:r>
          </a:p>
          <a:p>
            <a:pPr eaLnBrk="1" hangingPunct="1"/>
            <a:r>
              <a:rPr lang="fr-CA" altLang="fr-FR" sz="1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fr-CA" altLang="fr-FR" sz="1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</a:t>
            </a:r>
            <a:r>
              <a:rPr lang="fr-CA" altLang="fr-FR" sz="1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~A();</a:t>
            </a:r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A::~A()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std::cout &lt;&lt; "DestructeurA"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100" y="1266825"/>
            <a:ext cx="3600450" cy="2462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MaFonction();</a:t>
            </a:r>
          </a:p>
          <a:p>
            <a:pPr lvl="1" eaLnBrk="1" hangingPunct="1"/>
            <a:r>
              <a:rPr lang="fr-CA" altLang="fr-FR" sz="1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~B();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B::~B()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std::cout &lt;&lt; "DestructeurB";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56100" y="3675430"/>
            <a:ext cx="410368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b1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des destructeurs ?</a:t>
            </a:r>
          </a:p>
          <a:p>
            <a:pPr eaLnBrk="1" hangingPunct="1"/>
            <a:r>
              <a:rPr lang="fr-CA" altLang="fr-FR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* a1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des destructeurs ?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endParaRPr lang="fr-CA" altLang="fr-FR" sz="1600" b="1" i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3716338"/>
            <a:ext cx="33448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a1;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 des destructeurs ?</a:t>
            </a: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b1; 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 des destructeurs ?</a:t>
            </a: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DestructeurA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fr-CA" altLang="fr-F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8125" y="6021388"/>
            <a:ext cx="2305050" cy="620712"/>
          </a:xfrm>
          <a:prstGeom prst="wedgeRectCallout">
            <a:avLst>
              <a:gd name="adj1" fmla="val -79777"/>
              <a:gd name="adj2" fmla="val -2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CA" sz="1400" dirty="0">
                <a:solidFill>
                  <a:schemeClr val="tx1"/>
                </a:solidFill>
              </a:rPr>
              <a:t>En général, le destructeur d'une classe parent est </a:t>
            </a:r>
            <a:r>
              <a:rPr lang="fr-CA" sz="1400" b="1" dirty="0" err="1">
                <a:solidFill>
                  <a:schemeClr val="tx1"/>
                </a:solidFill>
              </a:rPr>
              <a:t>virtual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destructeurs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43960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88" y="1773238"/>
            <a:ext cx="3516312" cy="24622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virtual void MaFonction();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A::MaFonction()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std::cout &lt;&lt; "maFonctionA  " ;</a:t>
            </a:r>
          </a:p>
          <a:p>
            <a:pPr eaLnBrk="1" hangingPunct="1"/>
            <a:r>
              <a:rPr lang="fr-CA" altLang="fr-FR" sz="1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eaLnBrk="1" hangingPunct="1"/>
            <a:endParaRPr lang="fr-CA" altLang="fr-FR" sz="14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563" y="1773238"/>
            <a:ext cx="3311525" cy="2462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A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eaLnBrk="1" hangingPunct="1"/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B::MaFonction()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1" hangingPunct="1"/>
            <a:r>
              <a:rPr lang="fr-CA" alt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fr-CA" altLang="fr-F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A::MaFonction();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::cout &lt;&lt; "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 ;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539750" y="981075"/>
            <a:ext cx="8064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2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faire pour appeler la méthode de la classe parent à partir de la classe enfant ?</a:t>
            </a:r>
          </a:p>
          <a:p>
            <a:pPr eaLnBrk="1" hangingPunct="1"/>
            <a:endParaRPr lang="fr-CA" altLang="fr-FR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850" y="4221163"/>
            <a:ext cx="1920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a1;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b1; 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a1.MaFonction(); 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b1.MaFonction();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</a:t>
            </a:r>
            <a:endParaRPr lang="fr-CA" altLang="fr-FR" sz="1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2024" y="5077618"/>
            <a:ext cx="17827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r>
              <a:rPr lang="fr-CA" altLang="fr-FR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CA" altLang="fr-FR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00563" y="4292600"/>
            <a:ext cx="18716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* a1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* b1 = </a:t>
            </a:r>
            <a:r>
              <a:rPr lang="fr-CA" alt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a1-&gt;</a:t>
            </a:r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b1-&gt;</a:t>
            </a:r>
            <a:r>
              <a:rPr lang="fr-CA" altLang="fr-F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eaLnBrk="1" hangingPunct="1"/>
            <a:r>
              <a:rPr lang="fr-CA" altLang="fr-FR" sz="1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Affichage ?</a:t>
            </a:r>
            <a:endParaRPr lang="fr-CA" altLang="fr-FR" sz="1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94120" y="5202848"/>
            <a:ext cx="17811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600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r>
              <a:rPr lang="fr-CA" altLang="fr-FR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CA" altLang="fr-FR" sz="16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maFonctionA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maFonctionB</a:t>
            </a:r>
            <a:endParaRPr lang="fr-CA" altLang="fr-FR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Héritage et appel de fonction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7521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/>
          </a:bodyPr>
          <a:lstStyle/>
          <a:p>
            <a:pPr lvl="0"/>
            <a:r>
              <a:rPr lang="fr-CA" dirty="0" smtClean="0"/>
              <a:t>Fait en sorte qu'une méthode ou une classe ne pourra plus </a:t>
            </a:r>
            <a:r>
              <a:rPr lang="fr-CA" smtClean="0"/>
              <a:t>être hérité de…</a:t>
            </a:r>
            <a:endParaRPr lang="fr-CA" dirty="0" smtClean="0"/>
          </a:p>
          <a:p>
            <a:pPr lvl="0"/>
            <a:endParaRPr lang="fr-CA" dirty="0" smtClean="0"/>
          </a:p>
          <a:p>
            <a:pPr lvl="0"/>
            <a:r>
              <a:rPr lang="fr-CA" dirty="0" err="1" smtClean="0"/>
              <a:t>virtual</a:t>
            </a:r>
            <a:r>
              <a:rPr lang="fr-CA" dirty="0" smtClean="0"/>
              <a:t> </a:t>
            </a:r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 smtClean="0"/>
              <a:t>maFonction</a:t>
            </a:r>
            <a:r>
              <a:rPr lang="fr-CA" dirty="0" smtClean="0"/>
              <a:t>() </a:t>
            </a:r>
            <a:r>
              <a:rPr lang="fr-CA" dirty="0"/>
              <a:t>final</a:t>
            </a:r>
            <a:r>
              <a:rPr lang="fr-CA" dirty="0" smtClean="0"/>
              <a:t>;</a:t>
            </a:r>
          </a:p>
          <a:p>
            <a:pPr lvl="0"/>
            <a:endParaRPr lang="fr-CA" dirty="0"/>
          </a:p>
          <a:p>
            <a:pPr lvl="0"/>
            <a:r>
              <a:rPr lang="fr-CA" dirty="0" smtClean="0"/>
              <a:t>class </a:t>
            </a:r>
            <a:r>
              <a:rPr lang="fr-CA" dirty="0" err="1" smtClean="0"/>
              <a:t>maClasse</a:t>
            </a:r>
            <a:r>
              <a:rPr lang="fr-CA" dirty="0" smtClean="0"/>
              <a:t> final</a:t>
            </a:r>
          </a:p>
          <a:p>
            <a:pPr marL="0" lvl="0" indent="0">
              <a:buNone/>
            </a:pPr>
            <a:r>
              <a:rPr lang="fr-CA" dirty="0" smtClean="0"/>
              <a:t>   {</a:t>
            </a:r>
          </a:p>
          <a:p>
            <a:pPr marL="0" lvl="0" indent="0">
              <a:buNone/>
            </a:pPr>
            <a:r>
              <a:rPr lang="fr-CA" dirty="0" smtClean="0"/>
              <a:t>     . . . </a:t>
            </a:r>
          </a:p>
          <a:p>
            <a:pPr marL="0" lvl="0" indent="0">
              <a:buNone/>
            </a:pPr>
            <a:r>
              <a:rPr lang="fr-CA" dirty="0"/>
              <a:t> </a:t>
            </a:r>
            <a:r>
              <a:rPr lang="fr-CA" dirty="0" smtClean="0"/>
              <a:t>  }</a:t>
            </a:r>
            <a:endParaRPr lang="fr-CA" dirty="0"/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147312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Redéfinition</a:t>
            </a:r>
            <a:r>
              <a:rPr lang="en-CA" dirty="0"/>
              <a:t> de </a:t>
            </a:r>
            <a:r>
              <a:rPr lang="en-CA" dirty="0" err="1"/>
              <a:t>méthode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Si une méthode n'est pas redéfinie, elle reste </a:t>
            </a:r>
            <a:r>
              <a:rPr lang="fr-CA" dirty="0" smtClean="0">
                <a:solidFill>
                  <a:srgbClr val="FFC000"/>
                </a:solidFill>
              </a:rPr>
              <a:t>tel quelle </a:t>
            </a:r>
            <a:r>
              <a:rPr lang="fr-CA" dirty="0" smtClean="0"/>
              <a:t>dans la sous-classe.</a:t>
            </a:r>
          </a:p>
          <a:p>
            <a:endParaRPr lang="fr-CA" dirty="0" smtClean="0"/>
          </a:p>
          <a:p>
            <a:r>
              <a:rPr lang="fr-CA" dirty="0" smtClean="0"/>
              <a:t>Si on la redéfinit, c'est-à-dire qu'on réécrit la même fonction, portant le même nom, avec la même signature, on remplace par défaut le comportement de de la méthode de la </a:t>
            </a:r>
            <a:r>
              <a:rPr lang="fr-CA" dirty="0" err="1" smtClean="0"/>
              <a:t>super-classe</a:t>
            </a:r>
            <a:r>
              <a:rPr lang="fr-CA" dirty="0" smtClean="0"/>
              <a:t> par celle qu'on vient de définir.</a:t>
            </a:r>
          </a:p>
          <a:p>
            <a:endParaRPr lang="fr-CA" dirty="0" smtClean="0"/>
          </a:p>
          <a:p>
            <a:r>
              <a:rPr lang="fr-CA" dirty="0" smtClean="0"/>
              <a:t>La méthode de la </a:t>
            </a:r>
            <a:r>
              <a:rPr lang="fr-CA" dirty="0" err="1" smtClean="0"/>
              <a:t>super-classe</a:t>
            </a:r>
            <a:r>
              <a:rPr lang="fr-CA" dirty="0" smtClean="0"/>
              <a:t> reste quand même accessible; on l'appelle par</a:t>
            </a:r>
            <a:br>
              <a:rPr lang="fr-CA" dirty="0" smtClean="0"/>
            </a:br>
            <a:r>
              <a:rPr lang="fr-CA" dirty="0" smtClean="0"/>
              <a:t>[nom de la super classe]::[nom de la méthode]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67333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826" y="3150332"/>
            <a:ext cx="3516313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final;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0406" y="3150332"/>
            <a:ext cx="3600450" cy="15388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//Ne peut pas compiler,</a:t>
            </a:r>
            <a:b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//car </a:t>
            </a:r>
            <a:r>
              <a:rPr lang="fr-CA" altLang="fr-FR" sz="1200" dirty="0" err="1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         </a:t>
            </a:r>
            <a:b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altLang="fr-FR" sz="12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//dans A</a:t>
            </a:r>
            <a:endParaRPr lang="fr-CA" altLang="fr-FR" sz="1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28625" y="357188"/>
            <a:ext cx="8183563" cy="714375"/>
          </a:xfrm>
        </p:spPr>
        <p:txBody>
          <a:bodyPr/>
          <a:lstStyle/>
          <a:p>
            <a:pPr>
              <a:defRPr/>
            </a:pPr>
            <a:r>
              <a:rPr lang="fr-CA" dirty="0" smtClean="0"/>
              <a:t>Final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578827" y="1223842"/>
            <a:ext cx="3516313" cy="11695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final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fr-CA" altLang="fr-FR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MaFonction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20406" y="1243667"/>
            <a:ext cx="360045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 : public 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fr-CA" altLang="fr-FR" sz="11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fr-CA" altLang="fr-FR" sz="1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peut pas compiler</a:t>
            </a:r>
            <a:r>
              <a:rPr lang="fr-CA" altLang="fr-FR" sz="1100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car A est final</a:t>
            </a:r>
            <a:r>
              <a:rPr lang="fr-CA" altLang="fr-FR" sz="1400" dirty="0">
                <a:solidFill>
                  <a:srgbClr val="00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CA" altLang="fr-FR" sz="1400" dirty="0">
                <a:solidFill>
                  <a:srgbClr val="0099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 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public: </a:t>
            </a:r>
          </a:p>
          <a:p>
            <a:pPr lvl="1" eaLnBrk="1" hangingPunct="1"/>
            <a:r>
              <a:rPr lang="fr-CA" altLang="fr-FR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fr-CA" altLang="fr-F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altLang="fr-FR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UneFonction</a:t>
            </a:r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fr-CA" altLang="fr-FR" sz="1200" dirty="0" smtClean="0">
              <a:solidFill>
                <a:srgbClr val="0099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fr-CA" altLang="fr-FR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fr-CA" alt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9814" y="5184727"/>
            <a:ext cx="6920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Attention, une méthode final doit être aussi </a:t>
            </a:r>
            <a:r>
              <a:rPr lang="fr-CA" dirty="0" err="1" smtClean="0"/>
              <a:t>virtual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>
                <a:hlinkClick r:id="rId2"/>
              </a:rPr>
              <a:t>http</a:t>
            </a:r>
            <a:r>
              <a:rPr lang="fr-CA" dirty="0">
                <a:hlinkClick r:id="rId2"/>
              </a:rPr>
              <a:t>://</a:t>
            </a:r>
            <a:r>
              <a:rPr lang="fr-CA" dirty="0" smtClean="0">
                <a:hlinkClick r:id="rId2"/>
              </a:rPr>
              <a:t>en.cppreference.com/w/cpp/language/final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7390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/>
              <a:t>Redéfinition</a:t>
            </a:r>
            <a:r>
              <a:rPr lang="en-CA" dirty="0"/>
              <a:t> de </a:t>
            </a:r>
            <a:r>
              <a:rPr lang="en-CA" dirty="0" err="1"/>
              <a:t>méthode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Seul le nom des paramètres peut changer (mais c'est déconseillé de le faire, pour plus de clarté). </a:t>
            </a:r>
          </a:p>
          <a:p>
            <a:pPr lvl="0">
              <a:buNone/>
            </a:pPr>
            <a:endParaRPr lang="fr-CA" dirty="0" smtClean="0"/>
          </a:p>
          <a:p>
            <a:pPr lvl="0"/>
            <a:r>
              <a:rPr lang="fr-CA" dirty="0" smtClean="0"/>
              <a:t>Appel à la super-méthode : </a:t>
            </a:r>
          </a:p>
          <a:p>
            <a:pPr lvl="1"/>
            <a:r>
              <a:rPr lang="fr-CA" dirty="0" smtClean="0"/>
              <a:t>[nom de la super classe]::</a:t>
            </a:r>
            <a:r>
              <a:rPr lang="fr-CA" dirty="0" err="1" smtClean="0"/>
              <a:t>nomMethode</a:t>
            </a:r>
            <a:r>
              <a:rPr lang="fr-CA" dirty="0" smtClean="0"/>
              <a:t>() </a:t>
            </a:r>
          </a:p>
          <a:p>
            <a:pPr lvl="1">
              <a:buNone/>
            </a:pPr>
            <a:r>
              <a:rPr lang="fr-CA" dirty="0" smtClean="0"/>
              <a:t>   VERSUS </a:t>
            </a:r>
          </a:p>
          <a:p>
            <a:pPr lvl="1"/>
            <a:r>
              <a:rPr lang="fr-CA" dirty="0" err="1"/>
              <a:t>t</a:t>
            </a:r>
            <a:r>
              <a:rPr lang="fr-CA" dirty="0" err="1" smtClean="0"/>
              <a:t>his</a:t>
            </a:r>
            <a:r>
              <a:rPr lang="fr-CA" dirty="0" smtClean="0"/>
              <a:t>-&gt;</a:t>
            </a:r>
            <a:r>
              <a:rPr lang="fr-CA" dirty="0" err="1" smtClean="0"/>
              <a:t>nomMethode</a:t>
            </a:r>
            <a:r>
              <a:rPr lang="fr-CA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861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Polymorphisme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420-V31-SF – Programmation de Jeux Vidéo III</a:t>
            </a:r>
          </a:p>
        </p:txBody>
      </p:sp>
    </p:spTree>
    <p:extLst>
      <p:ext uri="{BB962C8B-B14F-4D97-AF65-F5344CB8AC3E}">
        <p14:creationId xmlns:p14="http://schemas.microsoft.com/office/powerpoint/2010/main" val="2438381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Polymorphisme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Polymorphisme -&gt; plusieurs formes </a:t>
            </a:r>
          </a:p>
          <a:p>
            <a:pPr lvl="0">
              <a:buNone/>
            </a:pPr>
            <a:endParaRPr lang="fr-CA" dirty="0" smtClean="0"/>
          </a:p>
          <a:p>
            <a:pPr lvl="0"/>
            <a:r>
              <a:rPr lang="fr-CA" dirty="0" smtClean="0"/>
              <a:t>Une méthode peut se comporter différemment (prendre plusieurs formes) suivant </a:t>
            </a:r>
            <a:r>
              <a:rPr lang="fr-CA" dirty="0" smtClean="0">
                <a:solidFill>
                  <a:srgbClr val="FFC000"/>
                </a:solidFill>
              </a:rPr>
              <a:t>l’objet sur lequel elle est appliquée. </a:t>
            </a:r>
          </a:p>
        </p:txBody>
      </p:sp>
    </p:spTree>
    <p:extLst>
      <p:ext uri="{BB962C8B-B14F-4D97-AF65-F5344CB8AC3E}">
        <p14:creationId xmlns:p14="http://schemas.microsoft.com/office/powerpoint/2010/main" val="2751307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err="1" smtClean="0"/>
              <a:t>Polymorphisme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CA" dirty="0" smtClean="0"/>
              <a:t>Lorsqu’une méthode est définie à la fois dans la </a:t>
            </a:r>
            <a:r>
              <a:rPr lang="fr-CA" dirty="0" err="1" smtClean="0"/>
              <a:t>super-classe</a:t>
            </a:r>
            <a:r>
              <a:rPr lang="fr-CA" dirty="0" smtClean="0"/>
              <a:t> et dans la sous-classe, l’exécution de la forme (méthode) choisie est réalisée </a:t>
            </a:r>
            <a:br>
              <a:rPr lang="fr-CA" dirty="0" smtClean="0"/>
            </a:br>
            <a:r>
              <a:rPr lang="fr-CA" dirty="0" smtClean="0">
                <a:solidFill>
                  <a:srgbClr val="FFC000"/>
                </a:solidFill>
              </a:rPr>
              <a:t>en fonction de l’objet en mémoire associé à l’appel </a:t>
            </a:r>
            <a:br>
              <a:rPr lang="fr-CA" dirty="0" smtClean="0">
                <a:solidFill>
                  <a:srgbClr val="FFC000"/>
                </a:solidFill>
              </a:rPr>
            </a:br>
            <a:r>
              <a:rPr lang="fr-CA" dirty="0" smtClean="0"/>
              <a:t>(et non pas de la référence/pointeur qui l'utilise)</a:t>
            </a:r>
            <a:br>
              <a:rPr lang="fr-CA" dirty="0" smtClean="0"/>
            </a:br>
            <a:r>
              <a:rPr lang="fr-CA" dirty="0" smtClean="0"/>
              <a:t> </a:t>
            </a:r>
          </a:p>
          <a:p>
            <a:pPr lvl="1"/>
            <a:r>
              <a:rPr lang="fr-CA" dirty="0" smtClean="0"/>
              <a:t>Du moins c'est le comportement généralement attendu en POO.</a:t>
            </a:r>
            <a:br>
              <a:rPr lang="fr-CA" dirty="0" smtClean="0"/>
            </a:br>
            <a:r>
              <a:rPr lang="fr-CA" dirty="0" smtClean="0"/>
              <a:t>C'est le cas en C# et Java</a:t>
            </a:r>
          </a:p>
          <a:p>
            <a:pPr lvl="1"/>
            <a:r>
              <a:rPr lang="fr-CA" dirty="0" smtClean="0"/>
              <a:t>Particularité du C++</a:t>
            </a:r>
          </a:p>
          <a:p>
            <a:pPr lvl="0"/>
            <a:endParaRPr lang="fr-CA" dirty="0" smtClean="0"/>
          </a:p>
          <a:p>
            <a:pPr lvl="0"/>
            <a:r>
              <a:rPr lang="fr-CA" dirty="0" smtClean="0"/>
              <a:t>La notion de polymorphisme découle directement de l’héritage. </a:t>
            </a:r>
          </a:p>
        </p:txBody>
      </p:sp>
    </p:spTree>
    <p:extLst>
      <p:ext uri="{BB962C8B-B14F-4D97-AF65-F5344CB8AC3E}">
        <p14:creationId xmlns:p14="http://schemas.microsoft.com/office/powerpoint/2010/main" val="831927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« linkage » </a:t>
            </a:r>
            <a:r>
              <a:rPr lang="en-CA" dirty="0" err="1" smtClean="0"/>
              <a:t>ou</a:t>
            </a:r>
            <a:r>
              <a:rPr lang="en-CA" dirty="0" smtClean="0"/>
              <a:t> « binding »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214421"/>
            <a:ext cx="8183880" cy="517806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CA" dirty="0" smtClean="0"/>
              <a:t>Mécanisme de résolution du compilateur </a:t>
            </a:r>
          </a:p>
          <a:p>
            <a:pPr lvl="1"/>
            <a:r>
              <a:rPr lang="fr-CA" dirty="0" smtClean="0"/>
              <a:t>Quel est le type (classe) d’un objet? </a:t>
            </a:r>
          </a:p>
          <a:p>
            <a:pPr lvl="1"/>
            <a:r>
              <a:rPr lang="fr-CA" dirty="0" smtClean="0"/>
              <a:t>Quel est la méthode à exécuter? </a:t>
            </a:r>
          </a:p>
          <a:p>
            <a:pPr lvl="1"/>
            <a:endParaRPr lang="fr-CA" dirty="0" smtClean="0"/>
          </a:p>
          <a:p>
            <a:pPr lvl="0"/>
            <a:r>
              <a:rPr lang="fr-CA" dirty="0" smtClean="0"/>
              <a:t>Linkage statique (</a:t>
            </a:r>
            <a:r>
              <a:rPr lang="fr-CA" dirty="0" err="1" smtClean="0"/>
              <a:t>early</a:t>
            </a:r>
            <a:r>
              <a:rPr lang="fr-CA" dirty="0" smtClean="0"/>
              <a:t> binding) : lien avec le type/classe déclaré, déterminé au moment de la compilation: </a:t>
            </a:r>
            <a:r>
              <a:rPr lang="fr-CA" u="sng" dirty="0" smtClean="0">
                <a:solidFill>
                  <a:srgbClr val="FFC000"/>
                </a:solidFill>
              </a:rPr>
              <a:t>c'est la méthode du pointeur ou de la référence qui est </a:t>
            </a:r>
            <a:r>
              <a:rPr lang="fr-CA" u="sng" dirty="0" err="1" smtClean="0">
                <a:solidFill>
                  <a:srgbClr val="FFC000"/>
                </a:solidFill>
              </a:rPr>
              <a:t>apellée</a:t>
            </a:r>
            <a:endParaRPr lang="fr-CA" u="sng" dirty="0" smtClean="0">
              <a:solidFill>
                <a:srgbClr val="FFC000"/>
              </a:solidFill>
            </a:endParaRPr>
          </a:p>
          <a:p>
            <a:pPr lvl="1"/>
            <a:r>
              <a:rPr lang="fr-CA" dirty="0" smtClean="0"/>
              <a:t>En </a:t>
            </a:r>
            <a:r>
              <a:rPr lang="fr-CA" dirty="0"/>
              <a:t>C++ Si la méthode </a:t>
            </a:r>
            <a:r>
              <a:rPr lang="fr-CA" dirty="0" smtClean="0"/>
              <a:t>n'est pas </a:t>
            </a:r>
            <a:r>
              <a:rPr lang="fr-CA" dirty="0"/>
              <a:t>virtuelle, on est en </a:t>
            </a:r>
            <a:r>
              <a:rPr lang="fr-CA" dirty="0" smtClean="0"/>
              <a:t>on </a:t>
            </a:r>
            <a:r>
              <a:rPr lang="fr-CA" dirty="0"/>
              <a:t>est en </a:t>
            </a:r>
            <a:r>
              <a:rPr lang="fr-CA" dirty="0" err="1"/>
              <a:t>early</a:t>
            </a:r>
            <a:r>
              <a:rPr lang="fr-CA" dirty="0"/>
              <a:t> binding.</a:t>
            </a:r>
            <a:endParaRPr lang="en-CA" dirty="0"/>
          </a:p>
          <a:p>
            <a:pPr lvl="0"/>
            <a:endParaRPr lang="fr-CA" u="sng" dirty="0" smtClean="0">
              <a:solidFill>
                <a:srgbClr val="FFC000"/>
              </a:solidFill>
            </a:endParaRPr>
          </a:p>
          <a:p>
            <a:pPr lvl="0"/>
            <a:r>
              <a:rPr lang="fr-CA" dirty="0" smtClean="0"/>
              <a:t>Linkage dynamique (</a:t>
            </a:r>
            <a:r>
              <a:rPr lang="fr-CA" dirty="0" err="1" smtClean="0"/>
              <a:t>late</a:t>
            </a:r>
            <a:r>
              <a:rPr lang="fr-CA" dirty="0" smtClean="0"/>
              <a:t> binding) : lien avec le type/classe de l’objet déterminé au moment de l’appel de la méthode: </a:t>
            </a:r>
            <a:r>
              <a:rPr lang="fr-CA" u="sng" dirty="0">
                <a:solidFill>
                  <a:srgbClr val="FFC000"/>
                </a:solidFill>
              </a:rPr>
              <a:t>c'est la méthode </a:t>
            </a:r>
            <a:r>
              <a:rPr lang="fr-CA" u="sng" dirty="0" smtClean="0">
                <a:solidFill>
                  <a:srgbClr val="FFC000"/>
                </a:solidFill>
              </a:rPr>
              <a:t>de l'objet en mémoire qui </a:t>
            </a:r>
            <a:r>
              <a:rPr lang="fr-CA" u="sng" dirty="0">
                <a:solidFill>
                  <a:srgbClr val="FFC000"/>
                </a:solidFill>
              </a:rPr>
              <a:t>est </a:t>
            </a:r>
            <a:r>
              <a:rPr lang="fr-CA" u="sng" dirty="0" err="1" smtClean="0">
                <a:solidFill>
                  <a:srgbClr val="FFC000"/>
                </a:solidFill>
              </a:rPr>
              <a:t>apellée</a:t>
            </a:r>
            <a:endParaRPr lang="fr-CA" dirty="0" smtClean="0"/>
          </a:p>
          <a:p>
            <a:pPr lvl="1"/>
            <a:r>
              <a:rPr lang="fr-CA" dirty="0" smtClean="0"/>
              <a:t>En C++ Si la méthode est virtuelle, on est en </a:t>
            </a:r>
            <a:r>
              <a:rPr lang="fr-CA" dirty="0" err="1" smtClean="0"/>
              <a:t>late</a:t>
            </a:r>
            <a:r>
              <a:rPr lang="fr-CA" dirty="0" smtClean="0"/>
              <a:t> binding.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12180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20-220-SF">
  <a:themeElements>
    <a:clrScheme name="420-220-SF">
      <a:dk1>
        <a:srgbClr val="FFFFFF"/>
      </a:dk1>
      <a:lt1>
        <a:srgbClr val="BAD1ED"/>
      </a:lt1>
      <a:dk2>
        <a:srgbClr val="1B3358"/>
      </a:dk2>
      <a:lt2>
        <a:srgbClr val="153153"/>
      </a:lt2>
      <a:accent1>
        <a:srgbClr val="1B335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BDBA8"/>
      </a:hlink>
      <a:folHlink>
        <a:srgbClr val="CBDBA8"/>
      </a:folHlink>
    </a:clrScheme>
    <a:fontScheme name="Firelight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2216</Words>
  <Application>Microsoft Office PowerPoint</Application>
  <PresentationFormat>Affichage à l'écran (4:3)</PresentationFormat>
  <Paragraphs>494</Paragraphs>
  <Slides>40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</vt:lpstr>
      <vt:lpstr>Corbel</vt:lpstr>
      <vt:lpstr>Courier New</vt:lpstr>
      <vt:lpstr>Verdana</vt:lpstr>
      <vt:lpstr>Wingdings 2</vt:lpstr>
      <vt:lpstr>420-220-SF</vt:lpstr>
      <vt:lpstr>Visio</vt:lpstr>
      <vt:lpstr>Héritage et polymophisme</vt:lpstr>
      <vt:lpstr>Redéfinition de méthode (Overriding)</vt:lpstr>
      <vt:lpstr>Redéfinition de méthode</vt:lpstr>
      <vt:lpstr>Redéfinition de méthode</vt:lpstr>
      <vt:lpstr>Redéfinition de méthode</vt:lpstr>
      <vt:lpstr>Polymorphisme</vt:lpstr>
      <vt:lpstr>Polymorphisme</vt:lpstr>
      <vt:lpstr>Polymorphisme</vt:lpstr>
      <vt:lpstr>« linkage » ou « binding »</vt:lpstr>
      <vt:lpstr>Objet virtuel</vt:lpstr>
      <vt:lpstr>« linkage » ou « binding »</vt:lpstr>
      <vt:lpstr>Hiérarchie d'héritage</vt:lpstr>
      <vt:lpstr>Hiérarchie d’héritage</vt:lpstr>
      <vt:lpstr>Hiérarchie d’héritage</vt:lpstr>
      <vt:lpstr>Hiérarchie d’héritage</vt:lpstr>
      <vt:lpstr>Héritage et polymorphisme: aspects techniques</vt:lpstr>
      <vt:lpstr>Rappel…</vt:lpstr>
      <vt:lpstr>Rappel…</vt:lpstr>
      <vt:lpstr>Rappel…</vt:lpstr>
      <vt:lpstr>Héritage - Virtual</vt:lpstr>
      <vt:lpstr>Héritage - Virtual</vt:lpstr>
      <vt:lpstr>Polymorphisme: classes abstraites</vt:lpstr>
      <vt:lpstr>Classes abstraites</vt:lpstr>
      <vt:lpstr>Portée d'héritage</vt:lpstr>
      <vt:lpstr>Héritage private et protected</vt:lpstr>
      <vt:lpstr>Héritage private et protected</vt:lpstr>
      <vt:lpstr>Héritage: constructeurs et destructeurs</vt:lpstr>
      <vt:lpstr>Héritage et Constructeur</vt:lpstr>
      <vt:lpstr>Héritage et Constructeur</vt:lpstr>
      <vt:lpstr>Héritage et Constructeur</vt:lpstr>
      <vt:lpstr>Héritage et destructeurs</vt:lpstr>
      <vt:lpstr>Héritage et destructeurs</vt:lpstr>
      <vt:lpstr>Héritage et destructeurs</vt:lpstr>
      <vt:lpstr>Héritage et destructeurs</vt:lpstr>
      <vt:lpstr>Héritage et destructeurs</vt:lpstr>
      <vt:lpstr>Héritage et destructeurs</vt:lpstr>
      <vt:lpstr>Héritage et destructeurs</vt:lpstr>
      <vt:lpstr>Héritage et appel de fonction</vt:lpstr>
      <vt:lpstr>Final</vt:lpstr>
      <vt:lpstr>Final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Langages de programmation</dc:title>
  <dc:creator>marcel.landry@cegep-ste-foy.qc.ca</dc:creator>
  <cp:lastModifiedBy>Francois Paradis</cp:lastModifiedBy>
  <cp:revision>121</cp:revision>
  <dcterms:created xsi:type="dcterms:W3CDTF">2010-01-15T18:00:27Z</dcterms:created>
  <dcterms:modified xsi:type="dcterms:W3CDTF">2017-09-29T16:29:48Z</dcterms:modified>
</cp:coreProperties>
</file>