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7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9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1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31FD-FE7B-4E57-891C-B619F1A98DDE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69C4-6DB2-4A53-BF33-D32060D9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ysical_exercise" TargetMode="External"/><Relationship Id="rId13" Type="http://schemas.openxmlformats.org/officeDocument/2006/relationships/hyperlink" Target="https://en.wikipedia.org/wiki/Heart_disease" TargetMode="External"/><Relationship Id="rId18" Type="http://schemas.openxmlformats.org/officeDocument/2006/relationships/hyperlink" Target="https://en.wikipedia.org/wiki/Amputation" TargetMode="External"/><Relationship Id="rId3" Type="http://schemas.openxmlformats.org/officeDocument/2006/relationships/hyperlink" Target="https://en.wikipedia.org/wiki/Hyperglycemia" TargetMode="External"/><Relationship Id="rId7" Type="http://schemas.openxmlformats.org/officeDocument/2006/relationships/hyperlink" Target="https://en.wikipedia.org/wiki/Diabetes_mellitus" TargetMode="External"/><Relationship Id="rId12" Type="http://schemas.openxmlformats.org/officeDocument/2006/relationships/hyperlink" Target="https://en.wikipedia.org/wiki/Diabetes_mellitus_type_2#cite_note-Epi2006-5" TargetMode="External"/><Relationship Id="rId17" Type="http://schemas.openxmlformats.org/officeDocument/2006/relationships/hyperlink" Target="https://en.wikipedia.org/wiki/Dialysis" TargetMode="External"/><Relationship Id="rId2" Type="http://schemas.openxmlformats.org/officeDocument/2006/relationships/hyperlink" Target="https://en.wikipedia.org/wiki/Metabolic_disorder" TargetMode="External"/><Relationship Id="rId16" Type="http://schemas.openxmlformats.org/officeDocument/2006/relationships/hyperlink" Target="https://en.wikipedia.org/wiki/Kidney_fail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abetes_mellitus_type_2#cite_note-Pathologic_Basis_of_Disease-2" TargetMode="External"/><Relationship Id="rId11" Type="http://schemas.openxmlformats.org/officeDocument/2006/relationships/hyperlink" Target="https://en.wikipedia.org/wiki/Diabetes_mellitus_type_2#cite_note-Will2011-4" TargetMode="External"/><Relationship Id="rId5" Type="http://schemas.openxmlformats.org/officeDocument/2006/relationships/hyperlink" Target="https://en.wikipedia.org/wiki/Insulin" TargetMode="External"/><Relationship Id="rId15" Type="http://schemas.openxmlformats.org/officeDocument/2006/relationships/hyperlink" Target="https://en.wikipedia.org/wiki/Diabetic_retinopathy" TargetMode="External"/><Relationship Id="rId10" Type="http://schemas.openxmlformats.org/officeDocument/2006/relationships/hyperlink" Target="https://en.wikipedia.org/wiki/Metformin" TargetMode="External"/><Relationship Id="rId4" Type="http://schemas.openxmlformats.org/officeDocument/2006/relationships/hyperlink" Target="https://en.wikipedia.org/wiki/Insulin_resistance" TargetMode="External"/><Relationship Id="rId9" Type="http://schemas.openxmlformats.org/officeDocument/2006/relationships/hyperlink" Target="https://en.wikipedia.org/wiki/Diabetic_diet" TargetMode="External"/><Relationship Id="rId14" Type="http://schemas.openxmlformats.org/officeDocument/2006/relationships/hyperlink" Target="https://en.wikipedia.org/wiki/Strok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iabetes" TargetMode="External"/><Relationship Id="rId2" Type="http://schemas.openxmlformats.org/officeDocument/2006/relationships/hyperlink" Target="https://en.wikipedia.org/wiki/Diabetes_mellitus_type_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tc.ucsf.edu/types-of-diabetes/type2/treatment-of-type-2-diabetes/medications-and-therapies/type-2-insulin-rx/calculating-insulin-dose/" TargetMode="External"/><Relationship Id="rId4" Type="http://schemas.openxmlformats.org/officeDocument/2006/relationships/hyperlink" Target="http://diabeticmediterraneandiet.com/what-is-normal-blood-sug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tight control debate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 Mellitus Type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Diabetes mellitus type 2</a:t>
            </a:r>
            <a:r>
              <a:rPr lang="en-US" dirty="0"/>
              <a:t> (formerly </a:t>
            </a:r>
            <a:r>
              <a:rPr lang="en-US" b="1" dirty="0"/>
              <a:t>noninsulin-dependent diabetes mellitus (NIDDM)</a:t>
            </a:r>
            <a:r>
              <a:rPr lang="en-US" dirty="0"/>
              <a:t> or </a:t>
            </a:r>
            <a:r>
              <a:rPr lang="en-US" b="1" dirty="0"/>
              <a:t>adult-onset diabetes</a:t>
            </a:r>
            <a:r>
              <a:rPr lang="en-US" dirty="0"/>
              <a:t>) is a </a:t>
            </a:r>
            <a:r>
              <a:rPr lang="en-US" dirty="0">
                <a:hlinkClick r:id="rId2" tooltip="Metabolic disorder"/>
              </a:rPr>
              <a:t>metabolic disorder</a:t>
            </a:r>
            <a:r>
              <a:rPr lang="en-US" dirty="0"/>
              <a:t> that is characterized by </a:t>
            </a:r>
            <a:r>
              <a:rPr lang="en-US" dirty="0">
                <a:hlinkClick r:id="rId3" tooltip="Hyperglycemia"/>
              </a:rPr>
              <a:t>hyperglycemia</a:t>
            </a:r>
            <a:r>
              <a:rPr lang="en-US" dirty="0"/>
              <a:t> (high blood sugar) in the context of </a:t>
            </a:r>
            <a:r>
              <a:rPr lang="en-US" dirty="0">
                <a:hlinkClick r:id="rId4" tooltip="Insulin resistance"/>
              </a:rPr>
              <a:t>insulin resistance</a:t>
            </a:r>
            <a:r>
              <a:rPr lang="en-US" dirty="0"/>
              <a:t> and relative lack of </a:t>
            </a:r>
            <a:r>
              <a:rPr lang="en-US" dirty="0">
                <a:hlinkClick r:id="rId5" tooltip="Insulin"/>
              </a:rPr>
              <a:t>insulin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[2</a:t>
            </a:r>
            <a:r>
              <a:rPr lang="en-US" baseline="30000" dirty="0" smtClean="0">
                <a:hlinkClick r:id="rId6"/>
              </a:rPr>
              <a:t>]</a:t>
            </a:r>
            <a:endParaRPr lang="en-US" baseline="30000" dirty="0" smtClean="0"/>
          </a:p>
          <a:p>
            <a:r>
              <a:rPr lang="en-US" dirty="0"/>
              <a:t>Type 2 diabetes makes up about 90% of cases of </a:t>
            </a:r>
            <a:r>
              <a:rPr lang="en-US" dirty="0" smtClean="0">
                <a:hlinkClick r:id="rId7" tooltip="Diabetes mellitus"/>
              </a:rPr>
              <a:t>diabetes</a:t>
            </a:r>
            <a:endParaRPr lang="en-US" dirty="0" smtClean="0"/>
          </a:p>
          <a:p>
            <a:r>
              <a:rPr lang="en-US" dirty="0"/>
              <a:t>Type 2 diabetes is initially managed by increasing </a:t>
            </a:r>
            <a:r>
              <a:rPr lang="en-US" dirty="0">
                <a:hlinkClick r:id="rId8" tooltip="Physical exercise"/>
              </a:rPr>
              <a:t>exercise</a:t>
            </a:r>
            <a:r>
              <a:rPr lang="en-US" dirty="0"/>
              <a:t> and </a:t>
            </a:r>
            <a:r>
              <a:rPr lang="en-US" dirty="0">
                <a:hlinkClick r:id="rId9" tooltip="Diabetic diet"/>
              </a:rPr>
              <a:t>dietary changes</a:t>
            </a:r>
            <a:r>
              <a:rPr lang="en-US" dirty="0"/>
              <a:t>. If blood sugar levels are not adequately lowered by these measures, medications such as </a:t>
            </a:r>
            <a:r>
              <a:rPr lang="en-US" dirty="0">
                <a:hlinkClick r:id="rId10" tooltip="Metformin"/>
              </a:rPr>
              <a:t>metformin</a:t>
            </a:r>
            <a:r>
              <a:rPr lang="en-US" dirty="0"/>
              <a:t> or insulin may be needed</a:t>
            </a:r>
            <a:r>
              <a:rPr lang="en-US" dirty="0" smtClean="0"/>
              <a:t>.</a:t>
            </a:r>
          </a:p>
          <a:p>
            <a:r>
              <a:rPr lang="en-US" dirty="0"/>
              <a:t>Rates of type 2 diabetes have increased markedly since 1960 in parallel with obesity. As of 2010 there were approximately 285 million people diagnosed with the disease compared to around 30 million in 1985.</a:t>
            </a:r>
            <a:r>
              <a:rPr lang="en-US" baseline="30000" dirty="0">
                <a:hlinkClick r:id="rId11"/>
              </a:rPr>
              <a:t>[4]</a:t>
            </a:r>
            <a:r>
              <a:rPr lang="en-US" baseline="30000" dirty="0">
                <a:hlinkClick r:id="rId12"/>
              </a:rPr>
              <a:t>[5]</a:t>
            </a:r>
            <a:r>
              <a:rPr lang="en-US" dirty="0"/>
              <a:t> Type 2 diabetes is typically a chronic disease associated with a ten-year-shorter life expectancy.</a:t>
            </a:r>
            <a:r>
              <a:rPr lang="en-US" baseline="30000" dirty="0">
                <a:hlinkClick r:id="rId11"/>
              </a:rPr>
              <a:t>[4]</a:t>
            </a:r>
            <a:r>
              <a:rPr lang="en-US" dirty="0"/>
              <a:t> Long-term complications from high blood sugar can include </a:t>
            </a:r>
            <a:r>
              <a:rPr lang="en-US" dirty="0">
                <a:hlinkClick r:id="rId13" tooltip="Heart disease"/>
              </a:rPr>
              <a:t>heart disease</a:t>
            </a:r>
            <a:r>
              <a:rPr lang="en-US" dirty="0"/>
              <a:t>, </a:t>
            </a:r>
            <a:r>
              <a:rPr lang="en-US" dirty="0">
                <a:hlinkClick r:id="rId14" tooltip="Stroke"/>
              </a:rPr>
              <a:t>strokes</a:t>
            </a:r>
            <a:r>
              <a:rPr lang="en-US" dirty="0"/>
              <a:t>, </a:t>
            </a:r>
            <a:r>
              <a:rPr lang="en-US" dirty="0">
                <a:hlinkClick r:id="rId15" tooltip="Diabetic retinopathy"/>
              </a:rPr>
              <a:t>diabetic retinopathy</a:t>
            </a:r>
            <a:r>
              <a:rPr lang="en-US" dirty="0"/>
              <a:t> where eyesight is affected, </a:t>
            </a:r>
            <a:r>
              <a:rPr lang="en-US" dirty="0">
                <a:hlinkClick r:id="rId16" tooltip="Kidney failure"/>
              </a:rPr>
              <a:t>kidney failure</a:t>
            </a:r>
            <a:r>
              <a:rPr lang="en-US" dirty="0"/>
              <a:t> which may require </a:t>
            </a:r>
            <a:r>
              <a:rPr lang="en-US" dirty="0">
                <a:hlinkClick r:id="rId17" tooltip="Dialysis"/>
              </a:rPr>
              <a:t>dialysis</a:t>
            </a:r>
            <a:r>
              <a:rPr lang="en-US" dirty="0"/>
              <a:t>, and poor blood flow in the limbs leading to </a:t>
            </a:r>
            <a:r>
              <a:rPr lang="en-US" dirty="0">
                <a:hlinkClick r:id="rId18" tooltip="Amputation"/>
              </a:rPr>
              <a:t>amputations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4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T2 Diabetes and Low-Carb </a:t>
            </a:r>
            <a:r>
              <a:rPr lang="en-US" dirty="0" smtClean="0"/>
              <a:t>Diets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Insulin Dose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Basal or Background Dose</a:t>
            </a:r>
            <a:r>
              <a:rPr lang="en-US" sz="2800" dirty="0" smtClean="0"/>
              <a:t>: Approximately 40-50% of total daily </a:t>
            </a:r>
            <a:r>
              <a:rPr lang="en-US" sz="2800" dirty="0" err="1" smtClean="0"/>
              <a:t>inslun</a:t>
            </a:r>
            <a:r>
              <a:rPr lang="en-US" sz="2800" dirty="0" smtClean="0"/>
              <a:t> dose is to replace insulin overnight</a:t>
            </a:r>
          </a:p>
          <a:p>
            <a:r>
              <a:rPr lang="en-US" sz="2800" b="1" dirty="0" smtClean="0"/>
              <a:t>Carbohydrate Coverage Dose</a:t>
            </a:r>
            <a:r>
              <a:rPr lang="en-US" sz="2800" dirty="0" smtClean="0"/>
              <a:t>: the other 50-60% is for carbohydrate coverage and high blood sugar correction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2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instance, the American Diabetes Association defines “tight” control of diabetes to include sugar levels as high as 179 mg/dl (9.94 </a:t>
            </a:r>
            <a:r>
              <a:rPr lang="en-US" dirty="0" err="1"/>
              <a:t>mmol</a:t>
            </a:r>
            <a:r>
              <a:rPr lang="en-US" dirty="0"/>
              <a:t>/l) when measured two hours after a meal.  In contrast, young adults without diabetes two hours after a meal are usually in the range of 90 to 110 mg/dl (5.00–6.11 </a:t>
            </a:r>
            <a:r>
              <a:rPr lang="en-US" dirty="0" err="1"/>
              <a:t>mmol</a:t>
            </a:r>
            <a:r>
              <a:rPr lang="en-US" dirty="0"/>
              <a:t>/l).</a:t>
            </a:r>
          </a:p>
        </p:txBody>
      </p:sp>
    </p:spTree>
    <p:extLst>
      <p:ext uri="{BB962C8B-B14F-4D97-AF65-F5344CB8AC3E}">
        <p14:creationId xmlns:p14="http://schemas.microsoft.com/office/powerpoint/2010/main" val="347198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Here’s the over-simplified “tight control” debate. 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one hand, tight control helps prevent and may reverse some of the devastating consequences of diabetes. 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the other hand, tight control in diabetics on insulin and certain other diabetic medications may raise the risk of life-threatening hypoglycemia and may shorten lifespan in other ways.  </a:t>
            </a:r>
          </a:p>
        </p:txBody>
      </p:sp>
    </p:spTree>
    <p:extLst>
      <p:ext uri="{BB962C8B-B14F-4D97-AF65-F5344CB8AC3E}">
        <p14:creationId xmlns:p14="http://schemas.microsoft.com/office/powerpoint/2010/main" val="36129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Diabetes Mellitus Type 2; </a:t>
            </a:r>
            <a:r>
              <a:rPr lang="en-US" sz="2000" dirty="0" smtClean="0">
                <a:hlinkClick r:id="rId2"/>
              </a:rPr>
              <a:t>https://en.wikipedia.org/wiki/Diabetes_mellitus_type_2</a:t>
            </a:r>
            <a:endParaRPr lang="en-US" sz="2000" b="1" dirty="0" smtClean="0"/>
          </a:p>
          <a:p>
            <a:r>
              <a:rPr lang="en-US" sz="2000" b="1" dirty="0" smtClean="0"/>
              <a:t>Diabetes Data Set</a:t>
            </a:r>
            <a:r>
              <a:rPr lang="en-US" sz="2000" dirty="0" smtClean="0"/>
              <a:t>; </a:t>
            </a:r>
            <a:r>
              <a:rPr lang="en-US" sz="2000" dirty="0" smtClean="0">
                <a:hlinkClick r:id="rId3"/>
              </a:rPr>
              <a:t>https://archive.ics.uci.edu/ml/datasets/Diabetes</a:t>
            </a:r>
            <a:endParaRPr lang="en-US" sz="2000" dirty="0" smtClean="0"/>
          </a:p>
          <a:p>
            <a:r>
              <a:rPr lang="en-US" sz="2000" b="1" dirty="0" smtClean="0"/>
              <a:t>What is Normal Blood Sugar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4"/>
              </a:rPr>
              <a:t>http://diabeticmediterraneandiet.com/what-is-normal-blood-sugar/</a:t>
            </a:r>
            <a:endParaRPr lang="en-US" sz="2000" dirty="0" smtClean="0"/>
          </a:p>
          <a:p>
            <a:r>
              <a:rPr lang="en-US" sz="2000" b="1" dirty="0" smtClean="0"/>
              <a:t>Calculating Insulin Dose: Diabetes Education Online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5"/>
              </a:rPr>
              <a:t>http://dtc.ucsf.edu/types-of-diabetes/type2/treatment-of-type-2-diabetes/medications-and-therapies/type-2-insulin-rx/calculating-insulin-dose/</a:t>
            </a:r>
            <a:endParaRPr lang="en-US" sz="2000" dirty="0" smtClean="0"/>
          </a:p>
          <a:p>
            <a:r>
              <a:rPr lang="en-US" sz="2000" b="1" dirty="0"/>
              <a:t>T2 Diabetes and Low-Carb </a:t>
            </a:r>
            <a:r>
              <a:rPr lang="en-US" sz="2000" b="1" dirty="0" smtClean="0"/>
              <a:t>Diets; </a:t>
            </a:r>
            <a:r>
              <a:rPr lang="en-US" sz="2000" dirty="0" smtClean="0"/>
              <a:t>http://diabeticmediterraneandiet.com/t2-diabetes-and-low-carb-diets/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9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140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tight control debate</vt:lpstr>
      <vt:lpstr>Diabetes Mellitus Type 2</vt:lpstr>
      <vt:lpstr>T2 Diabetes and Low-Carb Diets</vt:lpstr>
      <vt:lpstr>The Insulin Dose Calculator</vt:lpstr>
      <vt:lpstr>PowerPoint Presentation</vt:lpstr>
      <vt:lpstr>PowerPoint Presentation</vt:lpstr>
      <vt:lpstr>References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tight control debate</dc:title>
  <dc:creator>Masyn, Serge [JRDBE]</dc:creator>
  <cp:lastModifiedBy>Masyn, Serge [JRDBE]</cp:lastModifiedBy>
  <cp:revision>4</cp:revision>
  <dcterms:created xsi:type="dcterms:W3CDTF">2015-06-20T06:36:51Z</dcterms:created>
  <dcterms:modified xsi:type="dcterms:W3CDTF">2015-06-20T19:56:45Z</dcterms:modified>
</cp:coreProperties>
</file>