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96" r:id="rId5"/>
    <p:sldMasterId id="2147483709" r:id="rId6"/>
  </p:sldMasterIdLst>
  <p:notesMasterIdLst>
    <p:notesMasterId r:id="rId27"/>
  </p:notesMasterIdLst>
  <p:sldIdLst>
    <p:sldId id="348" r:id="rId7"/>
    <p:sldId id="292" r:id="rId8"/>
    <p:sldId id="317" r:id="rId9"/>
    <p:sldId id="328" r:id="rId10"/>
    <p:sldId id="342" r:id="rId11"/>
    <p:sldId id="347" r:id="rId12"/>
    <p:sldId id="341" r:id="rId13"/>
    <p:sldId id="301" r:id="rId14"/>
    <p:sldId id="302" r:id="rId15"/>
    <p:sldId id="345" r:id="rId16"/>
    <p:sldId id="344" r:id="rId17"/>
    <p:sldId id="304" r:id="rId18"/>
    <p:sldId id="306" r:id="rId19"/>
    <p:sldId id="305" r:id="rId20"/>
    <p:sldId id="307" r:id="rId21"/>
    <p:sldId id="310" r:id="rId22"/>
    <p:sldId id="351" r:id="rId23"/>
    <p:sldId id="311" r:id="rId24"/>
    <p:sldId id="314" r:id="rId25"/>
    <p:sldId id="349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4C"/>
    <a:srgbClr val="E4A544"/>
    <a:srgbClr val="FFFFFF"/>
    <a:srgbClr val="FFF8AE"/>
    <a:srgbClr val="4F81BD"/>
    <a:srgbClr val="0C9B2E"/>
    <a:srgbClr val="151519"/>
    <a:srgbClr val="414042"/>
    <a:srgbClr val="595A5D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89" autoAdjust="0"/>
    <p:restoredTop sz="76512" autoAdjust="0"/>
  </p:normalViewPr>
  <p:slideViewPr>
    <p:cSldViewPr snapToGrid="0" showGuides="1">
      <p:cViewPr varScale="1">
        <p:scale>
          <a:sx n="103" d="100"/>
          <a:sy n="103" d="100"/>
        </p:scale>
        <p:origin x="168" y="928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7/7/17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67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765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6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2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730500" y="3482770"/>
            <a:ext cx="3683000" cy="433387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2730500" y="3863771"/>
            <a:ext cx="3683000" cy="369888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Month/Day/Year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909506" y="1749415"/>
            <a:ext cx="7324988" cy="744537"/>
          </a:xfrm>
        </p:spPr>
        <p:txBody>
          <a:bodyPr>
            <a:noAutofit/>
          </a:bodyPr>
          <a:lstStyle>
            <a:lvl1pPr marL="0" indent="0" algn="ctr">
              <a:buNone/>
              <a:defRPr sz="4000" b="1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Session Title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1209" y="2499762"/>
            <a:ext cx="6041582" cy="4878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© 2016, Amazon Web Services, Inc. or its Affiliates. All rights reserved.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73" y="436138"/>
            <a:ext cx="2760854" cy="5780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69" y="4744000"/>
            <a:ext cx="684981" cy="3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82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2730500" y="3294306"/>
            <a:ext cx="3683000" cy="433387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709616" y="1897198"/>
            <a:ext cx="5724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10000"/>
                  </a:schemeClr>
                </a:solidFill>
              </a:rPr>
              <a:t>Thank you!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69" y="4751883"/>
            <a:ext cx="684981" cy="3995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73" y="436138"/>
            <a:ext cx="2760854" cy="57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 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1709616" y="2474872"/>
            <a:ext cx="572476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chemeClr val="tx1"/>
                </a:solidFill>
              </a:rPr>
              <a:t>Remember to complete your evaluations!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0323" y="795976"/>
            <a:ext cx="1150655" cy="153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Se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28898" y="110720"/>
            <a:ext cx="8222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</a:rPr>
              <a:t>Related Sessions</a:t>
            </a:r>
          </a:p>
        </p:txBody>
      </p:sp>
    </p:spTree>
    <p:extLst>
      <p:ext uri="{BB962C8B-B14F-4D97-AF65-F5344CB8AC3E}">
        <p14:creationId xmlns:p14="http://schemas.microsoft.com/office/powerpoint/2010/main" val="3750702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88950" y="4891088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C2C2C1"/>
                </a:solidFill>
              </a:rPr>
              <a:t>© 2016, Amazon Web Services, Inc. or its Affiliates. All rights reserved.</a:t>
            </a:r>
          </a:p>
        </p:txBody>
      </p:sp>
      <p:pic>
        <p:nvPicPr>
          <p:cNvPr id="9" name="Picture 4" descr="aws_sub-brand-logo_webin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4684713"/>
            <a:ext cx="14938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1226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027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6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Pre-req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25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ws_sub-brand-logo_webin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4684713"/>
            <a:ext cx="14938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95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89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6696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73053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9206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6424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224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1238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ws_sub-brand-logo_webin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4684713"/>
            <a:ext cx="14938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775" y="1711325"/>
            <a:ext cx="7777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>
                <a:solidFill>
                  <a:srgbClr val="474746"/>
                </a:solidFill>
              </a:rPr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7394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88950" y="4891088"/>
            <a:ext cx="3027363" cy="10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700">
                <a:solidFill>
                  <a:srgbClr val="C2C2C1"/>
                </a:solidFill>
              </a:rPr>
              <a:t>© 2016, Amazon Web Services, Inc. or its Affiliates. All rights reserved.</a:t>
            </a:r>
          </a:p>
        </p:txBody>
      </p:sp>
      <p:pic>
        <p:nvPicPr>
          <p:cNvPr id="9" name="Picture 4" descr="aws_sub-brand-logo_webin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4684713"/>
            <a:ext cx="14938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125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274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19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ws_sub-brand-logo_webin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4684713"/>
            <a:ext cx="14938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799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7163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008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463338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4D4D4C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0116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 rtlCol="0"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441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55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05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5998" y="1009332"/>
            <a:ext cx="8205304" cy="4134168"/>
          </a:xfrm>
          <a:solidFill>
            <a:schemeClr val="tx2">
              <a:lumMod val="20000"/>
              <a:lumOff val="80000"/>
            </a:schemeClr>
          </a:solidFill>
        </p:spPr>
        <p:txBody>
          <a:bodyPr lIns="182880" tIns="182880" rIns="182880" bIns="182880"/>
          <a:lstStyle>
            <a:lvl1pPr marL="0" indent="0">
              <a:buNone/>
              <a:defRPr sz="2000" baseline="0">
                <a:solidFill>
                  <a:srgbClr val="3366FF"/>
                </a:solidFill>
                <a:latin typeface="Lucida Console"/>
                <a:cs typeface="Lucida Console"/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; Syntax </a:t>
            </a:r>
            <a:r>
              <a:rPr lang="en-US" dirty="0" err="1"/>
              <a:t>Testfile</a:t>
            </a:r>
            <a:r>
              <a:rPr lang="en-US" dirty="0"/>
              <a:t> for 68k Assembly code</a:t>
            </a:r>
          </a:p>
          <a:p>
            <a:pPr lvl="0"/>
            <a:r>
              <a:rPr lang="en-US" dirty="0"/>
              <a:t>; Some comments about this file</a:t>
            </a:r>
          </a:p>
          <a:p>
            <a:pPr lvl="0"/>
            <a:r>
              <a:rPr lang="en-US" dirty="0"/>
              <a:t>.D0 00000000</a:t>
            </a:r>
          </a:p>
          <a:p>
            <a:pPr lvl="0"/>
            <a:r>
              <a:rPr lang="en-US" dirty="0"/>
              <a:t>MS 2100 00000002</a:t>
            </a:r>
          </a:p>
          <a:p>
            <a:pPr lvl="0"/>
            <a:r>
              <a:rPr lang="en-US" dirty="0"/>
              <a:t>MM 2000;DI</a:t>
            </a:r>
          </a:p>
          <a:p>
            <a:pPr lvl="0"/>
            <a:r>
              <a:rPr lang="en-US" dirty="0"/>
              <a:t>  LEA.L $002100,A1</a:t>
            </a:r>
          </a:p>
          <a:p>
            <a:pPr lvl="0"/>
            <a:r>
              <a:rPr lang="en-US" dirty="0"/>
              <a:t>  MOVE.L #2, -(A1)</a:t>
            </a:r>
          </a:p>
          <a:p>
            <a:pPr lvl="0"/>
            <a:r>
              <a:rPr lang="en-US" dirty="0"/>
              <a:t>  BSR $00002050</a:t>
            </a:r>
          </a:p>
          <a:p>
            <a:pPr lvl="0"/>
            <a:r>
              <a:rPr lang="en-US" dirty="0"/>
              <a:t>MM 2050;DI</a:t>
            </a:r>
          </a:p>
          <a:p>
            <a:pPr lvl="0"/>
            <a:r>
              <a:rPr lang="en-US" dirty="0"/>
              <a:t>  MOVE.L (A1)+,D1</a:t>
            </a: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ws_sub-brand-logo_webinar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4684713"/>
            <a:ext cx="14938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85775" y="1711325"/>
            <a:ext cx="7777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>
                <a:solidFill>
                  <a:srgbClr val="474746"/>
                </a:solidFill>
              </a:rPr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98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0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5" r:id="rId2"/>
    <p:sldLayoutId id="2147483676" r:id="rId3"/>
    <p:sldLayoutId id="2147483692" r:id="rId4"/>
    <p:sldLayoutId id="2147483677" r:id="rId5"/>
    <p:sldLayoutId id="2147483678" r:id="rId6"/>
    <p:sldLayoutId id="2147483679" r:id="rId7"/>
    <p:sldLayoutId id="2147483689" r:id="rId8"/>
    <p:sldLayoutId id="2147483690" r:id="rId9"/>
    <p:sldLayoutId id="2147483691" r:id="rId10"/>
    <p:sldLayoutId id="2147483680" r:id="rId11"/>
    <p:sldLayoutId id="2147483686" r:id="rId12"/>
    <p:sldLayoutId id="2147483681" r:id="rId13"/>
    <p:sldLayoutId id="2147483687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36550" y="114300"/>
            <a:ext cx="82057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1313" y="1009650"/>
            <a:ext cx="82042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289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4D4D4C"/>
          </a:solidFill>
          <a:latin typeface="Arial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rgbClr val="4D4D4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D4D4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D4D4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4D4D4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4D4D4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36550" y="114300"/>
            <a:ext cx="82057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1313" y="1009650"/>
            <a:ext cx="82042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04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4D4D4C"/>
          </a:solidFill>
          <a:latin typeface="Arial"/>
          <a:ea typeface="+mj-ea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4D4D4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defRPr sz="2400" kern="1200">
          <a:solidFill>
            <a:srgbClr val="4D4D4C"/>
          </a:solidFill>
          <a:latin typeface="Arial"/>
          <a:ea typeface="+mn-ea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4D4D4C"/>
          </a:solidFill>
          <a:latin typeface="Arial"/>
          <a:ea typeface="+mn-ea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D4D4C"/>
          </a:solidFill>
          <a:latin typeface="Arial"/>
          <a:ea typeface="+mn-ea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4D4D4C"/>
          </a:solidFill>
          <a:latin typeface="Arial"/>
          <a:ea typeface="+mn-ea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4D4D4C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ws.amazon.com/ec2/systems-manag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362" y="3482975"/>
            <a:ext cx="3779837" cy="43338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Adnan Ijaz, Taylor Anderson, Amjad Hussain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7363" y="3863975"/>
            <a:ext cx="3683000" cy="36988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1200" dirty="0"/>
              <a:t>EC2 Systems Manager</a:t>
            </a:r>
          </a:p>
        </p:txBody>
      </p:sp>
      <p:sp>
        <p:nvSpPr>
          <p:cNvPr id="1331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87363" y="2658927"/>
            <a:ext cx="6042025" cy="488950"/>
          </a:xfrm>
        </p:spPr>
        <p:txBody>
          <a:bodyPr/>
          <a:lstStyle/>
          <a:p>
            <a:r>
              <a:rPr lang="en-US" sz="2000" dirty="0"/>
              <a:t>Hybrid Cloud Management at Scale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6"/>
          <p:cNvSpPr txBox="1">
            <a:spLocks/>
          </p:cNvSpPr>
          <p:nvPr/>
        </p:nvSpPr>
        <p:spPr bwMode="auto">
          <a:xfrm>
            <a:off x="487898" y="1690409"/>
            <a:ext cx="832043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4000" b="1" kern="1200" baseline="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Amazon EC2 Systems Manager</a:t>
            </a:r>
          </a:p>
        </p:txBody>
      </p:sp>
    </p:spTree>
    <p:extLst>
      <p:ext uri="{BB962C8B-B14F-4D97-AF65-F5344CB8AC3E}">
        <p14:creationId xmlns:p14="http://schemas.microsoft.com/office/powerpoint/2010/main" val="126138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788" y="1266031"/>
            <a:ext cx="8645165" cy="3472073"/>
          </a:xfrm>
        </p:spPr>
        <p:txBody>
          <a:bodyPr/>
          <a:lstStyle/>
          <a:p>
            <a:pPr marL="40005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Optimized for building and maintaining Amazon Machine Images (AMIs)</a:t>
            </a:r>
          </a:p>
          <a:p>
            <a:pPr marL="1085850" lvl="1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Start with an AMI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perform automation steps like OS patching and drive updates 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produce a new AMI</a:t>
            </a:r>
          </a:p>
          <a:p>
            <a:pPr marL="40005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Express your workflow as automation steps in a JSON-based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</a:p>
          <a:p>
            <a:pPr marL="40005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Support for Run Command, Lambda functions</a:t>
            </a:r>
          </a:p>
          <a:p>
            <a:pPr marL="40005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Eliminates the overhead in managing ‘golden’ enterprise images</a:t>
            </a:r>
          </a:p>
          <a:p>
            <a:pPr marL="40005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6789" y="694337"/>
            <a:ext cx="8071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Automate common tasks using simplified workflows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778" y="4238244"/>
            <a:ext cx="1160583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7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9" y="822950"/>
            <a:ext cx="7675548" cy="2313788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9418" y="1042073"/>
            <a:ext cx="5761658" cy="38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3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Store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789" y="1135676"/>
            <a:ext cx="8205304" cy="3472073"/>
          </a:xfrm>
        </p:spPr>
        <p:txBody>
          <a:bodyPr/>
          <a:lstStyle/>
          <a:p>
            <a:pPr marL="342900" lvl="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Parameters reference-able via a Run Command, State Manager, and Automation Service</a:t>
            </a:r>
          </a:p>
          <a:p>
            <a:pPr marL="34290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Granular access control limits unwanted data access</a:t>
            </a:r>
          </a:p>
          <a:p>
            <a:pPr marL="34290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Encrypt sensitive information using your own KMS keys</a:t>
            </a:r>
          </a:p>
          <a:p>
            <a:pPr marL="34290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Eliminates on-going maintenance challenge of critical enterprise assets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336789" y="694337"/>
            <a:ext cx="8071245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accent1"/>
                </a:solidFill>
              </a:rPr>
              <a:t>Centralized management of IT assets such as passwords and connection strings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785" y="4147546"/>
            <a:ext cx="892616" cy="9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3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 Window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789" y="1612981"/>
            <a:ext cx="8226385" cy="3472073"/>
          </a:xfrm>
        </p:spPr>
        <p:txBody>
          <a:bodyPr/>
          <a:lstStyle/>
          <a:p>
            <a:pPr marL="342900" lvl="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Define one or more recurring windows of time during which it is acceptable for disruptive actions to occur</a:t>
            </a:r>
          </a:p>
          <a:p>
            <a:pPr marL="342900" lvl="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Built-in integration with Run Command and Patch Manager</a:t>
            </a:r>
          </a:p>
          <a:p>
            <a:pPr marL="34290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Helps improve availability and reliability of your workloads by automatically performing tasks in a well-defined window of time</a:t>
            </a:r>
          </a:p>
          <a:p>
            <a:pPr marL="285750" lvl="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09" y="4204009"/>
            <a:ext cx="1151758" cy="8983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6789" y="694337"/>
            <a:ext cx="8071245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accent1"/>
                </a:solidFill>
              </a:rPr>
              <a:t>Schedule disruptive tasks in well defined window to minimize downtime</a:t>
            </a:r>
          </a:p>
        </p:txBody>
      </p:sp>
    </p:spTree>
    <p:extLst>
      <p:ext uri="{BB962C8B-B14F-4D97-AF65-F5344CB8AC3E}">
        <p14:creationId xmlns:p14="http://schemas.microsoft.com/office/powerpoint/2010/main" val="210311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789" y="776542"/>
            <a:ext cx="8205304" cy="3472073"/>
          </a:xfrm>
        </p:spPr>
        <p:txBody>
          <a:bodyPr/>
          <a:lstStyle/>
          <a:p>
            <a:pPr marL="342900" lvl="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400050" lvl="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Example: Instance and OS details, network configuration, list of files, installed software and patches</a:t>
            </a:r>
          </a:p>
          <a:p>
            <a:pPr marL="40005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Collect data from predefined inventory types or write a custom one using JSON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Document</a:t>
            </a:r>
          </a:p>
          <a:p>
            <a:pPr marL="40005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AWS </a:t>
            </a:r>
            <a:r>
              <a:rPr lang="en-US" sz="1800" dirty="0" err="1">
                <a:ea typeface="Calibri" panose="020F0502020204030204" pitchFamily="34" charset="0"/>
                <a:cs typeface="Times New Roman" panose="02020603050405020304" pitchFamily="18" charset="0"/>
              </a:rPr>
              <a:t>Config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integration enables tracking the history of changes</a:t>
            </a:r>
          </a:p>
          <a:p>
            <a:pPr marL="40005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Simplifies management scenarios, such as licensing usage tracking and identifying zero-day vulnerabilities</a:t>
            </a: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75" y="4181707"/>
            <a:ext cx="1165178" cy="8951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6789" y="694337"/>
            <a:ext cx="8071245" cy="853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accent1"/>
                </a:solidFill>
              </a:rPr>
              <a:t>Scalable way of collecting, querying, and auditing detailed software inventory information</a:t>
            </a:r>
          </a:p>
        </p:txBody>
      </p:sp>
    </p:spTree>
    <p:extLst>
      <p:ext uri="{BB962C8B-B14F-4D97-AF65-F5344CB8AC3E}">
        <p14:creationId xmlns:p14="http://schemas.microsoft.com/office/powerpoint/2010/main" val="293777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Manager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789" y="1151405"/>
            <a:ext cx="8308273" cy="3472073"/>
          </a:xfrm>
        </p:spPr>
        <p:txBody>
          <a:bodyPr/>
          <a:lstStyle/>
          <a:p>
            <a:pPr marL="342900" lvl="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Express custom patch policies as patch baselines e.g. apply critical patches on day 1 but wait 7 days for non-critical patches</a:t>
            </a:r>
          </a:p>
          <a:p>
            <a:pPr marL="342900" lvl="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Perform patching during scheduled maintenance windows</a:t>
            </a:r>
          </a:p>
          <a:p>
            <a:pPr marL="342900" lvl="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Built-in patch compliance reporting</a:t>
            </a:r>
          </a:p>
          <a:p>
            <a:pPr marL="342900" lvl="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Eliminates manual intervention and reduces time-to-deploy for critical updates and zero-day vulnerabilities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691" y="4362851"/>
            <a:ext cx="936502" cy="7442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6789" y="694337"/>
            <a:ext cx="8071245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lvl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accent1"/>
                </a:solidFill>
              </a:rPr>
              <a:t>Roll out Windows OS patches using custom-defined rules and pre-scheduled maintenance windows </a:t>
            </a:r>
          </a:p>
        </p:txBody>
      </p:sp>
    </p:spTree>
    <p:extLst>
      <p:ext uri="{BB962C8B-B14F-4D97-AF65-F5344CB8AC3E}">
        <p14:creationId xmlns:p14="http://schemas.microsoft.com/office/powerpoint/2010/main" val="37245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Manager availability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No charge – only pay for AWS resources you manage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Available in multiple regions</a:t>
            </a:r>
          </a:p>
          <a:p>
            <a:pPr marL="1085850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Patch Manager coming very soon!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819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96875" y="1968500"/>
            <a:ext cx="7772400" cy="9302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0817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 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Hybrid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/>
          <a:lstStyle/>
          <a:p>
            <a:r>
              <a:rPr lang="en-US" b="1" dirty="0"/>
              <a:t>Cross-platform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17120" cy="340940"/>
          </a:xfrm>
        </p:spPr>
        <p:txBody>
          <a:bodyPr/>
          <a:lstStyle/>
          <a:p>
            <a:r>
              <a:rPr lang="en-US" b="1" dirty="0"/>
              <a:t>Scalable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b="1" dirty="0"/>
              <a:t>Secure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b="1" dirty="0"/>
              <a:t>Easy-to-write automation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b="1" dirty="0"/>
              <a:t>Reduced TCO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02" y="830335"/>
            <a:ext cx="2024590" cy="13933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66" y="929321"/>
            <a:ext cx="1428750" cy="1104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09" y="869030"/>
            <a:ext cx="1820048" cy="122460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13" y="2669768"/>
            <a:ext cx="1269841" cy="128254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559" y="2780696"/>
            <a:ext cx="1440525" cy="11040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2" y="2780696"/>
            <a:ext cx="1428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1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1" y="1009332"/>
            <a:ext cx="8757109" cy="3553926"/>
          </a:xfrm>
        </p:spPr>
        <p:txBody>
          <a:bodyPr/>
          <a:lstStyle/>
          <a:p>
            <a:pPr marL="342900" indent="-34290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Learn more at </a:t>
            </a:r>
            <a:r>
              <a:rPr lang="en-US" sz="1800" dirty="0">
                <a:hlinkClick r:id="rId3"/>
              </a:rPr>
              <a:t>https://aws.amazon.com/ec2/systems-manager/</a:t>
            </a:r>
            <a:endParaRPr lang="en-US" sz="1800" dirty="0"/>
          </a:p>
          <a:p>
            <a:pPr marL="342900" indent="-34290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Get started using EC2 Management Console, AWS CLI and PowerShell</a:t>
            </a:r>
          </a:p>
          <a:p>
            <a:pPr marL="285750" indent="-285750">
              <a:lnSpc>
                <a:spcPct val="13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969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0592" y="1009332"/>
            <a:ext cx="5741904" cy="3553926"/>
          </a:xfrm>
        </p:spPr>
        <p:txBody>
          <a:bodyPr/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Overview of Systems Manager and its capabilities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Learn how to configure and manage your cloud and hybrid IT environments at scale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Demo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6789" y="114936"/>
            <a:ext cx="8205304" cy="54574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What to Expect from the Session</a:t>
            </a:r>
          </a:p>
        </p:txBody>
      </p:sp>
    </p:spTree>
    <p:extLst>
      <p:ext uri="{BB962C8B-B14F-4D97-AF65-F5344CB8AC3E}">
        <p14:creationId xmlns:p14="http://schemas.microsoft.com/office/powerpoint/2010/main" val="2403161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7363" y="3482975"/>
            <a:ext cx="3683000" cy="433388"/>
          </a:xfrm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0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customers have told us: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18" y="1301954"/>
            <a:ext cx="8452369" cy="355392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Traditional IT toolset is not designed and built for cloud scale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Maintaining broader enterprise-wide visibility is challenging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Deploying and maintaining multiple products is a significant operational overhead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Licensing costs and complexity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18" y="652614"/>
            <a:ext cx="8071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CB64C"/>
                </a:solidFill>
                <a:latin typeface="Arial"/>
                <a:cs typeface="Arial"/>
              </a:rPr>
              <a:t>Managing cloud and hybrid environments using a traditional toolset is complex and costly</a:t>
            </a:r>
          </a:p>
        </p:txBody>
      </p:sp>
    </p:spTree>
    <p:extLst>
      <p:ext uri="{BB962C8B-B14F-4D97-AF65-F5344CB8AC3E}">
        <p14:creationId xmlns:p14="http://schemas.microsoft.com/office/powerpoint/2010/main" val="231056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EC2 Systems Manager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49" y="1229465"/>
            <a:ext cx="7424036" cy="3553926"/>
          </a:xfrm>
        </p:spPr>
        <p:txBody>
          <a:bodyPr/>
          <a:lstStyle/>
          <a:p>
            <a:pPr algn="ctr"/>
            <a:r>
              <a:rPr lang="en-US" sz="2200" b="1" dirty="0">
                <a:solidFill>
                  <a:schemeClr val="accent1"/>
                </a:solidFill>
              </a:rPr>
              <a:t>A set of capabilities that enable automated configuration and ongoing management of systems at scale, across all your Windows and Linux workloads, running in Amazon EC2 or on-premises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76" y="3203329"/>
            <a:ext cx="1737584" cy="1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" y="9234"/>
            <a:ext cx="7958136" cy="5253614"/>
          </a:xfrm>
        </p:spPr>
      </p:pic>
      <p:sp>
        <p:nvSpPr>
          <p:cNvPr id="7" name="Arc 6"/>
          <p:cNvSpPr/>
          <p:nvPr/>
        </p:nvSpPr>
        <p:spPr>
          <a:xfrm rot="9943278">
            <a:off x="6890014" y="2211314"/>
            <a:ext cx="3196929" cy="774300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1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86517" y="2151897"/>
            <a:ext cx="1924050" cy="340940"/>
          </a:xfrm>
        </p:spPr>
        <p:txBody>
          <a:bodyPr/>
          <a:lstStyle/>
          <a:p>
            <a:r>
              <a:rPr lang="en-US" b="1" dirty="0"/>
              <a:t>Hybrid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/>
          <a:lstStyle/>
          <a:p>
            <a:r>
              <a:rPr lang="en-US" b="1" dirty="0"/>
              <a:t>Cross-platform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17120" cy="340940"/>
          </a:xfrm>
        </p:spPr>
        <p:txBody>
          <a:bodyPr/>
          <a:lstStyle/>
          <a:p>
            <a:r>
              <a:rPr lang="en-US" b="1" dirty="0"/>
              <a:t>Scalable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/>
          <a:lstStyle/>
          <a:p>
            <a:r>
              <a:rPr lang="en-US" b="1" dirty="0"/>
              <a:t>Secure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/>
          <a:lstStyle/>
          <a:p>
            <a:r>
              <a:rPr lang="en-US" b="1" dirty="0"/>
              <a:t>Easy-to-write automation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/>
          <a:lstStyle/>
          <a:p>
            <a:r>
              <a:rPr lang="en-US" b="1" dirty="0"/>
              <a:t>Reduced TCO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958" y="929321"/>
            <a:ext cx="1428750" cy="1104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510" y="869030"/>
            <a:ext cx="1820048" cy="12246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79" y="2669768"/>
            <a:ext cx="1269841" cy="12825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71" y="2780696"/>
            <a:ext cx="1440525" cy="11040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3" y="2780696"/>
            <a:ext cx="1428750" cy="1104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47" y="830335"/>
            <a:ext cx="2024590" cy="139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0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Manager capabilities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629862" y="2757470"/>
            <a:ext cx="1924050" cy="340940"/>
          </a:xfrm>
        </p:spPr>
        <p:txBody>
          <a:bodyPr/>
          <a:lstStyle/>
          <a:p>
            <a:r>
              <a:rPr lang="en-US" sz="1600" dirty="0"/>
              <a:t>Run Command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626799" y="2713238"/>
            <a:ext cx="1924050" cy="340940"/>
          </a:xfrm>
        </p:spPr>
        <p:txBody>
          <a:bodyPr/>
          <a:lstStyle/>
          <a:p>
            <a:r>
              <a:rPr lang="en-US" sz="1600" dirty="0"/>
              <a:t>Maintenance Window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>
          <a:xfrm>
            <a:off x="6618043" y="2147256"/>
            <a:ext cx="1924050" cy="340940"/>
          </a:xfrm>
        </p:spPr>
        <p:txBody>
          <a:bodyPr/>
          <a:lstStyle/>
          <a:p>
            <a:r>
              <a:rPr lang="en-US" sz="1600" dirty="0"/>
              <a:t>Inventory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>
          <a:xfrm>
            <a:off x="622036" y="3972850"/>
            <a:ext cx="1924050" cy="340940"/>
          </a:xfrm>
        </p:spPr>
        <p:txBody>
          <a:bodyPr/>
          <a:lstStyle/>
          <a:p>
            <a:r>
              <a:rPr lang="en-US" sz="1600" dirty="0"/>
              <a:t>State Manager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>
          <a:xfrm>
            <a:off x="3637570" y="3968434"/>
            <a:ext cx="1924050" cy="340940"/>
          </a:xfrm>
        </p:spPr>
        <p:txBody>
          <a:bodyPr/>
          <a:lstStyle/>
          <a:p>
            <a:r>
              <a:rPr lang="en-US" sz="1600" dirty="0"/>
              <a:t>Parameter Store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6644590" y="3207073"/>
            <a:ext cx="1924050" cy="340940"/>
          </a:xfrm>
        </p:spPr>
        <p:txBody>
          <a:bodyPr/>
          <a:lstStyle/>
          <a:p>
            <a:r>
              <a:rPr lang="en-US" sz="1600" dirty="0"/>
              <a:t>Patch Manager</a:t>
            </a:r>
          </a:p>
        </p:txBody>
      </p:sp>
      <p:pic>
        <p:nvPicPr>
          <p:cNvPr id="16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97" y="3247925"/>
            <a:ext cx="839554" cy="667226"/>
          </a:xfrm>
          <a:prstGeom prst="rect">
            <a:avLst/>
          </a:prstGeom>
        </p:spPr>
      </p:pic>
      <p:pic>
        <p:nvPicPr>
          <p:cNvPr id="1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91" y="2080152"/>
            <a:ext cx="806366" cy="623590"/>
          </a:xfrm>
          <a:prstGeom prst="rect">
            <a:avLst/>
          </a:prstGeom>
        </p:spPr>
      </p:pic>
      <p:pic>
        <p:nvPicPr>
          <p:cNvPr id="19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548" y="3750828"/>
            <a:ext cx="661618" cy="516062"/>
          </a:xfrm>
          <a:prstGeom prst="rect">
            <a:avLst/>
          </a:prstGeom>
        </p:spPr>
      </p:pic>
      <p:pic>
        <p:nvPicPr>
          <p:cNvPr id="20" name="Content Placeholder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97" y="3377543"/>
            <a:ext cx="592944" cy="598874"/>
          </a:xfrm>
          <a:prstGeom prst="rect">
            <a:avLst/>
          </a:prstGeom>
        </p:spPr>
      </p:pic>
      <p:pic>
        <p:nvPicPr>
          <p:cNvPr id="21" name="Content Placeholder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998" y="1656574"/>
            <a:ext cx="681234" cy="523332"/>
          </a:xfrm>
          <a:prstGeom prst="rect">
            <a:avLst/>
          </a:prstGeom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12" y="2085029"/>
            <a:ext cx="766902" cy="598184"/>
          </a:xfrm>
          <a:prstGeom prst="rect">
            <a:avLst/>
          </a:prstGeom>
        </p:spPr>
      </p:pic>
      <p:sp>
        <p:nvSpPr>
          <p:cNvPr id="24" name="Text Placeholder 7"/>
          <p:cNvSpPr txBox="1">
            <a:spLocks/>
          </p:cNvSpPr>
          <p:nvPr/>
        </p:nvSpPr>
        <p:spPr>
          <a:xfrm>
            <a:off x="6718147" y="4297497"/>
            <a:ext cx="1924050" cy="340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Automation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0323" y="1580082"/>
            <a:ext cx="1897503" cy="3206231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645918" y="1580082"/>
            <a:ext cx="1897503" cy="3206231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638279" y="1580082"/>
            <a:ext cx="2018205" cy="3206231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3957" y="845792"/>
            <a:ext cx="2069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Deploy, Configure,</a:t>
            </a:r>
          </a:p>
          <a:p>
            <a:pPr algn="ctr"/>
            <a:r>
              <a:rPr lang="en-US" sz="1600" dirty="0"/>
              <a:t>and Administer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4590" y="845792"/>
            <a:ext cx="1944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Track and</a:t>
            </a:r>
          </a:p>
          <a:p>
            <a:pPr algn="ctr"/>
            <a:r>
              <a:rPr lang="en-US" sz="1600" dirty="0"/>
              <a:t>Update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53355" y="859904"/>
            <a:ext cx="2069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Shared </a:t>
            </a:r>
          </a:p>
          <a:p>
            <a:pPr algn="ctr"/>
            <a:r>
              <a:rPr lang="en-US" sz="1600" dirty="0"/>
              <a:t>Capabilities</a:t>
            </a:r>
          </a:p>
        </p:txBody>
      </p:sp>
      <p:pic>
        <p:nvPicPr>
          <p:cNvPr id="32" name="Content Placeholder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57" y="2670588"/>
            <a:ext cx="563800" cy="4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3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24" grpId="0"/>
      <p:bldP spid="26" grpId="0" animBg="1"/>
      <p:bldP spid="27" grpId="0" animBg="1"/>
      <p:bldP spid="28" grpId="0" animBg="1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Command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788" y="1242516"/>
            <a:ext cx="8546781" cy="3472073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Example: Running shell and PowerShell scripts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Easily define new tasks using simple JSON-based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Documents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– no specialized skillset required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Leverage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Documents</a:t>
            </a: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 built by AWS and the broader community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Delegate access, perform audit, receive notifications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cs typeface="Times New Roman" panose="02020603050405020304" pitchFamily="18" charset="0"/>
              </a:rPr>
              <a:t>Helps improve security posture by eliminating the need to SSH or RDP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336789" y="694337"/>
            <a:ext cx="8071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Perform common administrative tasks remotely at scale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93" y="4241074"/>
            <a:ext cx="1166930" cy="9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1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789" y="1176659"/>
            <a:ext cx="8226386" cy="3472073"/>
          </a:xfrm>
        </p:spPr>
        <p:txBody>
          <a:bodyPr/>
          <a:lstStyle/>
          <a:p>
            <a:pPr lvl="1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0005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Example: Configuring firewall and updating anti-malware definitions</a:t>
            </a:r>
          </a:p>
          <a:p>
            <a:pPr marL="40005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Define new policies using simple JSON-based </a:t>
            </a:r>
            <a:r>
              <a:rPr lang="en-US" sz="1800" i="1" dirty="0">
                <a:ea typeface="Calibri" panose="020F0502020204030204" pitchFamily="34" charset="0"/>
                <a:cs typeface="Times New Roman" panose="02020603050405020304" pitchFamily="18" charset="0"/>
              </a:rPr>
              <a:t>Documents</a:t>
            </a:r>
          </a:p>
          <a:p>
            <a:pPr marL="40005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Control how and when a configuration is applied and maintained</a:t>
            </a:r>
          </a:p>
          <a:p>
            <a:pPr marL="40005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Helps enforce enterprise-wide compliance of configuration policies</a:t>
            </a:r>
          </a:p>
          <a:p>
            <a:pPr marL="114300" indent="-34290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789" y="694337"/>
            <a:ext cx="708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Define and maintain a consistent configuration of OS and applications</a:t>
            </a: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364" y="4081347"/>
            <a:ext cx="1315608" cy="104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6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invent-deck-light_as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Invent-16-Light" id="{F96756DB-0AF2-654F-AC17-CB95E158BD63}" vid="{F2E787C2-868B-BC45-B76F-3F5B2DCDFFD2}"/>
    </a:ext>
  </a:extLst>
</a:theme>
</file>

<file path=ppt/theme/theme2.xml><?xml version="1.0" encoding="utf-8"?>
<a:theme xmlns:a="http://schemas.openxmlformats.org/drawingml/2006/main" name="DeckTemplate-Webinars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 Webinar Template 2016 [Compatibility Mode]" id="{AFA4C6C4-C40B-4BC6-904E-BE8DAA8B624A}" vid="{A98920C7-2C82-4C76-B754-315812FE1B02}"/>
    </a:ext>
  </a:extLst>
</a:theme>
</file>

<file path=ppt/theme/theme3.xml><?xml version="1.0" encoding="utf-8"?>
<a:theme xmlns:a="http://schemas.openxmlformats.org/drawingml/2006/main" name="1_DeckTemplate-Webinars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 Webinar Template 2016 [Compatibility Mode]" id="{AFA4C6C4-C40B-4BC6-904E-BE8DAA8B624A}" vid="{A98920C7-2C82-4C76-B754-315812FE1B0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reInvent-16-Light</Template>
  <TotalTime>13678</TotalTime>
  <Words>629</Words>
  <Application>Microsoft Macintosh PowerPoint</Application>
  <PresentationFormat>On-screen Show (16:9)</PresentationFormat>
  <Paragraphs>109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Lucida Console</vt:lpstr>
      <vt:lpstr>Times New Roman</vt:lpstr>
      <vt:lpstr>Wingdings</vt:lpstr>
      <vt:lpstr>reinvent-deck-light_as</vt:lpstr>
      <vt:lpstr>DeckTemplate-Webinars</vt:lpstr>
      <vt:lpstr>1_DeckTemplate-Webinars</vt:lpstr>
      <vt:lpstr>PowerPoint Presentation</vt:lpstr>
      <vt:lpstr>PowerPoint Presentation</vt:lpstr>
      <vt:lpstr>What customers have told us:</vt:lpstr>
      <vt:lpstr>Amazon EC2 Systems Manager</vt:lpstr>
      <vt:lpstr>PowerPoint Presentation</vt:lpstr>
      <vt:lpstr>Why should I care?</vt:lpstr>
      <vt:lpstr>Systems Manager capabilities</vt:lpstr>
      <vt:lpstr>Run Command</vt:lpstr>
      <vt:lpstr>State Manager</vt:lpstr>
      <vt:lpstr>Automation Service</vt:lpstr>
      <vt:lpstr>Documents</vt:lpstr>
      <vt:lpstr>Parameter Store</vt:lpstr>
      <vt:lpstr>Maintenance Window</vt:lpstr>
      <vt:lpstr>Inventory</vt:lpstr>
      <vt:lpstr>Patch Manager</vt:lpstr>
      <vt:lpstr>Systems Manager availability</vt:lpstr>
      <vt:lpstr>Demo</vt:lpstr>
      <vt:lpstr>In summary …</vt:lpstr>
      <vt:lpstr>Next steps</vt:lpstr>
      <vt:lpstr>PowerPoint Presentation</vt:lpstr>
    </vt:vector>
  </TitlesOfParts>
  <Company>Amazon.com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Deck Guidelines</dc:title>
  <dc:creator>Fagan, Jill</dc:creator>
  <cp:lastModifiedBy>Microsoft Office User</cp:lastModifiedBy>
  <cp:revision>208</cp:revision>
  <dcterms:created xsi:type="dcterms:W3CDTF">2016-07-19T22:09:21Z</dcterms:created>
  <dcterms:modified xsi:type="dcterms:W3CDTF">2017-07-07T19:18:33Z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