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2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1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>
      <p:cViewPr varScale="1">
        <p:scale>
          <a:sx n="100" d="100"/>
          <a:sy n="100" d="100"/>
        </p:scale>
        <p:origin x="14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5/13/2019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5/13/2019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5/13/2019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5/13/2019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5/13/2019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5/13/2019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5/13/2019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Hrhfr3NSz4" TargetMode="External"/><Relationship Id="rId2" Type="http://schemas.openxmlformats.org/officeDocument/2006/relationships/hyperlink" Target="https://youtu.be/cJRaqV5CsY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act.ctti-clinicaltrials.org/" TargetMode="External"/><Relationship Id="rId2" Type="http://schemas.openxmlformats.org/officeDocument/2006/relationships/hyperlink" Target="https://github.com/smathurdc/ClinicalTria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br>
              <a:rPr lang="en-US" altLang="en-US" sz="3200" dirty="0"/>
            </a:br>
            <a:r>
              <a:rPr lang="en-US" altLang="en-US" sz="2400" dirty="0"/>
              <a:t>Final Project</a:t>
            </a:r>
            <a:br>
              <a:rPr lang="en-US" altLang="en-US" sz="3200" dirty="0"/>
            </a:br>
            <a:r>
              <a:rPr lang="en-US" altLang="en-US" sz="3200" dirty="0"/>
              <a:t>Case Study in Clinical Trials</a:t>
            </a:r>
            <a:br>
              <a:rPr lang="en-US" altLang="en-US" sz="3200" b="1" dirty="0"/>
            </a:br>
            <a:br>
              <a:rPr lang="en-US" altLang="en-US" sz="3200" b="1" dirty="0"/>
            </a:br>
            <a:endParaRPr lang="en-US" altLang="en-US" sz="32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Mathur, Sachin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@Sachin Mathur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5029200"/>
            <a:ext cx="49498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CSCI E-89 Deep Learning, Spring  2019</a:t>
            </a: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4150-52B4-4BD6-932A-2079F862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 Visualization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821F9-1738-435D-9333-158E1EBA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Sachin Mathur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53100-ED81-47FF-96F7-CD2A84F3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96FFCC-E9E9-4CDE-A5A8-430B7ADE9584}"/>
              </a:ext>
            </a:extLst>
          </p:cNvPr>
          <p:cNvGrpSpPr/>
          <p:nvPr/>
        </p:nvGrpSpPr>
        <p:grpSpPr>
          <a:xfrm>
            <a:off x="381000" y="1066800"/>
            <a:ext cx="7929682" cy="4498950"/>
            <a:chOff x="381000" y="1066800"/>
            <a:chExt cx="7929682" cy="44989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E84890-F9FE-4365-96AF-0A8C5D39A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1066800"/>
              <a:ext cx="7929682" cy="44989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DCF5A5-CD4B-46F0-A528-130945E714EB}"/>
                </a:ext>
              </a:extLst>
            </p:cNvPr>
            <p:cNvSpPr/>
            <p:nvPr/>
          </p:nvSpPr>
          <p:spPr>
            <a:xfrm>
              <a:off x="4495800" y="1371600"/>
              <a:ext cx="2286000" cy="121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C4F3306-FD42-47BE-B158-0F9A20B495DB}"/>
              </a:ext>
            </a:extLst>
          </p:cNvPr>
          <p:cNvSpPr txBox="1"/>
          <p:nvPr/>
        </p:nvSpPr>
        <p:spPr>
          <a:xfrm>
            <a:off x="533400" y="5867400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diagnoses are grouped together</a:t>
            </a:r>
          </a:p>
        </p:txBody>
      </p:sp>
    </p:spTree>
    <p:extLst>
      <p:ext uri="{BB962C8B-B14F-4D97-AF65-F5344CB8AC3E}">
        <p14:creationId xmlns:p14="http://schemas.microsoft.com/office/powerpoint/2010/main" val="374494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12E6-D1A7-4058-9926-08BA6C1F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553E1-06BA-45DA-A81A-2E169226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Sachin Mathur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8DF80-03E2-43F6-92BE-F4585366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63FC8-A452-450A-8D22-DC48FA16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3903785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DCC4A-32FD-4F7B-80AD-51D4A922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0"/>
            <a:ext cx="1784821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6C1FBD-AA95-4D85-AC8A-FA6349208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727904"/>
            <a:ext cx="179488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7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090B-B780-4C12-BE43-2D84D2CD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0297-EA0B-4F02-8877-B842DE6F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0728"/>
            <a:ext cx="8229600" cy="2041072"/>
          </a:xfrm>
        </p:spPr>
        <p:txBody>
          <a:bodyPr/>
          <a:lstStyle/>
          <a:p>
            <a:r>
              <a:rPr lang="en-US" dirty="0"/>
              <a:t>Created Model using RNN, LSTM, Bi-Directional LSTM</a:t>
            </a:r>
          </a:p>
          <a:p>
            <a:r>
              <a:rPr lang="en-US" dirty="0"/>
              <a:t>Created a one-hot model to compare performance against a word embedding model</a:t>
            </a:r>
          </a:p>
          <a:p>
            <a:r>
              <a:rPr lang="en-US" dirty="0"/>
              <a:t>Used callback functions such as early stopping</a:t>
            </a:r>
          </a:p>
          <a:p>
            <a:r>
              <a:rPr lang="en-US" dirty="0"/>
              <a:t>Ran the model for 50 epochs</a:t>
            </a:r>
          </a:p>
          <a:p>
            <a:r>
              <a:rPr lang="en-US" dirty="0"/>
              <a:t>Created a validation set from the training 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47E27-B098-4982-8BE4-6D2A674C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Sachin Mathur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AAA5D-94D3-4016-9E4E-AE2D01C4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11040-6294-4E3C-9023-07C538CF7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58967"/>
            <a:ext cx="7315200" cy="323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0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77AE-2F0B-402F-A3E0-83BBB481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3ADA8-58A9-4537-8D5C-30E6CE71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Sachin Mathur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EA836-9426-40A9-9CDD-18F2C227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605BC3-BE11-4503-84DE-72AE05306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4191000" cy="2969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8FB718-875B-4CB1-AACA-9A7B0AEF6E48}"/>
              </a:ext>
            </a:extLst>
          </p:cNvPr>
          <p:cNvSpPr txBox="1"/>
          <p:nvPr/>
        </p:nvSpPr>
        <p:spPr>
          <a:xfrm>
            <a:off x="990600" y="5562600"/>
            <a:ext cx="743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Bi-Directional LSTM gave an accuracy of ~98% on the validation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LSTM also gave &gt; 97% accuracy on validation 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55A0B8-FACA-46E4-A6F0-1DB5F9C9E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116" y="1768929"/>
            <a:ext cx="398500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0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B1F1-1495-44F4-BF46-4849A2D9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CBFB7-5314-4C64-A063-6CE005DE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Sachin Mathur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BFA5A-4670-4529-B0B8-B4B8B928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DBF42-826F-499A-8525-C7A482D307E4}"/>
              </a:ext>
            </a:extLst>
          </p:cNvPr>
          <p:cNvSpPr txBox="1"/>
          <p:nvPr/>
        </p:nvSpPr>
        <p:spPr>
          <a:xfrm>
            <a:off x="1329896" y="5638800"/>
            <a:ext cx="6205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RNN also gave &gt; 97% accuracy on validation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one-hot encoding neural net model overfits the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B3842-4935-4236-B1C5-5904B4B1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1" y="2057373"/>
            <a:ext cx="4348163" cy="28596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B4022B-BDFF-4F59-B3D7-E60301051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068" y="2185823"/>
            <a:ext cx="4022152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59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08D3-DF71-419A-8EA7-EAD3231E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88244-6758-448C-82AA-9AE722EB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Sachin Mathur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18985-326B-40F8-8537-32DE1C68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D949DD-71A5-4C10-9308-F3A88CF0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66800"/>
            <a:ext cx="5381625" cy="3514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A81D6-7E8F-4034-B8E5-F790456A2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811712"/>
            <a:ext cx="8667750" cy="11144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D626A8-6051-41B8-A1FD-362EA433FF7A}"/>
              </a:ext>
            </a:extLst>
          </p:cNvPr>
          <p:cNvCxnSpPr/>
          <p:nvPr/>
        </p:nvCxnSpPr>
        <p:spPr>
          <a:xfrm>
            <a:off x="5366657" y="5105400"/>
            <a:ext cx="76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C7E726-DD94-4721-BAB2-74DA70424C29}"/>
              </a:ext>
            </a:extLst>
          </p:cNvPr>
          <p:cNvCxnSpPr/>
          <p:nvPr/>
        </p:nvCxnSpPr>
        <p:spPr>
          <a:xfrm>
            <a:off x="5181600" y="5937023"/>
            <a:ext cx="76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5333E8-D58B-409F-9929-9738E58E7F2A}"/>
              </a:ext>
            </a:extLst>
          </p:cNvPr>
          <p:cNvSpPr txBox="1"/>
          <p:nvPr/>
        </p:nvSpPr>
        <p:spPr>
          <a:xfrm>
            <a:off x="457200" y="6019800"/>
            <a:ext cx="682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 in ~4% accuracy by using LSTM or Bi-Directional LSTM</a:t>
            </a:r>
          </a:p>
        </p:txBody>
      </p:sp>
    </p:spTree>
    <p:extLst>
      <p:ext uri="{BB962C8B-B14F-4D97-AF65-F5344CB8AC3E}">
        <p14:creationId xmlns:p14="http://schemas.microsoft.com/office/powerpoint/2010/main" val="32489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BC47-295F-4C93-86CD-D80947D6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E4B9-8DE8-4F01-AECA-283D0F1F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clean up text before creating a word embedding</a:t>
            </a:r>
          </a:p>
          <a:p>
            <a:r>
              <a:rPr lang="en-US" dirty="0"/>
              <a:t>Stemming or lemmatization may make it worse</a:t>
            </a:r>
          </a:p>
          <a:p>
            <a:r>
              <a:rPr lang="en-US" dirty="0"/>
              <a:t>One way to check if word embedding makes sense is to use a word and examine its similar words. If the similar words in context are chosen then the word embedding is good</a:t>
            </a:r>
          </a:p>
          <a:p>
            <a:r>
              <a:rPr lang="en-US" dirty="0"/>
              <a:t>Do not run word embedding on PC, always use a GPU</a:t>
            </a:r>
          </a:p>
          <a:p>
            <a:r>
              <a:rPr lang="en-US" dirty="0"/>
              <a:t> The LSTM and </a:t>
            </a:r>
            <a:r>
              <a:rPr lang="en-US" dirty="0" err="1"/>
              <a:t>BiDirectional</a:t>
            </a:r>
            <a:r>
              <a:rPr lang="en-US" dirty="0"/>
              <a:t> LSTM are able to classify inclusion criteria with a very high accuracy of ~93%</a:t>
            </a:r>
          </a:p>
          <a:p>
            <a:r>
              <a:rPr lang="en-US" dirty="0"/>
              <a:t>Using one-hot encoding the accuracy is ~88%, so word embedding was useful in increasing the accuracy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9DDE5-8A5C-4897-BAD2-932111EB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Sachin Mathur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A05AC-E374-4A46-9CCB-5300A329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1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6919-19CE-4FD3-AECE-DE520657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8367B-D6C8-4382-93A8-DBE4CFB8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Extent the work to include other indications such as ‘Fatty Liver’</a:t>
            </a:r>
          </a:p>
          <a:p>
            <a:r>
              <a:rPr lang="en-US" dirty="0"/>
              <a:t>Create separate models for inclusion and exclusion criteria</a:t>
            </a:r>
          </a:p>
          <a:p>
            <a:r>
              <a:rPr lang="en-US" dirty="0"/>
              <a:t>Find reasons for misclassifications</a:t>
            </a:r>
          </a:p>
          <a:p>
            <a:r>
              <a:rPr lang="en-US" dirty="0"/>
              <a:t>Experiment with other word embeddings such as Glove, </a:t>
            </a:r>
            <a:r>
              <a:rPr lang="en-US" dirty="0" err="1"/>
              <a:t>FastText</a:t>
            </a:r>
            <a:endParaRPr lang="en-US" dirty="0"/>
          </a:p>
          <a:p>
            <a:r>
              <a:rPr lang="en-US" dirty="0"/>
              <a:t>Try NLP techniques like stemming so that word inflexions are avoided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231AD-F4C3-44F9-BCA1-4C290C2F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@Sachin Mathur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F7353-72D9-41C3-8DF7-AFAEFF73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60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YouTube URLs, Last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minute (short): </a:t>
            </a:r>
            <a:r>
              <a:rPr lang="en-US" dirty="0">
                <a:hlinkClick r:id="rId2"/>
              </a:rPr>
              <a:t>https://youtu.be/cJRaqV5CsYM</a:t>
            </a:r>
            <a:r>
              <a:rPr lang="en-US" dirty="0"/>
              <a:t> </a:t>
            </a:r>
          </a:p>
          <a:p>
            <a:r>
              <a:rPr lang="en-US" dirty="0"/>
              <a:t>15 minutes (long): </a:t>
            </a:r>
            <a:r>
              <a:rPr lang="en-US" dirty="0">
                <a:hlinkClick r:id="rId3"/>
              </a:rPr>
              <a:t>https://youtu.be/wHrhfr3NSz4</a:t>
            </a:r>
            <a:r>
              <a:rPr lang="en-US" dirty="0"/>
              <a:t> 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@Sachin Mathur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Companies run clinical trials to find if a drug works in humans</a:t>
            </a:r>
          </a:p>
          <a:p>
            <a:endParaRPr lang="en-US" dirty="0"/>
          </a:p>
          <a:p>
            <a:r>
              <a:rPr lang="en-US" dirty="0"/>
              <a:t>Clinical trials are very expensive and often face challenges in recruiting patients</a:t>
            </a:r>
          </a:p>
          <a:p>
            <a:endParaRPr lang="en-US" dirty="0"/>
          </a:p>
          <a:p>
            <a:r>
              <a:rPr lang="en-US" dirty="0"/>
              <a:t>Eligibility Criteria (EC): Rules for including patients</a:t>
            </a:r>
          </a:p>
          <a:p>
            <a:pPr lvl="1"/>
            <a:r>
              <a:rPr lang="en-US" dirty="0"/>
              <a:t>Inclusion Criteria – Desired patient characteristics </a:t>
            </a:r>
          </a:p>
          <a:p>
            <a:pPr lvl="1"/>
            <a:r>
              <a:rPr lang="en-US" dirty="0"/>
              <a:t>Exclusion Criteria – Undesired characteristics</a:t>
            </a:r>
          </a:p>
          <a:p>
            <a:pPr lvl="1"/>
            <a:r>
              <a:rPr lang="en-US" dirty="0"/>
              <a:t>EC have to be carefully selected</a:t>
            </a:r>
          </a:p>
          <a:p>
            <a:endParaRPr lang="en-US" dirty="0"/>
          </a:p>
          <a:p>
            <a:r>
              <a:rPr lang="en-US" dirty="0"/>
              <a:t>Problem: To find if the eligibility criteria is specific for a disease</a:t>
            </a:r>
          </a:p>
          <a:p>
            <a:endParaRPr lang="en-US" dirty="0"/>
          </a:p>
          <a:p>
            <a:r>
              <a:rPr lang="en-US" dirty="0"/>
              <a:t>Candidate Solution in the Project:</a:t>
            </a:r>
          </a:p>
          <a:p>
            <a:pPr lvl="1"/>
            <a:r>
              <a:rPr lang="en-US" dirty="0" err="1"/>
              <a:t>Usecase</a:t>
            </a:r>
            <a:r>
              <a:rPr lang="en-US" dirty="0"/>
              <a:t>: Breast Cancer and Alzheimer’s</a:t>
            </a:r>
          </a:p>
          <a:p>
            <a:pPr lvl="1"/>
            <a:r>
              <a:rPr lang="en-US" dirty="0"/>
              <a:t>Developed a model to distinguish EC language patterns of Breast Cancer and Alzheimer’s</a:t>
            </a:r>
          </a:p>
          <a:p>
            <a:pPr lvl="1"/>
            <a:r>
              <a:rPr lang="en-US" dirty="0"/>
              <a:t>Model can be used to classify text when making EC for clinical trials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@Sachin Mathur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2925-EB1A-4F15-8ACC-259031E4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B1BA-EEE2-45F7-B0C0-54BAEE56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R-3.4.1</a:t>
            </a:r>
          </a:p>
          <a:p>
            <a:pPr lvl="2"/>
            <a:r>
              <a:rPr lang="en-US" dirty="0"/>
              <a:t>Packages</a:t>
            </a:r>
          </a:p>
          <a:p>
            <a:pPr lvl="3"/>
            <a:r>
              <a:rPr lang="en-US" dirty="0"/>
              <a:t>PostgreSQL</a:t>
            </a:r>
          </a:p>
          <a:p>
            <a:pPr lvl="3"/>
            <a:r>
              <a:rPr lang="en-US" dirty="0" err="1"/>
              <a:t>stringR</a:t>
            </a:r>
            <a:endParaRPr lang="en-US" dirty="0"/>
          </a:p>
          <a:p>
            <a:pPr lvl="3"/>
            <a:r>
              <a:rPr lang="en-US" dirty="0" err="1"/>
              <a:t>tidyR</a:t>
            </a:r>
            <a:endParaRPr lang="en-US" dirty="0"/>
          </a:p>
          <a:p>
            <a:pPr lvl="3"/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/>
              <a:t>Account at AACT (Free to register)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Python 3.6</a:t>
            </a:r>
          </a:p>
          <a:p>
            <a:pPr lvl="2"/>
            <a:r>
              <a:rPr lang="en-US" dirty="0"/>
              <a:t>Packages</a:t>
            </a:r>
          </a:p>
          <a:p>
            <a:pPr lvl="3"/>
            <a:r>
              <a:rPr lang="en-US" dirty="0"/>
              <a:t>NLTK</a:t>
            </a:r>
          </a:p>
          <a:p>
            <a:pPr lvl="3"/>
            <a:r>
              <a:rPr lang="en-US" dirty="0" err="1"/>
              <a:t>Keras</a:t>
            </a:r>
            <a:endParaRPr lang="en-US" dirty="0"/>
          </a:p>
          <a:p>
            <a:pPr lvl="3"/>
            <a:r>
              <a:rPr lang="en-US" dirty="0"/>
              <a:t>Pandas</a:t>
            </a:r>
          </a:p>
          <a:p>
            <a:r>
              <a:rPr lang="en-US" dirty="0"/>
              <a:t>GitHub for the final project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34BF4-33E5-4083-81E3-D88CADCD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Sachin Mathur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17513-39EB-4E23-8F31-C12D1367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A88673-C89D-4BF9-94F5-33E9A3036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341438"/>
            <a:ext cx="2362200" cy="1147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B7CAF-737F-4304-A880-89F410624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528" y="2596982"/>
            <a:ext cx="3153943" cy="2790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FF2E85-25F5-4A29-B32B-D33738E6C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5459037"/>
            <a:ext cx="1361491" cy="57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8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3CA5-7830-4584-B0B2-2AFA5B53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5539-B814-4A98-A3FD-9EDC6901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was run on PC with Windows-10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Google </a:t>
            </a:r>
            <a:r>
              <a:rPr lang="en-US" dirty="0" err="1"/>
              <a:t>Colaboratory</a:t>
            </a:r>
            <a:r>
              <a:rPr lang="en-US" dirty="0"/>
              <a:t> was used for code in python with a GPU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89AC5-5892-4A33-9A9B-F39F46C0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@Sachin Mathur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F0C18-9D4E-4C6A-ADBE-A0CAD7F1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CFE45-9D01-41B1-B456-8B9EA4407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1752600"/>
            <a:ext cx="4648200" cy="1922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CBA19-4E94-4E7B-90D7-92639B8A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648200"/>
            <a:ext cx="2059921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8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8831-F9BC-4C05-A096-03926A61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D4DA-A669-4B8B-B861-273E197E2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5400"/>
          </a:xfrm>
        </p:spPr>
        <p:txBody>
          <a:bodyPr/>
          <a:lstStyle/>
          <a:p>
            <a:r>
              <a:rPr lang="en-US" dirty="0"/>
              <a:t>Data consists of 3 parts</a:t>
            </a:r>
          </a:p>
          <a:p>
            <a:pPr lvl="1"/>
            <a:r>
              <a:rPr lang="en-US" dirty="0"/>
              <a:t>Data for Word Embedding: Eligibility criteria for 12000 randomly selected clinical trials were extracted through an API from AACT</a:t>
            </a:r>
          </a:p>
          <a:p>
            <a:pPr lvl="1"/>
            <a:r>
              <a:rPr lang="en-US" dirty="0"/>
              <a:t>Training Set: ~500 clinical trials belonging to Breast Cancer and </a:t>
            </a:r>
            <a:r>
              <a:rPr lang="en-US" dirty="0" err="1"/>
              <a:t>Alzhiemer’s</a:t>
            </a:r>
            <a:r>
              <a:rPr lang="en-US" dirty="0"/>
              <a:t> were extracted. These were also part of the 12000 clinical trials used for word embedding</a:t>
            </a:r>
          </a:p>
          <a:p>
            <a:pPr lvl="1"/>
            <a:r>
              <a:rPr lang="en-US" dirty="0"/>
              <a:t>Test Set: ~200 clinical trials belonging to Breast Cancer and </a:t>
            </a:r>
            <a:r>
              <a:rPr lang="en-US" dirty="0" err="1"/>
              <a:t>Alzhiemer’s</a:t>
            </a:r>
            <a:r>
              <a:rPr lang="en-US" dirty="0"/>
              <a:t> were extracted. These were not part of the word embedding</a:t>
            </a:r>
          </a:p>
          <a:p>
            <a:pPr lvl="1"/>
            <a:r>
              <a:rPr lang="en-US" dirty="0"/>
              <a:t>Location of Data: </a:t>
            </a:r>
            <a:r>
              <a:rPr lang="en-US" dirty="0">
                <a:hlinkClick r:id="rId2"/>
              </a:rPr>
              <a:t>https://github.com/smathurdc/ClinicalTrials</a:t>
            </a:r>
            <a:r>
              <a:rPr lang="en-US" dirty="0"/>
              <a:t> , </a:t>
            </a:r>
            <a:r>
              <a:rPr lang="en-US" dirty="0">
                <a:hlinkClick r:id="rId3"/>
              </a:rPr>
              <a:t>https://aact.ctti-clinicaltrials.org/</a:t>
            </a:r>
            <a:r>
              <a:rPr lang="en-US" dirty="0"/>
              <a:t> </a:t>
            </a:r>
          </a:p>
          <a:p>
            <a:r>
              <a:rPr lang="en-US" dirty="0"/>
              <a:t>160789 sentences were used for word embedding (21 MB)</a:t>
            </a:r>
          </a:p>
          <a:p>
            <a:r>
              <a:rPr lang="en-US" dirty="0"/>
              <a:t>~2500 training samples</a:t>
            </a:r>
          </a:p>
          <a:p>
            <a:r>
              <a:rPr lang="en-US" dirty="0"/>
              <a:t>608 test samples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A8C28-E8DF-407C-96D4-29B012A0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@Sachin Mathur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CFD21-EA8C-4BBC-9181-1A2CD9E8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6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2013-9E1A-4780-A163-261DE2A0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FA818-F56D-45F1-9EA5-B4CB6826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R-Studio on PC</a:t>
            </a:r>
          </a:p>
          <a:p>
            <a:r>
              <a:rPr lang="en-US" dirty="0"/>
              <a:t>Sign up for an account at AACT</a:t>
            </a:r>
          </a:p>
          <a:p>
            <a:r>
              <a:rPr lang="en-US" dirty="0"/>
              <a:t>Use R to extract data using the AACT API</a:t>
            </a:r>
          </a:p>
          <a:p>
            <a:r>
              <a:rPr lang="en-US" dirty="0"/>
              <a:t>Clean the inclusion and exclusion criteria</a:t>
            </a:r>
          </a:p>
          <a:p>
            <a:r>
              <a:rPr lang="en-US" dirty="0"/>
              <a:t>Use Google </a:t>
            </a:r>
            <a:r>
              <a:rPr lang="en-US" dirty="0" err="1"/>
              <a:t>Colab</a:t>
            </a:r>
            <a:r>
              <a:rPr lang="en-US" dirty="0"/>
              <a:t> – Google account will suffice</a:t>
            </a:r>
          </a:p>
          <a:p>
            <a:r>
              <a:rPr lang="en-US" dirty="0"/>
              <a:t>Install NLTK, </a:t>
            </a:r>
            <a:r>
              <a:rPr lang="en-US" dirty="0" err="1"/>
              <a:t>Gensim</a:t>
            </a:r>
            <a:r>
              <a:rPr lang="en-US" dirty="0"/>
              <a:t> in 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Upload data files to Google Drive</a:t>
            </a:r>
          </a:p>
          <a:p>
            <a:r>
              <a:rPr lang="en-US" dirty="0"/>
              <a:t>Perform NLP on the word embedding text</a:t>
            </a:r>
          </a:p>
          <a:p>
            <a:r>
              <a:rPr lang="en-US" dirty="0"/>
              <a:t>Make word embedding</a:t>
            </a:r>
          </a:p>
          <a:p>
            <a:r>
              <a:rPr lang="en-US" dirty="0"/>
              <a:t>Create models, train using training data and report results on test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DC281-E5D1-4DA9-9662-9D2D1005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Sachin Mathur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31D81-416F-44BE-8640-57B3F5E2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3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B167-3FDD-42D6-8610-53FBD4B3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Overview and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FDBC8-BCE2-4AF6-AE97-5306632D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981200"/>
          </a:xfrm>
        </p:spPr>
        <p:txBody>
          <a:bodyPr/>
          <a:lstStyle/>
          <a:p>
            <a:r>
              <a:rPr lang="en-US" dirty="0"/>
              <a:t>After extraction, dataset was cleaned by removing newlines and the number of criteria were extracted</a:t>
            </a:r>
          </a:p>
          <a:p>
            <a:r>
              <a:rPr lang="en-US" dirty="0"/>
              <a:t>Further NLP included</a:t>
            </a:r>
          </a:p>
          <a:p>
            <a:pPr lvl="1"/>
            <a:r>
              <a:rPr lang="en-US" dirty="0"/>
              <a:t>Converting to lower case</a:t>
            </a:r>
          </a:p>
          <a:p>
            <a:pPr lvl="1"/>
            <a:r>
              <a:rPr lang="en-US" dirty="0"/>
              <a:t>Removing numeric and alphanumeric characters/words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6566C-41F8-40F1-8017-42AB3D59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@Sachin Mathur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F83B8-E948-44EB-8E0D-FA96CD55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DCD1C4-701E-4D1E-9BF6-664474489D6C}"/>
              </a:ext>
            </a:extLst>
          </p:cNvPr>
          <p:cNvGrpSpPr/>
          <p:nvPr/>
        </p:nvGrpSpPr>
        <p:grpSpPr>
          <a:xfrm>
            <a:off x="76199" y="2994072"/>
            <a:ext cx="9046029" cy="3379489"/>
            <a:chOff x="76199" y="2994072"/>
            <a:chExt cx="9046029" cy="33794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0F84E3-262E-4C86-9ACA-960DC325B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99" y="3385175"/>
              <a:ext cx="9046029" cy="7275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729AF9-7ECB-4CCB-9EFF-2373A7EA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5139198"/>
              <a:ext cx="3395663" cy="1234363"/>
            </a:xfrm>
            <a:prstGeom prst="rect">
              <a:avLst/>
            </a:prstGeom>
          </p:spPr>
        </p:pic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15624A19-6A80-447B-9EFF-C8ED2D7EDA5D}"/>
                </a:ext>
              </a:extLst>
            </p:cNvPr>
            <p:cNvSpPr/>
            <p:nvPr/>
          </p:nvSpPr>
          <p:spPr>
            <a:xfrm>
              <a:off x="4364831" y="4537461"/>
              <a:ext cx="4572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13D8EB-580F-4A9A-A144-63397186DFB4}"/>
                </a:ext>
              </a:extLst>
            </p:cNvPr>
            <p:cNvSpPr txBox="1"/>
            <p:nvPr/>
          </p:nvSpPr>
          <p:spPr>
            <a:xfrm>
              <a:off x="3823657" y="2994072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Raw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48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CBCA-1B1B-4F29-82BB-DDB86387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4FD2-E0E8-45C8-A91F-2C4C09355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Removing extra spaces</a:t>
            </a:r>
          </a:p>
          <a:p>
            <a:pPr lvl="1"/>
            <a:r>
              <a:rPr lang="en-US" dirty="0"/>
              <a:t>Keeping only words of length &gt;3 characters</a:t>
            </a:r>
          </a:p>
          <a:p>
            <a:pPr lvl="1"/>
            <a:r>
              <a:rPr lang="en-US" dirty="0"/>
              <a:t>Tokenizing</a:t>
            </a:r>
          </a:p>
          <a:p>
            <a:pPr lvl="1"/>
            <a:r>
              <a:rPr lang="en-US" dirty="0"/>
              <a:t>Keeping only tokens that occurred with a frequency of &gt;= 5 in the corpus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5287D-59DD-45C3-8FFD-1F733535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Sachin Mathur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5B937-F7E5-4DC3-92BB-14909D64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B2DEF-BE1B-46F8-8058-9B5E6F35C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589431"/>
            <a:ext cx="2238375" cy="3712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48108-3EEE-45B8-9173-32D8930CF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657600"/>
            <a:ext cx="3395663" cy="123436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8B8858A-D40C-4A29-BD1A-C4E14182AF24}"/>
              </a:ext>
            </a:extLst>
          </p:cNvPr>
          <p:cNvSpPr/>
          <p:nvPr/>
        </p:nvSpPr>
        <p:spPr>
          <a:xfrm>
            <a:off x="4495800" y="4038600"/>
            <a:ext cx="609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8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C543-81F1-47CF-8F90-DD8DF887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C5525-6024-42B4-8689-7C2FF7A0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37256"/>
            <a:ext cx="8229600" cy="1553544"/>
          </a:xfrm>
        </p:spPr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Skipgram</a:t>
            </a:r>
            <a:r>
              <a:rPr lang="en-US" dirty="0"/>
              <a:t> word2vec model</a:t>
            </a:r>
          </a:p>
          <a:p>
            <a:r>
              <a:rPr lang="en-US" dirty="0"/>
              <a:t>Created the </a:t>
            </a:r>
            <a:r>
              <a:rPr lang="en-US" dirty="0" err="1"/>
              <a:t>wordembedding</a:t>
            </a:r>
            <a:r>
              <a:rPr lang="en-US" dirty="0"/>
              <a:t> using genism</a:t>
            </a:r>
          </a:p>
          <a:p>
            <a:r>
              <a:rPr lang="en-US" dirty="0"/>
              <a:t>Vocabulary size = 6438 tokens</a:t>
            </a:r>
          </a:p>
          <a:p>
            <a:r>
              <a:rPr lang="en-US" dirty="0"/>
              <a:t>Dimension size = 100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E5662-9AF0-44D3-BB32-55FEF9B6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@Sachin Mathur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B0A12-2E9B-4F73-80E7-DE06CA3C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775CC-A036-448C-BCEB-943066949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6973"/>
            <a:ext cx="9144000" cy="436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F067E-A5E9-4B63-9966-7BD585AA5562}"/>
              </a:ext>
            </a:extLst>
          </p:cNvPr>
          <p:cNvSpPr txBox="1"/>
          <p:nvPr/>
        </p:nvSpPr>
        <p:spPr>
          <a:xfrm>
            <a:off x="304800" y="2590800"/>
            <a:ext cx="364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Words most similar to ‘Diagnoses’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C4676-E887-4FA7-8E1C-00F6B3C8C565}"/>
              </a:ext>
            </a:extLst>
          </p:cNvPr>
          <p:cNvSpPr txBox="1"/>
          <p:nvPr/>
        </p:nvSpPr>
        <p:spPr>
          <a:xfrm>
            <a:off x="228600" y="3581400"/>
            <a:ext cx="241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Word Vector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B65D5A-60A3-413E-8310-5076E6F2E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19" y="3972503"/>
            <a:ext cx="3738281" cy="241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9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10055</TotalTime>
  <Words>833</Words>
  <Application>Microsoft Office PowerPoint</Application>
  <PresentationFormat>On-screen Show (4:3)</PresentationFormat>
  <Paragraphs>158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 Final Project Case Study in Clinical Trials  </vt:lpstr>
      <vt:lpstr>Introduction</vt:lpstr>
      <vt:lpstr>Software &amp; Technology</vt:lpstr>
      <vt:lpstr>Hardware Environment</vt:lpstr>
      <vt:lpstr>Dataset</vt:lpstr>
      <vt:lpstr>Overview of Steps</vt:lpstr>
      <vt:lpstr>Data Set Overview and Prep</vt:lpstr>
      <vt:lpstr>Data Prep Cont..</vt:lpstr>
      <vt:lpstr>Word Embedding</vt:lpstr>
      <vt:lpstr>Word Embedding Visualization</vt:lpstr>
      <vt:lpstr>Code Overview</vt:lpstr>
      <vt:lpstr>Model</vt:lpstr>
      <vt:lpstr>Results</vt:lpstr>
      <vt:lpstr>Results</vt:lpstr>
      <vt:lpstr>Final Result</vt:lpstr>
      <vt:lpstr>Lessons Learned</vt:lpstr>
      <vt:lpstr>Future Work</vt:lpstr>
      <vt:lpstr>YouTube URLs, Last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Mathur, Sachin</cp:lastModifiedBy>
  <cp:revision>902</cp:revision>
  <cp:lastPrinted>2012-11-30T20:59:45Z</cp:lastPrinted>
  <dcterms:created xsi:type="dcterms:W3CDTF">2006-08-16T00:00:00Z</dcterms:created>
  <dcterms:modified xsi:type="dcterms:W3CDTF">2019-05-13T19:07:23Z</dcterms:modified>
</cp:coreProperties>
</file>