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9.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5.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jpeg" ContentType="image/jpeg"/>
  <Override PartName="/ppt/media/image5.png" ContentType="image/png"/>
  <Override PartName="/ppt/media/image6.png" ContentType="image/png"/>
  <Override PartName="/ppt/media/image7.jpeg" ContentType="image/jpe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127"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28"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29"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30"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31"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CCACE80D-57AE-472A-8BA8-092BAFC65691}"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sldImg"/>
          </p:nvPr>
        </p:nvSpPr>
        <p:spPr>
          <a:xfrm>
            <a:off x="533520" y="764280"/>
            <a:ext cx="6704640" cy="3771360"/>
          </a:xfrm>
          <a:prstGeom prst="rect">
            <a:avLst/>
          </a:prstGeom>
        </p:spPr>
      </p:sp>
      <p:sp>
        <p:nvSpPr>
          <p:cNvPr id="158"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Introduce yourself</a:t>
            </a:r>
            <a:endParaRPr b="0" lang="en-US" sz="2000" spc="-1" strike="noStrike">
              <a:latin typeface="Arial"/>
            </a:endParaRPr>
          </a:p>
          <a:p>
            <a:r>
              <a:rPr b="0" lang="en-US" sz="2000" spc="-1" strike="noStrike">
                <a:latin typeface="Arial"/>
              </a:rPr>
              <a:t>Audience</a:t>
            </a:r>
            <a:endParaRPr b="0" lang="en-US"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sldImg"/>
          </p:nvPr>
        </p:nvSpPr>
        <p:spPr>
          <a:xfrm>
            <a:off x="533520" y="764280"/>
            <a:ext cx="6704640" cy="3771360"/>
          </a:xfrm>
          <a:prstGeom prst="rect">
            <a:avLst/>
          </a:prstGeom>
        </p:spPr>
      </p:sp>
      <p:sp>
        <p:nvSpPr>
          <p:cNvPr id="160"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Motivation</a:t>
            </a:r>
            <a:endParaRPr b="0" lang="en-US" sz="2000" spc="-1" strike="noStrike">
              <a:latin typeface="Arial"/>
            </a:endParaRPr>
          </a:p>
          <a:p>
            <a:r>
              <a:rPr b="0" lang="en-US" sz="2000" spc="-1" strike="noStrike">
                <a:latin typeface="Arial"/>
              </a:rPr>
              <a:t>Summary</a:t>
            </a:r>
            <a:endParaRPr b="0" lang="en-US" sz="2000" spc="-1" strike="noStrike">
              <a:latin typeface="Arial"/>
            </a:endParaRPr>
          </a:p>
          <a:p>
            <a:endParaRPr b="0" lang="en-US" sz="2000" spc="-1" strike="noStrike">
              <a:latin typeface="Arial"/>
            </a:endParaRPr>
          </a:p>
          <a:p>
            <a:r>
              <a:rPr b="0" lang="en-US" sz="2000" spc="-1" strike="noStrike">
                <a:latin typeface="Arial"/>
              </a:rPr>
              <a:t>Portland showing of LOTRW</a:t>
            </a:r>
            <a:endParaRPr b="0" lang="en-US" sz="2000" spc="-1" strike="noStrike">
              <a:latin typeface="Arial"/>
            </a:endParaRPr>
          </a:p>
          <a:p>
            <a:r>
              <a:rPr b="0" lang="en-US" sz="2000" spc="-1" strike="noStrike">
                <a:latin typeface="Arial"/>
              </a:rPr>
              <a:t>Belfast showing of Entanglement</a:t>
            </a:r>
            <a:endParaRPr b="0" lang="en-US" sz="2000" spc="-1" strike="noStrike">
              <a:latin typeface="Arial"/>
            </a:endParaRPr>
          </a:p>
          <a:p>
            <a:endParaRPr b="0" lang="en-US"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sldImg"/>
          </p:nvPr>
        </p:nvSpPr>
        <p:spPr>
          <a:xfrm>
            <a:off x="533520" y="764280"/>
            <a:ext cx="6704640" cy="3771360"/>
          </a:xfrm>
          <a:prstGeom prst="rect">
            <a:avLst/>
          </a:prstGeom>
        </p:spPr>
      </p:sp>
      <p:sp>
        <p:nvSpPr>
          <p:cNvPr id="162"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Southern population larger, more healthy</a:t>
            </a:r>
            <a:endParaRPr b="0" lang="en-US"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sldImg"/>
          </p:nvPr>
        </p:nvSpPr>
        <p:spPr>
          <a:xfrm>
            <a:off x="1371600" y="764280"/>
            <a:ext cx="5028480" cy="3771360"/>
          </a:xfrm>
          <a:prstGeom prst="rect">
            <a:avLst/>
          </a:prstGeom>
        </p:spPr>
      </p:sp>
      <p:sp>
        <p:nvSpPr>
          <p:cNvPr id="164"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Where are the whales</a:t>
            </a:r>
            <a:endParaRPr b="0" lang="en-US" sz="2000" spc="-1" strike="noStrike">
              <a:latin typeface="Arial"/>
            </a:endParaRPr>
          </a:p>
          <a:p>
            <a:r>
              <a:rPr b="0" lang="en-US" sz="2000" spc="-1" strike="noStrike">
                <a:latin typeface="Arial"/>
              </a:rPr>
              <a:t>When did they start moving from Bay of Fundy to Gulf of St, Lawrence? 2010</a:t>
            </a:r>
            <a:endParaRPr b="0" lang="en-US" sz="2000" spc="-1" strike="noStrike">
              <a:latin typeface="Arial"/>
            </a:endParaRPr>
          </a:p>
          <a:p>
            <a:endParaRPr b="0" lang="en-US" sz="2000" spc="-1" strike="noStrike">
              <a:latin typeface="Arial"/>
            </a:endParaRPr>
          </a:p>
          <a:p>
            <a:r>
              <a:rPr b="0" lang="en-US" sz="2000" spc="-1" strike="noStrike">
                <a:latin typeface="Arial"/>
              </a:rPr>
              <a:t>Map of current locations</a:t>
            </a:r>
            <a:endParaRPr b="0" lang="en-US" sz="2000" spc="-1" strike="noStrike">
              <a:latin typeface="Arial"/>
            </a:endParaRPr>
          </a:p>
          <a:p>
            <a:endParaRPr b="0" lang="en-US" sz="2000" spc="-1" strike="noStrike">
              <a:latin typeface="Arial"/>
            </a:endParaRPr>
          </a:p>
          <a:p>
            <a:r>
              <a:rPr b="0" lang="en-US" sz="2000" spc="-1" strike="noStrike">
                <a:latin typeface="Arial"/>
              </a:rPr>
              <a:t>Canadian Report on Gulf of St. Lawrence issues</a:t>
            </a:r>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1371600" y="764280"/>
            <a:ext cx="5028480" cy="3771360"/>
          </a:xfrm>
          <a:prstGeom prst="rect">
            <a:avLst/>
          </a:prstGeom>
        </p:spPr>
      </p:sp>
      <p:sp>
        <p:nvSpPr>
          <p:cNvPr id="166"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Boston Globe / Portland Herald series Lobster Trap</a:t>
            </a:r>
            <a:endParaRPr b="0" lang="en-US" sz="2000" spc="-1" strike="noStrike">
              <a:latin typeface="Arial"/>
            </a:endParaRPr>
          </a:p>
          <a:p>
            <a:endParaRPr b="0" lang="en-US" sz="2000" spc="-1" strike="noStrike">
              <a:latin typeface="Arial"/>
            </a:endParaRPr>
          </a:p>
          <a:p>
            <a:r>
              <a:rPr b="0" lang="en-US" sz="2000" spc="-1" strike="noStrike">
                <a:latin typeface="Arial"/>
              </a:rPr>
              <a:t>Graph of lobster take</a:t>
            </a:r>
            <a:endParaRPr b="0" lang="en-US"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sldImg"/>
          </p:nvPr>
        </p:nvSpPr>
        <p:spPr>
          <a:xfrm>
            <a:off x="1371600" y="764280"/>
            <a:ext cx="5028480" cy="3771360"/>
          </a:xfrm>
          <a:prstGeom prst="rect">
            <a:avLst/>
          </a:prstGeom>
        </p:spPr>
      </p:sp>
      <p:sp>
        <p:nvSpPr>
          <p:cNvPr id="168" name="PlaceHolder 2"/>
          <p:cNvSpPr>
            <a:spLocks noGrp="1"/>
          </p:cNvSpPr>
          <p:nvPr>
            <p:ph type="body"/>
          </p:nvPr>
        </p:nvSpPr>
        <p:spPr>
          <a:xfrm>
            <a:off x="777240" y="4777560"/>
            <a:ext cx="6217560" cy="6516720"/>
          </a:xfrm>
          <a:prstGeom prst="rect">
            <a:avLst/>
          </a:prstGeom>
        </p:spPr>
        <p:txBody>
          <a:bodyPr lIns="0" rIns="0" tIns="0" bIns="0">
            <a:noAutofit/>
          </a:bodyPr>
          <a:p>
            <a:r>
              <a:rPr b="0" lang="en-US" sz="2000" spc="-1" strike="noStrike">
                <a:latin typeface="Arial"/>
              </a:rPr>
              <a:t>NOAA search – new regs</a:t>
            </a:r>
            <a:endParaRPr b="0" lang="en-US" sz="2000" spc="-1" strike="noStrike">
              <a:latin typeface="Arial"/>
            </a:endParaRPr>
          </a:p>
          <a:p>
            <a:endParaRPr b="0" lang="en-US" sz="2000" spc="-1" strike="noStrike">
              <a:latin typeface="Arial"/>
            </a:endParaRPr>
          </a:p>
          <a:p>
            <a:r>
              <a:rPr b="0" lang="en-US" sz="2000" spc="-1" strike="noStrike">
                <a:latin typeface="Arial"/>
              </a:rPr>
              <a:t>NOAA – federal regs</a:t>
            </a:r>
            <a:endParaRPr b="0" lang="en-US" sz="2000" spc="-1" strike="noStrike">
              <a:latin typeface="Arial"/>
            </a:endParaRPr>
          </a:p>
          <a:p>
            <a:r>
              <a:rPr b="0" lang="en-US" sz="2000" spc="-1" strike="noStrike">
                <a:latin typeface="Arial"/>
              </a:rPr>
              <a:t>   </a:t>
            </a:r>
            <a:r>
              <a:rPr b="0" lang="en-US" sz="2000" spc="-1" strike="noStrike">
                <a:latin typeface="Arial"/>
              </a:rPr>
              <a:t>More traps per lines (depending on distance)</a:t>
            </a:r>
            <a:endParaRPr b="0" lang="en-US" sz="2000" spc="-1" strike="noStrike">
              <a:latin typeface="Arial"/>
            </a:endParaRPr>
          </a:p>
          <a:p>
            <a:r>
              <a:rPr b="0" lang="en-US" sz="2000" spc="-1" strike="noStrike">
                <a:latin typeface="Arial"/>
              </a:rPr>
              <a:t>  </a:t>
            </a:r>
            <a:r>
              <a:rPr b="0" lang="en-US" sz="2000" spc="-1" strike="noStrike">
                <a:latin typeface="Arial"/>
              </a:rPr>
              <a:t>Allow ropeless gear – testing during winter</a:t>
            </a:r>
            <a:endParaRPr b="0" lang="en-US" sz="2000" spc="-1" strike="noStrike">
              <a:latin typeface="Arial"/>
            </a:endParaRPr>
          </a:p>
          <a:p>
            <a:r>
              <a:rPr b="0" lang="en-US" sz="2000" spc="-1" strike="noStrike">
                <a:latin typeface="Arial"/>
              </a:rPr>
              <a:t>  </a:t>
            </a:r>
            <a:r>
              <a:rPr b="0" lang="en-US" sz="2000" spc="-1" strike="noStrike">
                <a:latin typeface="Arial"/>
              </a:rPr>
              <a:t>1700 pound rope breaks</a:t>
            </a:r>
            <a:endParaRPr b="0" lang="en-US" sz="2000" spc="-1" strike="noStrike">
              <a:latin typeface="Arial"/>
            </a:endParaRPr>
          </a:p>
          <a:p>
            <a:r>
              <a:rPr b="0" lang="en-US" sz="2000" spc="-1" strike="noStrike">
                <a:latin typeface="Arial"/>
              </a:rPr>
              <a:t>  </a:t>
            </a:r>
            <a:r>
              <a:rPr b="0" lang="en-US" sz="2000" spc="-1" strike="noStrike">
                <a:latin typeface="Arial"/>
              </a:rPr>
              <a:t>Gear marking</a:t>
            </a:r>
            <a:endParaRPr b="0" lang="en-US" sz="2000" spc="-1" strike="noStrike">
              <a:latin typeface="Arial"/>
            </a:endParaRPr>
          </a:p>
          <a:p>
            <a:endParaRPr b="0" lang="en-US" sz="2000" spc="-1" strike="noStrike">
              <a:latin typeface="Arial"/>
            </a:endParaRPr>
          </a:p>
          <a:p>
            <a:r>
              <a:rPr b="0" lang="en-US" sz="2000" spc="-1" strike="noStrike">
                <a:latin typeface="Arial"/>
              </a:rPr>
              <a:t>comments, which represent up to 201,269 people, were in favor of stronger regulations to protect North Atlantic right whales.</a:t>
            </a:r>
            <a:endParaRPr b="0" lang="en-US" sz="2000" spc="-1" strike="noStrike">
              <a:latin typeface="Arial"/>
            </a:endParaRPr>
          </a:p>
          <a:p>
            <a:endParaRPr b="0" lang="en-US" sz="2000" spc="-1" strike="noStrike">
              <a:latin typeface="Arial"/>
            </a:endParaRPr>
          </a:p>
          <a:p>
            <a:r>
              <a:rPr b="0" lang="en-US" sz="2000" spc="-1" strike="noStrike">
                <a:latin typeface="Arial"/>
              </a:rPr>
              <a:t>Of the 336 unique commenters who identified themselves as fishermen, either directly or through context, 312 voiced opposition to all or part of the rule, 19 commented on particular provisions, but did not expressly support or oppose, and 5 supported the general idea of the rule, </a:t>
            </a:r>
            <a:endParaRPr b="0" lang="en-US" sz="2000" spc="-1" strike="noStrike">
              <a:latin typeface="Arial"/>
            </a:endParaRPr>
          </a:p>
          <a:p>
            <a:endParaRPr b="0" lang="en-US" sz="2000" spc="-1" strike="noStrike">
              <a:latin typeface="Arial"/>
            </a:endParaRPr>
          </a:p>
          <a:p>
            <a:r>
              <a:rPr b="0" lang="en-US" sz="2000" spc="-1" strike="noStrike">
                <a:latin typeface="Arial"/>
              </a:rPr>
              <a:t>economic analysis in Chapter 6 indicates the first-year cost of this rulemaking is $9.8 to $19.2 million, which is 3 percent of the landings value of the lobster fishery in 2019. </a:t>
            </a:r>
            <a:endParaRPr b="0" lang="en-US"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sldImg"/>
          </p:nvPr>
        </p:nvSpPr>
        <p:spPr>
          <a:xfrm>
            <a:off x="1371600" y="764280"/>
            <a:ext cx="5028480" cy="3771360"/>
          </a:xfrm>
          <a:prstGeom prst="rect">
            <a:avLst/>
          </a:prstGeom>
        </p:spPr>
      </p:sp>
      <p:sp>
        <p:nvSpPr>
          <p:cNvPr id="170"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SMELTS animation</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9"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4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4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9"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7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8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81"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8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8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0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1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1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1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1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1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2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2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2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2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2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2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304560" y="228600"/>
            <a:ext cx="8458200" cy="6400800"/>
            <a:chOff x="304560" y="228600"/>
            <a:chExt cx="8458200" cy="6400800"/>
          </a:xfrm>
        </p:grpSpPr>
        <p:sp>
          <p:nvSpPr>
            <p:cNvPr id="1" name="Line 2"/>
            <p:cNvSpPr/>
            <p:nvPr/>
          </p:nvSpPr>
          <p:spPr>
            <a:xfrm>
              <a:off x="304560" y="6629400"/>
              <a:ext cx="8458200" cy="0"/>
            </a:xfrm>
            <a:prstGeom prst="line">
              <a:avLst/>
            </a:prstGeom>
            <a:ln cap="sq" w="25400">
              <a:solidFill>
                <a:srgbClr val="264264"/>
              </a:solidFill>
              <a:bevel/>
            </a:ln>
          </p:spPr>
          <p:style>
            <a:lnRef idx="1">
              <a:schemeClr val="accent1"/>
            </a:lnRef>
            <a:fillRef idx="0">
              <a:schemeClr val="accent1"/>
            </a:fillRef>
            <a:effectRef idx="0">
              <a:schemeClr val="accent1"/>
            </a:effectRef>
            <a:fontRef idx="minor"/>
          </p:style>
        </p:sp>
        <p:sp>
          <p:nvSpPr>
            <p:cNvPr id="2" name="Line 3"/>
            <p:cNvSpPr/>
            <p:nvPr/>
          </p:nvSpPr>
          <p:spPr>
            <a:xfrm>
              <a:off x="304560" y="228600"/>
              <a:ext cx="0" cy="6400800"/>
            </a:xfrm>
            <a:prstGeom prst="line">
              <a:avLst/>
            </a:prstGeom>
            <a:ln cap="sq" w="25400">
              <a:solidFill>
                <a:srgbClr val="264264"/>
              </a:solidFill>
              <a:bevel/>
            </a:ln>
          </p:spPr>
          <p:style>
            <a:lnRef idx="1">
              <a:schemeClr val="accent1"/>
            </a:lnRef>
            <a:fillRef idx="0">
              <a:schemeClr val="accent1"/>
            </a:fillRef>
            <a:effectRef idx="0">
              <a:schemeClr val="accent1"/>
            </a:effectRef>
            <a:fontRef idx="minor"/>
          </p:style>
        </p:sp>
      </p:grpSp>
      <p:pic>
        <p:nvPicPr>
          <p:cNvPr id="3" name="Content Placeholder 3" descr=""/>
          <p:cNvPicPr/>
          <p:nvPr/>
        </p:nvPicPr>
        <p:blipFill>
          <a:blip r:embed="rId2"/>
          <a:stretch/>
        </p:blipFill>
        <p:spPr>
          <a:xfrm>
            <a:off x="76320" y="5791320"/>
            <a:ext cx="836280" cy="967320"/>
          </a:xfrm>
          <a:prstGeom prst="rect">
            <a:avLst/>
          </a:prstGeom>
          <a:ln w="0">
            <a:noFill/>
          </a:ln>
        </p:spPr>
      </p:pic>
      <p:sp>
        <p:nvSpPr>
          <p:cNvPr id="4" name="PlaceHolder 4"/>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5"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2" name="Group 1"/>
          <p:cNvGrpSpPr/>
          <p:nvPr/>
        </p:nvGrpSpPr>
        <p:grpSpPr>
          <a:xfrm>
            <a:off x="304560" y="228600"/>
            <a:ext cx="8458200" cy="6400800"/>
            <a:chOff x="304560" y="228600"/>
            <a:chExt cx="8458200" cy="6400800"/>
          </a:xfrm>
        </p:grpSpPr>
        <p:sp>
          <p:nvSpPr>
            <p:cNvPr id="43" name="Line 2"/>
            <p:cNvSpPr/>
            <p:nvPr/>
          </p:nvSpPr>
          <p:spPr>
            <a:xfrm>
              <a:off x="304560" y="6629400"/>
              <a:ext cx="8458200" cy="0"/>
            </a:xfrm>
            <a:prstGeom prst="line">
              <a:avLst/>
            </a:prstGeom>
            <a:ln cap="sq" w="25400">
              <a:solidFill>
                <a:srgbClr val="264264"/>
              </a:solidFill>
              <a:bevel/>
            </a:ln>
          </p:spPr>
          <p:style>
            <a:lnRef idx="1">
              <a:schemeClr val="accent1"/>
            </a:lnRef>
            <a:fillRef idx="0">
              <a:schemeClr val="accent1"/>
            </a:fillRef>
            <a:effectRef idx="0">
              <a:schemeClr val="accent1"/>
            </a:effectRef>
            <a:fontRef idx="minor"/>
          </p:style>
        </p:sp>
        <p:sp>
          <p:nvSpPr>
            <p:cNvPr id="44" name="Line 3"/>
            <p:cNvSpPr/>
            <p:nvPr/>
          </p:nvSpPr>
          <p:spPr>
            <a:xfrm>
              <a:off x="304560" y="228600"/>
              <a:ext cx="0" cy="6400800"/>
            </a:xfrm>
            <a:prstGeom prst="line">
              <a:avLst/>
            </a:prstGeom>
            <a:ln cap="sq" w="25400">
              <a:solidFill>
                <a:srgbClr val="264264"/>
              </a:solidFill>
              <a:bevel/>
            </a:ln>
          </p:spPr>
          <p:style>
            <a:lnRef idx="1">
              <a:schemeClr val="accent1"/>
            </a:lnRef>
            <a:fillRef idx="0">
              <a:schemeClr val="accent1"/>
            </a:fillRef>
            <a:effectRef idx="0">
              <a:schemeClr val="accent1"/>
            </a:effectRef>
            <a:fontRef idx="minor"/>
          </p:style>
        </p:sp>
      </p:grpSp>
      <p:pic>
        <p:nvPicPr>
          <p:cNvPr id="45" name="Content Placeholder 3" descr=""/>
          <p:cNvPicPr/>
          <p:nvPr/>
        </p:nvPicPr>
        <p:blipFill>
          <a:blip r:embed="rId2"/>
          <a:stretch/>
        </p:blipFill>
        <p:spPr>
          <a:xfrm>
            <a:off x="76320" y="5791320"/>
            <a:ext cx="836280" cy="967320"/>
          </a:xfrm>
          <a:prstGeom prst="rect">
            <a:avLst/>
          </a:prstGeom>
          <a:ln w="0">
            <a:noFill/>
          </a:ln>
        </p:spPr>
      </p:pic>
      <p:sp>
        <p:nvSpPr>
          <p:cNvPr id="46" name="PlaceHolder 4"/>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7"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84" name="Group 1"/>
          <p:cNvGrpSpPr/>
          <p:nvPr/>
        </p:nvGrpSpPr>
        <p:grpSpPr>
          <a:xfrm>
            <a:off x="304560" y="228600"/>
            <a:ext cx="8458200" cy="6400800"/>
            <a:chOff x="304560" y="228600"/>
            <a:chExt cx="8458200" cy="6400800"/>
          </a:xfrm>
        </p:grpSpPr>
        <p:sp>
          <p:nvSpPr>
            <p:cNvPr id="85" name="Line 2"/>
            <p:cNvSpPr/>
            <p:nvPr/>
          </p:nvSpPr>
          <p:spPr>
            <a:xfrm>
              <a:off x="304560" y="6629400"/>
              <a:ext cx="8458200" cy="0"/>
            </a:xfrm>
            <a:prstGeom prst="line">
              <a:avLst/>
            </a:prstGeom>
            <a:ln cap="sq" w="25400">
              <a:solidFill>
                <a:srgbClr val="264264"/>
              </a:solidFill>
              <a:bevel/>
            </a:ln>
          </p:spPr>
          <p:style>
            <a:lnRef idx="1">
              <a:schemeClr val="accent1"/>
            </a:lnRef>
            <a:fillRef idx="0">
              <a:schemeClr val="accent1"/>
            </a:fillRef>
            <a:effectRef idx="0">
              <a:schemeClr val="accent1"/>
            </a:effectRef>
            <a:fontRef idx="minor"/>
          </p:style>
        </p:sp>
        <p:sp>
          <p:nvSpPr>
            <p:cNvPr id="86" name="Line 3"/>
            <p:cNvSpPr/>
            <p:nvPr/>
          </p:nvSpPr>
          <p:spPr>
            <a:xfrm>
              <a:off x="304560" y="228600"/>
              <a:ext cx="0" cy="6400800"/>
            </a:xfrm>
            <a:prstGeom prst="line">
              <a:avLst/>
            </a:prstGeom>
            <a:ln cap="sq" w="25400">
              <a:solidFill>
                <a:srgbClr val="264264"/>
              </a:solidFill>
              <a:bevel/>
            </a:ln>
          </p:spPr>
          <p:style>
            <a:lnRef idx="1">
              <a:schemeClr val="accent1"/>
            </a:lnRef>
            <a:fillRef idx="0">
              <a:schemeClr val="accent1"/>
            </a:fillRef>
            <a:effectRef idx="0">
              <a:schemeClr val="accent1"/>
            </a:effectRef>
            <a:fontRef idx="minor"/>
          </p:style>
        </p:sp>
      </p:grpSp>
      <p:pic>
        <p:nvPicPr>
          <p:cNvPr id="87" name="Content Placeholder 3" descr=""/>
          <p:cNvPicPr/>
          <p:nvPr/>
        </p:nvPicPr>
        <p:blipFill>
          <a:blip r:embed="rId2"/>
          <a:stretch/>
        </p:blipFill>
        <p:spPr>
          <a:xfrm>
            <a:off x="76320" y="5791320"/>
            <a:ext cx="836280" cy="967320"/>
          </a:xfrm>
          <a:prstGeom prst="rect">
            <a:avLst/>
          </a:prstGeom>
          <a:ln w="0">
            <a:noFill/>
          </a:ln>
        </p:spPr>
      </p:pic>
      <p:sp>
        <p:nvSpPr>
          <p:cNvPr id="88" name="PlaceHolder 4"/>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89"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pn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hyperlink" Target="mailto:Stephen@Mattin.net" TargetMode="External"/><Relationship Id="rId2" Type="http://schemas.openxmlformats.org/officeDocument/2006/relationships/hyperlink" Target="https://SMattin.github.io" TargetMode="External"/><Relationship Id="rId3"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hyperlink" Target="https://lastoftherightwhales.com/" TargetMode="External"/><Relationship Id="rId2" Type="http://schemas.openxmlformats.org/officeDocument/2006/relationships/hyperlink" Target="https://lastoftherightwhales.com/" TargetMode="External"/><Relationship Id="rId3" Type="http://schemas.openxmlformats.org/officeDocument/2006/relationships/hyperlink" Target="https://www.andersoncabotcenterforoceanlife.org/blog/scenes-from-a-right-whale-entanglement" TargetMode="External"/><Relationship Id="rId4" Type="http://schemas.openxmlformats.org/officeDocument/2006/relationships/hyperlink" Target="https://www.andersoncabotcenterforoceanlife.org/blog/scenes-from-a-right-whale-entanglement" TargetMode="External"/><Relationship Id="rId5" Type="http://schemas.openxmlformats.org/officeDocument/2006/relationships/hyperlink" Target="https://youtu.be/CddjGHAJNrk" TargetMode="External"/><Relationship Id="rId6" Type="http://schemas.openxmlformats.org/officeDocument/2006/relationships/hyperlink" Target="https://entangled-film.com/" TargetMode="External"/><Relationship Id="rId7" Type="http://schemas.openxmlformats.org/officeDocument/2006/relationships/image" Target="../media/image6.png"/><Relationship Id="rId8" Type="http://schemas.openxmlformats.org/officeDocument/2006/relationships/slideLayout" Target="../slideLayouts/slideLayout1.xml"/><Relationship Id="rId9"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hyperlink" Target="https://www.fisheries.noaa.gov/species/north-atlantic-right-whale" TargetMode="External"/><Relationship Id="rId2" Type="http://schemas.openxmlformats.org/officeDocument/2006/relationships/hyperlink" Target="https://www.fisheries.noaa.gov/species/north-pacific-right-whale" TargetMode="External"/><Relationship Id="rId3" Type="http://schemas.openxmlformats.org/officeDocument/2006/relationships/image" Target="../media/image7.jpeg"/><Relationship Id="rId4" Type="http://schemas.openxmlformats.org/officeDocument/2006/relationships/slideLayout" Target="../slideLayouts/slideLayout13.xml"/><Relationship Id="rId5"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hyperlink" Target="https://whoi.edu" TargetMode="External"/><Relationship Id="rId2" Type="http://schemas.openxmlformats.org/officeDocument/2006/relationships/hyperlink" Target="http://rwcatalog.neaq.org/#/whales" TargetMode="External"/><Relationship Id="rId3" Type="http://schemas.openxmlformats.org/officeDocument/2006/relationships/hyperlink" Target="https://www.fisheries.noaa.gov/feature-story/snow-cone-watch-updates-entangled-right-whale-mother-and-newborn-calf" TargetMode="External"/><Relationship Id="rId4" Type="http://schemas.openxmlformats.org/officeDocument/2006/relationships/hyperlink" Target="https://www.youtube.com/watch?v=nqUq8Jh4vUA" TargetMode="External"/><Relationship Id="rId5" Type="http://schemas.openxmlformats.org/officeDocument/2006/relationships/hyperlink" Target="https://www.whoi.edu/know-your-ocean/ocean-topics/ocean-life/right-whales/" TargetMode="External"/><Relationship Id="rId6" Type="http://schemas.openxmlformats.org/officeDocument/2006/relationships/hyperlink" Target="https://www.youtube.com/watch?v=fgrjMufULng" TargetMode="External"/><Relationship Id="rId7"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hyperlink" Target="https://whalemap.ocean.dal.ca/#map" TargetMode="External"/><Relationship Id="rId2" Type="http://schemas.openxmlformats.org/officeDocument/2006/relationships/hyperlink" Target="https://smattin.github.io/2019_NARW_incident_report_June_2020-compressed.pdf" TargetMode="External"/><Relationship Id="rId3" Type="http://schemas.openxmlformats.org/officeDocument/2006/relationships/slideLayout" Target="../slideLayouts/slideLayout25.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hyperlink" Target="https://www.science.org/content/article/north-atlantic-right-whale-faces-extinction" TargetMode="External"/><Relationship Id="rId2" Type="http://schemas.openxmlformats.org/officeDocument/2006/relationships/hyperlink" Target="https://smattin.github.io/noaa_20611_DS1.pdf" TargetMode="External"/><Relationship Id="rId3" Type="http://schemas.openxmlformats.org/officeDocument/2006/relationships/hyperlink" Target="https://apps.bostonglobe.com/metro/2021/12/the-lobster-trap/?p1=Article_Inline_Related_Link" TargetMode="External"/><Relationship Id="rId4" Type="http://schemas.openxmlformats.org/officeDocument/2006/relationships/hyperlink" Target="https://www.maine.gov/dmr/commercial-fishing/landings/documents/lobster.graph.2021.pdf" TargetMode="External"/><Relationship Id="rId5" Type="http://schemas.openxmlformats.org/officeDocument/2006/relationships/hyperlink" Target="https://www.int-res.com/articles/feature/d143p205.pdf" TargetMode="External"/><Relationship Id="rId6" Type="http://schemas.openxmlformats.org/officeDocument/2006/relationships/hyperlink" Target="https://lobsterfrommaine.com/protecting-our-oceans-and-coasts/" TargetMode="External"/><Relationship Id="rId7" Type="http://schemas.openxmlformats.org/officeDocument/2006/relationships/hyperlink" Target="https://storymaps.arcgis.com/stories/efb2e1d058054fb6a1487d964397bffd" TargetMode="External"/><Relationship Id="rId8" Type="http://schemas.openxmlformats.org/officeDocument/2006/relationships/hyperlink" Target="https://www.fisheries.noaa.gov/national/marine-life-distress/2017-2022-north-atlantic-right-whale-unusual-mortality-event" TargetMode="External"/><Relationship Id="rId9" Type="http://schemas.openxmlformats.org/officeDocument/2006/relationships/slideLayout" Target="../slideLayouts/slideLayout25.xml"/><Relationship Id="rId10"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hyperlink" Target="https://www.fisheries.noaa.gov/search?oq=north+american+right+whale" TargetMode="External"/><Relationship Id="rId2" Type="http://schemas.openxmlformats.org/officeDocument/2006/relationships/hyperlink" Target="https://www.fisheries.noaa.gov/video/right-stuff-regulations-right-whales" TargetMode="External"/><Relationship Id="rId3" Type="http://schemas.openxmlformats.org/officeDocument/2006/relationships/hyperlink" Target="https://www.fisheries.noaa.gov/new-england-mid-atlantic/science-data/artificial-intelligence-right-whale-photo-identification" TargetMode="External"/><Relationship Id="rId4" Type="http://schemas.openxmlformats.org/officeDocument/2006/relationships/hyperlink" Target="https://conbio.onlinelibrary.wiley.com/doi/10.1111/cobi.13226" TargetMode="External"/><Relationship Id="rId5" Type="http://schemas.openxmlformats.org/officeDocument/2006/relationships/slideLayout" Target="../slideLayouts/slideLayout25.xml"/><Relationship Id="rId6"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hyperlink" Target="https://github.com/robibok/whales" TargetMode="External"/><Relationship Id="rId2" Type="http://schemas.openxmlformats.org/officeDocument/2006/relationships/hyperlink" Target="https://blog.deepsense.ai/deep-learning-right-whale-recognition-kaggle/" TargetMode="External"/><Relationship Id="rId3" Type="http://schemas.openxmlformats.org/officeDocument/2006/relationships/hyperlink" Target="https://asa.scitation.org/doi/10.1121/10.0005898" TargetMode="External"/><Relationship Id="rId4" Type="http://schemas.openxmlformats.org/officeDocument/2006/relationships/hyperlink" Target="https://www.mass.gov/doc/assessing-the-feasibility-of-on-demand-gear-in-new-england-lobster-fisheries/download" TargetMode="External"/><Relationship Id="rId5"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hyperlink" Target="https://www.mass.gov/doc/12422-dmf-offering-free-buoy-line-marking-materials-and-additional-free-weak-rope/download" TargetMode="External"/><Relationship Id="rId2" Type="http://schemas.openxmlformats.org/officeDocument/2006/relationships/hyperlink" Target="https://www.whoi.edu/oceanus/feature/whale-safe-fishing-gear/" TargetMode="External"/><Relationship Id="rId3" Type="http://schemas.openxmlformats.org/officeDocument/2006/relationships/hyperlink" Target="https://www.mass.gov/service-details/ropeless-fishing-gear-feasibility-study" TargetMode="External"/><Relationship Id="rId4" Type="http://schemas.openxmlformats.org/officeDocument/2006/relationships/hyperlink" Target="https://www.smelts.org/" TargetMode="External"/><Relationship Id="rId5" Type="http://schemas.openxmlformats.org/officeDocument/2006/relationships/hyperlink" Target="https://www.edgetech.com/" TargetMode="External"/><Relationship Id="rId6" Type="http://schemas.openxmlformats.org/officeDocument/2006/relationships/hyperlink" Target="https://capecodfishermen.org/item/aidsropelesshear-0127?category_id=9" TargetMode="External"/><Relationship Id="rId7" Type="http://schemas.openxmlformats.org/officeDocument/2006/relationships/hyperlink" Target="https://www.capeandislands.org/local-news/2022-01-13/lobsterman-v-lobsterman-fight-over-ropeless-fishing-divides-industry" TargetMode="External"/><Relationship Id="rId8" Type="http://schemas.openxmlformats.org/officeDocument/2006/relationships/hyperlink" Target="https://media.fisheries.noaa.gov/2021-01/TRTFactSheetRev011221.pdf" TargetMode="External"/><Relationship Id="rId9" Type="http://schemas.openxmlformats.org/officeDocument/2006/relationships/hyperlink" Target="https://fisheries.noaa.gov/ALWTRP" TargetMode="External"/><Relationship Id="rId10" Type="http://schemas.openxmlformats.org/officeDocument/2006/relationships/slideLayout" Target="../slideLayouts/slideLayout25.xml"/><Relationship Id="rId11"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grpSp>
        <p:nvGrpSpPr>
          <p:cNvPr id="132" name="Group 1"/>
          <p:cNvGrpSpPr/>
          <p:nvPr/>
        </p:nvGrpSpPr>
        <p:grpSpPr>
          <a:xfrm>
            <a:off x="304560" y="228600"/>
            <a:ext cx="8458200" cy="6400800"/>
            <a:chOff x="304560" y="228600"/>
            <a:chExt cx="8458200" cy="6400800"/>
          </a:xfrm>
        </p:grpSpPr>
        <p:sp>
          <p:nvSpPr>
            <p:cNvPr id="133" name="Line 2"/>
            <p:cNvSpPr/>
            <p:nvPr/>
          </p:nvSpPr>
          <p:spPr>
            <a:xfrm>
              <a:off x="304560" y="6629400"/>
              <a:ext cx="8458200" cy="0"/>
            </a:xfrm>
            <a:prstGeom prst="line">
              <a:avLst/>
            </a:prstGeom>
            <a:ln cap="sq" w="25400">
              <a:solidFill>
                <a:srgbClr val="264264"/>
              </a:solidFill>
              <a:bevel/>
            </a:ln>
          </p:spPr>
          <p:style>
            <a:lnRef idx="1">
              <a:schemeClr val="accent1"/>
            </a:lnRef>
            <a:fillRef idx="0">
              <a:schemeClr val="accent1"/>
            </a:fillRef>
            <a:effectRef idx="0">
              <a:schemeClr val="accent1"/>
            </a:effectRef>
            <a:fontRef idx="minor"/>
          </p:style>
        </p:sp>
        <p:sp>
          <p:nvSpPr>
            <p:cNvPr id="134" name="Line 3"/>
            <p:cNvSpPr/>
            <p:nvPr/>
          </p:nvSpPr>
          <p:spPr>
            <a:xfrm>
              <a:off x="304560" y="228600"/>
              <a:ext cx="0" cy="6400800"/>
            </a:xfrm>
            <a:prstGeom prst="line">
              <a:avLst/>
            </a:prstGeom>
            <a:ln cap="sq" w="25400">
              <a:solidFill>
                <a:srgbClr val="264264"/>
              </a:solidFill>
              <a:bevel/>
            </a:ln>
          </p:spPr>
          <p:style>
            <a:lnRef idx="1">
              <a:schemeClr val="accent1"/>
            </a:lnRef>
            <a:fillRef idx="0">
              <a:schemeClr val="accent1"/>
            </a:fillRef>
            <a:effectRef idx="0">
              <a:schemeClr val="accent1"/>
            </a:effectRef>
            <a:fontRef idx="minor"/>
          </p:style>
        </p:sp>
      </p:grpSp>
      <p:pic>
        <p:nvPicPr>
          <p:cNvPr id="135" name="Content Placeholder 3" descr=""/>
          <p:cNvPicPr/>
          <p:nvPr/>
        </p:nvPicPr>
        <p:blipFill>
          <a:blip r:embed="rId2"/>
          <a:stretch/>
        </p:blipFill>
        <p:spPr>
          <a:xfrm>
            <a:off x="76320" y="5791320"/>
            <a:ext cx="836280" cy="967320"/>
          </a:xfrm>
          <a:prstGeom prst="rect">
            <a:avLst/>
          </a:prstGeom>
          <a:ln w="0">
            <a:noFill/>
          </a:ln>
        </p:spPr>
      </p:pic>
      <p:sp>
        <p:nvSpPr>
          <p:cNvPr id="136" name="CustomShape 4"/>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b4c7dc"/>
                </a:solidFill>
                <a:latin typeface="Calibri"/>
                <a:ea typeface="DejaVu Sans"/>
              </a:rPr>
              <a:t>NARW</a:t>
            </a:r>
            <a:br/>
            <a:r>
              <a:rPr b="0" lang="en-US" sz="4400" spc="-1" strike="noStrike">
                <a:solidFill>
                  <a:srgbClr val="b4c7dc"/>
                </a:solidFill>
                <a:latin typeface="Calibri"/>
                <a:ea typeface="DejaVu Sans"/>
              </a:rPr>
              <a:t>North Atlantic Right Whale</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914400" y="274680"/>
            <a:ext cx="7770600" cy="1141200"/>
          </a:xfrm>
          <a:prstGeom prst="rect">
            <a:avLst/>
          </a:prstGeom>
          <a:noFill/>
          <a:ln w="0">
            <a:noFill/>
          </a:ln>
        </p:spPr>
        <p:style>
          <a:lnRef idx="0"/>
          <a:fillRef idx="0"/>
          <a:effectRef idx="0"/>
          <a:fontRef idx="minor"/>
        </p:style>
        <p:txBody>
          <a:bodyPr lIns="0" rIns="0" tIns="0" bIns="0" anchor="ctr">
            <a:noAutofit/>
          </a:bodyPr>
          <a:p>
            <a:pPr>
              <a:lnSpc>
                <a:spcPct val="90000"/>
              </a:lnSpc>
            </a:pPr>
            <a:r>
              <a:rPr b="0" lang="en-US" sz="4400" spc="-1" strike="noStrike">
                <a:solidFill>
                  <a:srgbClr val="000000"/>
                </a:solidFill>
                <a:latin typeface="Arial"/>
                <a:ea typeface="DejaVu Sans"/>
              </a:rPr>
              <a:t>thanks</a:t>
            </a:r>
            <a:endParaRPr b="0" lang="en-US" sz="4400" spc="-1" strike="noStrike">
              <a:latin typeface="Arial"/>
            </a:endParaRPr>
          </a:p>
        </p:txBody>
      </p:sp>
      <p:sp>
        <p:nvSpPr>
          <p:cNvPr id="156" name="CustomShape 2"/>
          <p:cNvSpPr/>
          <p:nvPr/>
        </p:nvSpPr>
        <p:spPr>
          <a:xfrm>
            <a:off x="859680" y="2203920"/>
            <a:ext cx="8227800" cy="2065680"/>
          </a:xfrm>
          <a:prstGeom prst="rect">
            <a:avLst/>
          </a:prstGeom>
          <a:noFill/>
          <a:ln w="0">
            <a:noFill/>
          </a:ln>
        </p:spPr>
        <p:style>
          <a:lnRef idx="0"/>
          <a:fillRef idx="0"/>
          <a:effectRef idx="0"/>
          <a:fontRef idx="minor"/>
        </p:style>
        <p:txBody>
          <a:bodyPr lIns="0" rIns="0" tIns="0" bIns="0">
            <a:normAutofit/>
          </a:bodyPr>
          <a:p>
            <a:pPr>
              <a:lnSpc>
                <a:spcPct val="90000"/>
              </a:lnSpc>
              <a:spcBef>
                <a:spcPts val="1001"/>
              </a:spcBef>
              <a:tabLst>
                <a:tab algn="l" pos="0"/>
              </a:tabLst>
            </a:pPr>
            <a:r>
              <a:rPr b="0" lang="en-US" sz="2800" spc="-1" strike="noStrike" u="sng">
                <a:solidFill>
                  <a:srgbClr val="0000ff"/>
                </a:solidFill>
                <a:uFillTx/>
                <a:latin typeface="Arial"/>
                <a:ea typeface="DejaVu Sans"/>
                <a:hlinkClick r:id="rId1"/>
              </a:rPr>
              <a:t>Stephen@Mattin.net</a:t>
            </a: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a:p>
            <a:pPr>
              <a:lnSpc>
                <a:spcPct val="90000"/>
              </a:lnSpc>
              <a:spcBef>
                <a:spcPts val="1001"/>
              </a:spcBef>
              <a:tabLst>
                <a:tab algn="l" pos="0"/>
              </a:tabLst>
            </a:pPr>
            <a:r>
              <a:rPr b="0" lang="en-US" sz="2800" spc="-1" strike="noStrike" u="sng">
                <a:solidFill>
                  <a:srgbClr val="0000ff"/>
                </a:solidFill>
                <a:uFillTx/>
                <a:latin typeface="Arial"/>
                <a:ea typeface="DejaVu Sans"/>
                <a:hlinkClick r:id="rId2"/>
              </a:rPr>
              <a:t>SMattin.github.io</a:t>
            </a:r>
            <a:r>
              <a:rPr b="0" lang="en-US" sz="2800" spc="-1" strike="noStrike">
                <a:solidFill>
                  <a:srgbClr val="000000"/>
                </a:solidFill>
                <a:latin typeface="Arial"/>
                <a:ea typeface="DejaVu Sans"/>
              </a:rPr>
              <a:t> - HTML slides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457200" y="274680"/>
            <a:ext cx="8227800" cy="114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Fishing Technology and NARW</a:t>
            </a:r>
            <a:endParaRPr b="0" lang="en-US" sz="4400" spc="-1" strike="noStrike">
              <a:latin typeface="Arial"/>
            </a:endParaRPr>
          </a:p>
        </p:txBody>
      </p:sp>
      <p:sp>
        <p:nvSpPr>
          <p:cNvPr id="138" name="CustomShape 2"/>
          <p:cNvSpPr/>
          <p:nvPr/>
        </p:nvSpPr>
        <p:spPr>
          <a:xfrm>
            <a:off x="1605960" y="1426680"/>
            <a:ext cx="8227800" cy="1848600"/>
          </a:xfrm>
          <a:prstGeom prst="rect">
            <a:avLst/>
          </a:prstGeom>
          <a:noFill/>
          <a:ln w="0">
            <a:noFill/>
          </a:ln>
        </p:spPr>
        <p:style>
          <a:lnRef idx="0"/>
          <a:fillRef idx="0"/>
          <a:effectRef idx="0"/>
          <a:fontRef idx="minor"/>
        </p:style>
        <p:txBody>
          <a:bodyPr lIns="90000" rIns="90000" tIns="45000" bIns="45000">
            <a:noAutofit/>
          </a:bodyPr>
          <a:p>
            <a:pPr marL="343080" indent="-340920">
              <a:lnSpc>
                <a:spcPct val="100000"/>
              </a:lnSpc>
              <a:spcBef>
                <a:spcPts val="641"/>
              </a:spcBef>
              <a:buClr>
                <a:srgbClr val="000000"/>
              </a:buClr>
              <a:buFont typeface="Arial"/>
              <a:buChar char="•"/>
            </a:pPr>
            <a:r>
              <a:rPr b="0" lang="en-US" sz="3200" spc="-1" strike="noStrike" u="sng">
                <a:solidFill>
                  <a:srgbClr val="0000ff"/>
                </a:solidFill>
                <a:uFillTx/>
                <a:latin typeface="Calibri"/>
                <a:ea typeface="DejaVu Sans"/>
                <a:hlinkClick r:id="rId1"/>
              </a:rPr>
              <a:t>Last of the Right </a:t>
            </a:r>
            <a:r>
              <a:rPr b="0" lang="en-US" sz="3200" spc="-1" strike="noStrike" u="sng">
                <a:solidFill>
                  <a:srgbClr val="0000ff"/>
                </a:solidFill>
                <a:uFillTx/>
                <a:latin typeface="Calibri"/>
                <a:ea typeface="DejaVu Sans"/>
                <a:hlinkClick r:id="rId2"/>
              </a:rPr>
              <a:t>Whales</a:t>
            </a:r>
            <a:endParaRPr b="0" lang="en-US" sz="3200" spc="-1" strike="noStrike">
              <a:latin typeface="Arial"/>
            </a:endParaRPr>
          </a:p>
          <a:p>
            <a:pPr marL="343080" indent="-340920">
              <a:lnSpc>
                <a:spcPct val="100000"/>
              </a:lnSpc>
              <a:spcBef>
                <a:spcPts val="641"/>
              </a:spcBef>
              <a:buClr>
                <a:srgbClr val="000000"/>
              </a:buClr>
              <a:buFont typeface="Arial"/>
              <a:buChar char="•"/>
            </a:pPr>
            <a:r>
              <a:rPr b="0" lang="en-US" sz="3200" spc="-1" strike="noStrike" u="sng">
                <a:solidFill>
                  <a:srgbClr val="0000ff"/>
                </a:solidFill>
                <a:uFillTx/>
                <a:latin typeface="Arial"/>
                <a:ea typeface="DejaVu Sans"/>
                <a:hlinkClick r:id="rId3"/>
              </a:rPr>
              <a:t>whale</a:t>
            </a:r>
            <a:r>
              <a:rPr b="0" lang="en-US" sz="3200" spc="-1" strike="noStrike" u="sng">
                <a:solidFill>
                  <a:srgbClr val="0000ff"/>
                </a:solidFill>
                <a:uFillTx/>
                <a:latin typeface="Arial"/>
                <a:ea typeface="Arial"/>
                <a:hlinkClick r:id="rId4"/>
              </a:rPr>
              <a:t> entanglement</a:t>
            </a:r>
            <a:r>
              <a:rPr b="0" lang="en-US" sz="3200" spc="-1" strike="noStrike">
                <a:solidFill>
                  <a:srgbClr val="000000"/>
                </a:solidFill>
                <a:latin typeface="Arial"/>
                <a:ea typeface="Arial"/>
              </a:rPr>
              <a:t> </a:t>
            </a:r>
            <a:r>
              <a:rPr b="0" lang="en-US" sz="3200" spc="-1" strike="noStrike" u="sng">
                <a:solidFill>
                  <a:srgbClr val="0000ff"/>
                </a:solidFill>
                <a:uFillTx/>
                <a:latin typeface="Arial"/>
                <a:ea typeface="Arial"/>
                <a:hlinkClick r:id="rId5"/>
              </a:rPr>
              <a:t>NARW #4615</a:t>
            </a:r>
            <a:endParaRPr b="0" lang="en-US" sz="3200" spc="-1" strike="noStrike">
              <a:latin typeface="Arial"/>
            </a:endParaRPr>
          </a:p>
          <a:p>
            <a:pPr marL="343080" indent="-340920">
              <a:lnSpc>
                <a:spcPct val="100000"/>
              </a:lnSpc>
              <a:buClr>
                <a:srgbClr val="000000"/>
              </a:buClr>
              <a:buFont typeface="Arial"/>
              <a:buChar char="•"/>
            </a:pPr>
            <a:r>
              <a:rPr b="0" lang="en-US" sz="3200" spc="-1" strike="noStrike" u="sng">
                <a:solidFill>
                  <a:srgbClr val="0000ff"/>
                </a:solidFill>
                <a:uFillTx/>
                <a:latin typeface="Arial"/>
                <a:ea typeface="Arial"/>
                <a:hlinkClick r:id="rId6"/>
              </a:rPr>
              <a:t>  another film - Entangled</a:t>
            </a:r>
            <a:endParaRPr b="0" lang="en-US" sz="3200" spc="-1" strike="noStrike">
              <a:latin typeface="Arial"/>
            </a:endParaRPr>
          </a:p>
        </p:txBody>
      </p:sp>
      <p:pic>
        <p:nvPicPr>
          <p:cNvPr id="139" name="Picture 2" descr="Chart&#10;&#10;Description automatically generated"/>
          <p:cNvPicPr/>
          <p:nvPr/>
        </p:nvPicPr>
        <p:blipFill>
          <a:blip r:embed="rId7"/>
          <a:stretch/>
        </p:blipFill>
        <p:spPr>
          <a:xfrm>
            <a:off x="2409480" y="3432600"/>
            <a:ext cx="4438440" cy="28670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914400" y="274680"/>
            <a:ext cx="7770600" cy="1141200"/>
          </a:xfrm>
          <a:prstGeom prst="rect">
            <a:avLst/>
          </a:prstGeom>
          <a:noFill/>
          <a:ln w="0">
            <a:noFill/>
          </a:ln>
        </p:spPr>
        <p:style>
          <a:lnRef idx="0"/>
          <a:fillRef idx="0"/>
          <a:effectRef idx="0"/>
          <a:fontRef idx="minor"/>
        </p:style>
        <p:txBody>
          <a:bodyPr lIns="0" rIns="0" tIns="0" bIns="0" anchor="ctr">
            <a:noAutofit/>
          </a:bodyPr>
          <a:p>
            <a:pPr>
              <a:lnSpc>
                <a:spcPct val="90000"/>
              </a:lnSpc>
            </a:pPr>
            <a:r>
              <a:rPr b="0" lang="en-US" sz="4400" spc="-1" strike="noStrike">
                <a:solidFill>
                  <a:srgbClr val="000000"/>
                </a:solidFill>
                <a:latin typeface="Arial"/>
                <a:ea typeface="DejaVu Sans"/>
              </a:rPr>
              <a:t>what</a:t>
            </a:r>
            <a:endParaRPr b="0" lang="en-US" sz="4400" spc="-1" strike="noStrike">
              <a:latin typeface="Arial"/>
            </a:endParaRPr>
          </a:p>
        </p:txBody>
      </p:sp>
      <p:sp>
        <p:nvSpPr>
          <p:cNvPr id="141" name="CustomShape 2"/>
          <p:cNvSpPr/>
          <p:nvPr/>
        </p:nvSpPr>
        <p:spPr>
          <a:xfrm>
            <a:off x="903960" y="2743200"/>
            <a:ext cx="8227800" cy="1141200"/>
          </a:xfrm>
          <a:prstGeom prst="rect">
            <a:avLst/>
          </a:prstGeom>
          <a:noFill/>
          <a:ln w="0">
            <a:noFill/>
          </a:ln>
        </p:spPr>
        <p:style>
          <a:lnRef idx="0"/>
          <a:fillRef idx="0"/>
          <a:effectRef idx="0"/>
          <a:fontRef idx="minor"/>
        </p:style>
        <p:txBody>
          <a:bodyPr lIns="0" rIns="0" tIns="0" bIns="0">
            <a:normAutofit fontScale="78000"/>
          </a:bodyPr>
          <a:p>
            <a:pPr marL="228600" indent="-227160">
              <a:lnSpc>
                <a:spcPct val="90000"/>
              </a:lnSpc>
              <a:spcBef>
                <a:spcPts val="1001"/>
              </a:spcBef>
              <a:buClr>
                <a:srgbClr val="000000"/>
              </a:buClr>
              <a:buFont typeface="Arial"/>
              <a:buChar char="•"/>
            </a:pPr>
            <a:r>
              <a:rPr b="0" lang="en-US" sz="2800" spc="-1" strike="noStrike" u="sng">
                <a:solidFill>
                  <a:srgbClr val="0000ff"/>
                </a:solidFill>
                <a:uFillTx/>
                <a:latin typeface="Arial"/>
                <a:ea typeface="Arial"/>
                <a:hlinkClick r:id="rId1"/>
              </a:rPr>
              <a:t>North Atlantic Right Whale  Eubalaena glacialis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u="sng">
                <a:solidFill>
                  <a:srgbClr val="0000ff"/>
                </a:solidFill>
                <a:uFillTx/>
                <a:latin typeface="Arial"/>
                <a:ea typeface="Arial"/>
                <a:hlinkClick r:id="rId2"/>
              </a:rPr>
              <a:t>North Pacific Right Whale - Eubalaena japonica</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Arial"/>
                <a:ea typeface="Arial"/>
              </a:rPr>
              <a:t>Southern Right Whale - E. australis</a:t>
            </a:r>
            <a:endParaRPr b="0" lang="en-US" sz="2800" spc="-1" strike="noStrike">
              <a:latin typeface="Arial"/>
            </a:endParaRPr>
          </a:p>
        </p:txBody>
      </p:sp>
      <p:sp>
        <p:nvSpPr>
          <p:cNvPr id="142" name="CustomShape 3"/>
          <p:cNvSpPr/>
          <p:nvPr/>
        </p:nvSpPr>
        <p:spPr>
          <a:xfrm>
            <a:off x="1148400" y="4071240"/>
            <a:ext cx="7738200" cy="2004120"/>
          </a:xfrm>
          <a:prstGeom prst="rect">
            <a:avLst/>
          </a:prstGeom>
          <a:noFill/>
          <a:ln w="0">
            <a:noFill/>
          </a:ln>
        </p:spPr>
        <p:style>
          <a:lnRef idx="0"/>
          <a:fillRef idx="0"/>
          <a:effectRef idx="0"/>
          <a:fontRef idx="minor"/>
        </p:style>
        <p:txBody>
          <a:bodyPr lIns="0" rIns="0" tIns="0" bIns="0">
            <a:noAutofit/>
          </a:bodyPr>
          <a:p>
            <a:pPr marL="228600" indent="-227160">
              <a:lnSpc>
                <a:spcPct val="90000"/>
              </a:lnSpc>
              <a:spcBef>
                <a:spcPts val="1001"/>
              </a:spcBef>
              <a:buClr>
                <a:srgbClr val="000000"/>
              </a:buClr>
              <a:buFont typeface="Arial"/>
              <a:buChar char="•"/>
            </a:pPr>
            <a:r>
              <a:rPr b="0" lang="en-US" sz="2400" spc="-1" strike="noStrike">
                <a:solidFill>
                  <a:srgbClr val="000000"/>
                </a:solidFill>
                <a:latin typeface="Arial"/>
                <a:ea typeface="DejaVu Sans"/>
              </a:rPr>
              <a:t>Weight: </a:t>
            </a:r>
            <a:r>
              <a:rPr b="0" lang="en-US" sz="2400" spc="-1" strike="noStrike">
                <a:solidFill>
                  <a:srgbClr val="000000"/>
                </a:solidFill>
                <a:latin typeface="Arial"/>
                <a:ea typeface="Arial"/>
              </a:rPr>
              <a:t>Up to 140,000 pounds</a:t>
            </a:r>
            <a:endParaRPr b="0" lang="en-US" sz="2400" spc="-1" strike="noStrike">
              <a:latin typeface="Arial"/>
            </a:endParaRPr>
          </a:p>
          <a:p>
            <a:pPr marL="228600" indent="-227160">
              <a:lnSpc>
                <a:spcPct val="90000"/>
              </a:lnSpc>
              <a:spcBef>
                <a:spcPts val="1001"/>
              </a:spcBef>
              <a:buClr>
                <a:srgbClr val="000000"/>
              </a:buClr>
              <a:buFont typeface="Arial"/>
              <a:buChar char="•"/>
            </a:pPr>
            <a:r>
              <a:rPr b="0" lang="en-US" sz="2400" spc="-1" strike="noStrike">
                <a:solidFill>
                  <a:srgbClr val="000000"/>
                </a:solidFill>
                <a:latin typeface="Arial"/>
                <a:ea typeface="DejaVu Sans"/>
              </a:rPr>
              <a:t>Lifespan: up to 70 years</a:t>
            </a:r>
            <a:endParaRPr b="0" lang="en-US" sz="2400" spc="-1" strike="noStrike">
              <a:latin typeface="Arial"/>
            </a:endParaRPr>
          </a:p>
          <a:p>
            <a:pPr marL="228600" indent="-227160">
              <a:lnSpc>
                <a:spcPct val="90000"/>
              </a:lnSpc>
              <a:spcBef>
                <a:spcPts val="1001"/>
              </a:spcBef>
              <a:buClr>
                <a:srgbClr val="000000"/>
              </a:buClr>
              <a:buFont typeface="Arial"/>
              <a:buChar char="•"/>
            </a:pPr>
            <a:r>
              <a:rPr b="0" lang="en-US" sz="2400" spc="-1" strike="noStrike">
                <a:solidFill>
                  <a:srgbClr val="000000"/>
                </a:solidFill>
                <a:latin typeface="Arial"/>
                <a:ea typeface="DejaVu Sans"/>
              </a:rPr>
              <a:t>Length: up to 52 feet</a:t>
            </a:r>
            <a:endParaRPr b="0" lang="en-US" sz="2400" spc="-1" strike="noStrike">
              <a:latin typeface="Arial"/>
            </a:endParaRPr>
          </a:p>
          <a:p>
            <a:pPr marL="228600" indent="-227160">
              <a:lnSpc>
                <a:spcPct val="90000"/>
              </a:lnSpc>
              <a:spcBef>
                <a:spcPts val="1001"/>
              </a:spcBef>
              <a:buClr>
                <a:srgbClr val="000000"/>
              </a:buClr>
              <a:buFont typeface="Arial"/>
              <a:buChar char="•"/>
            </a:pPr>
            <a:r>
              <a:rPr b="0" lang="en-US" sz="2400" spc="-1" strike="noStrike">
                <a:solidFill>
                  <a:srgbClr val="000000"/>
                </a:solidFill>
                <a:latin typeface="Arial"/>
                <a:ea typeface="DejaVu Sans"/>
              </a:rPr>
              <a:t>Threats: changes in distribution of prey, climate change, entanglement in fishing gear, habitat degradation, ocean noise, pop. size, vessel strikes</a:t>
            </a:r>
            <a:endParaRPr b="0" lang="en-US" sz="2400" spc="-1" strike="noStrike">
              <a:latin typeface="Arial"/>
            </a:endParaRPr>
          </a:p>
        </p:txBody>
      </p:sp>
      <p:pic>
        <p:nvPicPr>
          <p:cNvPr id="143" name="Picture 6" descr=""/>
          <p:cNvPicPr/>
          <p:nvPr/>
        </p:nvPicPr>
        <p:blipFill>
          <a:blip r:embed="rId3"/>
          <a:stretch/>
        </p:blipFill>
        <p:spPr>
          <a:xfrm>
            <a:off x="1015200" y="1377360"/>
            <a:ext cx="2454120" cy="11538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914400" y="274680"/>
            <a:ext cx="7770600" cy="1141200"/>
          </a:xfrm>
          <a:prstGeom prst="rect">
            <a:avLst/>
          </a:prstGeom>
          <a:noFill/>
          <a:ln w="0">
            <a:noFill/>
          </a:ln>
        </p:spPr>
        <p:style>
          <a:lnRef idx="0"/>
          <a:fillRef idx="0"/>
          <a:effectRef idx="0"/>
          <a:fontRef idx="minor"/>
        </p:style>
        <p:txBody>
          <a:bodyPr lIns="0" rIns="0" tIns="0" bIns="0" anchor="ctr">
            <a:noAutofit/>
          </a:bodyPr>
          <a:p>
            <a:pPr>
              <a:lnSpc>
                <a:spcPct val="90000"/>
              </a:lnSpc>
            </a:pPr>
            <a:r>
              <a:rPr b="0" lang="en-US" sz="4400" spc="-1" strike="noStrike" u="sng">
                <a:solidFill>
                  <a:srgbClr val="0000ff"/>
                </a:solidFill>
                <a:uFillTx/>
                <a:latin typeface="Arial"/>
                <a:ea typeface="DejaVu Sans"/>
                <a:hlinkClick r:id="rId1"/>
              </a:rPr>
              <a:t>whoi</a:t>
            </a:r>
            <a:endParaRPr b="0" lang="en-US" sz="4400" spc="-1" strike="noStrike">
              <a:latin typeface="Arial"/>
            </a:endParaRPr>
          </a:p>
        </p:txBody>
      </p:sp>
      <p:sp>
        <p:nvSpPr>
          <p:cNvPr id="145" name="CustomShape 2"/>
          <p:cNvSpPr/>
          <p:nvPr/>
        </p:nvSpPr>
        <p:spPr>
          <a:xfrm>
            <a:off x="1118520" y="1513800"/>
            <a:ext cx="8227800" cy="4710960"/>
          </a:xfrm>
          <a:prstGeom prst="rect">
            <a:avLst/>
          </a:prstGeom>
          <a:noFill/>
          <a:ln w="0">
            <a:noFill/>
          </a:ln>
        </p:spPr>
        <p:style>
          <a:lnRef idx="0"/>
          <a:fillRef idx="0"/>
          <a:effectRef idx="0"/>
          <a:fontRef idx="minor"/>
        </p:style>
        <p:txBody>
          <a:bodyPr lIns="0" rIns="0" tIns="0" bIns="0">
            <a:normAutofit fontScale="80000"/>
          </a:bodyPr>
          <a:p>
            <a:pPr marL="228600" indent="-227160">
              <a:lnSpc>
                <a:spcPct val="90000"/>
              </a:lnSpc>
              <a:spcBef>
                <a:spcPts val="1001"/>
              </a:spcBef>
              <a:buClr>
                <a:srgbClr val="000000"/>
              </a:buClr>
              <a:buFont typeface="Arial"/>
              <a:buChar char="•"/>
            </a:pPr>
            <a:r>
              <a:rPr b="0" lang="en-US" sz="2800" spc="-1" strike="noStrike">
                <a:solidFill>
                  <a:srgbClr val="000000"/>
                </a:solidFill>
                <a:latin typeface="Arial"/>
                <a:ea typeface="Arial"/>
              </a:rPr>
              <a:t>whales </a:t>
            </a:r>
            <a:r>
              <a:rPr b="0" lang="en-US" sz="2800" spc="-1" strike="noStrike" u="sng">
                <a:solidFill>
                  <a:srgbClr val="0000ff"/>
                </a:solidFill>
                <a:uFillTx/>
                <a:latin typeface="Arial"/>
                <a:ea typeface="Arial"/>
                <a:hlinkClick r:id="rId2"/>
              </a:rPr>
              <a:t>http://rwcatalog.neaq.org/#/whales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u="sng">
                <a:solidFill>
                  <a:srgbClr val="0000ff"/>
                </a:solidFill>
                <a:uFillTx/>
                <a:latin typeface="Arial"/>
                <a:ea typeface="Arial"/>
                <a:hlinkClick r:id="rId3"/>
              </a:rPr>
              <a:t>Snow Cone</a:t>
            </a:r>
            <a:r>
              <a:rPr b="0" lang="en-US" sz="2800" spc="-1" strike="noStrike">
                <a:solidFill>
                  <a:srgbClr val="000000"/>
                </a:solidFill>
                <a:latin typeface="Arial"/>
                <a:ea typeface="Arial"/>
              </a:rPr>
              <a:t> </a:t>
            </a:r>
            <a:r>
              <a:rPr b="0" lang="en-US" sz="2800" spc="-1" strike="noStrike" u="sng">
                <a:solidFill>
                  <a:srgbClr val="0000ff"/>
                </a:solidFill>
                <a:uFillTx/>
                <a:latin typeface="Arial"/>
                <a:ea typeface="Arial"/>
                <a:hlinkClick r:id="rId4"/>
              </a:rPr>
              <a:t>NARW #3560</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u="sng">
                <a:solidFill>
                  <a:srgbClr val="0000ff"/>
                </a:solidFill>
                <a:uFillTx/>
                <a:latin typeface="Arial"/>
                <a:ea typeface="Arial"/>
                <a:hlinkClick r:id="rId5"/>
              </a:rPr>
              <a:t>scientists (including citizens)</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Arial"/>
                <a:ea typeface="Arial"/>
              </a:rPr>
              <a:t>management- multi-level</a:t>
            </a:r>
            <a:endParaRPr b="0" lang="en-US" sz="2800" spc="-1" strike="noStrike">
              <a:latin typeface="Arial"/>
            </a:endParaRPr>
          </a:p>
          <a:p>
            <a:pPr lvl="1" marL="685800" indent="-227160">
              <a:lnSpc>
                <a:spcPct val="90000"/>
              </a:lnSpc>
              <a:spcBef>
                <a:spcPts val="499"/>
              </a:spcBef>
              <a:buClr>
                <a:srgbClr val="000000"/>
              </a:buClr>
              <a:buFont typeface="Arial"/>
              <a:buChar char="•"/>
            </a:pPr>
            <a:r>
              <a:rPr b="0" lang="en-US" sz="2400" spc="-1" strike="noStrike" u="sng">
                <a:solidFill>
                  <a:srgbClr val="0000ff"/>
                </a:solidFill>
                <a:uFillTx/>
                <a:latin typeface="Arial"/>
                <a:ea typeface="Arial"/>
                <a:hlinkClick r:id="rId6"/>
              </a:rPr>
              <a:t>Atlantic Large Whale Take Reduction</a:t>
            </a:r>
            <a:r>
              <a:rPr b="0" lang="en-US" sz="2400" spc="-1" strike="noStrike">
                <a:solidFill>
                  <a:srgbClr val="000000"/>
                </a:solidFill>
                <a:latin typeface="Arial"/>
                <a:ea typeface="Arial"/>
              </a:rPr>
              <a:t> - 1997 (25 years)</a:t>
            </a:r>
            <a:endParaRPr b="0" lang="en-US" sz="2400" spc="-1" strike="noStrike">
              <a:latin typeface="Arial"/>
            </a:endParaRPr>
          </a:p>
          <a:p>
            <a:pPr lvl="2" marL="1143000" indent="-227160">
              <a:lnSpc>
                <a:spcPct val="90000"/>
              </a:lnSpc>
              <a:spcBef>
                <a:spcPts val="499"/>
              </a:spcBef>
              <a:buClr>
                <a:srgbClr val="000000"/>
              </a:buClr>
              <a:buFont typeface="Arial"/>
              <a:buChar char="•"/>
            </a:pPr>
            <a:r>
              <a:rPr b="0" lang="en-US" sz="2000" spc="-1" strike="noStrike">
                <a:solidFill>
                  <a:srgbClr val="000000"/>
                </a:solidFill>
                <a:latin typeface="Arial"/>
                <a:ea typeface="Arial"/>
              </a:rPr>
              <a:t>yearly "stock assessment"</a:t>
            </a:r>
            <a:endParaRPr b="0" lang="en-US" sz="20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Arial"/>
                <a:ea typeface="Arial"/>
              </a:rPr>
              <a:t>Endangered Species Act - "jeopardy"</a:t>
            </a:r>
            <a:endParaRPr b="0" lang="en-US" sz="24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Arial"/>
                <a:ea typeface="Arial"/>
              </a:rPr>
              <a:t>fishing </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Arial"/>
                <a:ea typeface="Arial"/>
              </a:rPr>
              <a:t>whalers </a:t>
            </a:r>
            <a:endParaRPr b="0" lang="en-US" sz="28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Arial"/>
                <a:ea typeface="Arial"/>
              </a:rPr>
              <a:t>lobster and crab fishers</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Arial"/>
                <a:ea typeface="Arial"/>
              </a:rPr>
              <a:t>others (lines, nets)</a:t>
            </a:r>
            <a:endParaRPr b="0" lang="en-US"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Arial"/>
                <a:ea typeface="Arial"/>
              </a:rPr>
              <a:t>tracking vessels for research and enforcement</a:t>
            </a:r>
            <a:endParaRPr b="0" lang="en-US" sz="24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Arial"/>
                <a:ea typeface="Arial"/>
              </a:rPr>
              <a:t>shipping</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914400" y="274680"/>
            <a:ext cx="7770600" cy="1141200"/>
          </a:xfrm>
          <a:prstGeom prst="rect">
            <a:avLst/>
          </a:prstGeom>
          <a:noFill/>
          <a:ln w="0">
            <a:noFill/>
          </a:ln>
        </p:spPr>
        <p:style>
          <a:lnRef idx="0"/>
          <a:fillRef idx="0"/>
          <a:effectRef idx="0"/>
          <a:fontRef idx="minor"/>
        </p:style>
        <p:txBody>
          <a:bodyPr lIns="0" rIns="0" tIns="0" bIns="0" anchor="ctr">
            <a:noAutofit/>
          </a:bodyPr>
          <a:p>
            <a:pPr>
              <a:lnSpc>
                <a:spcPct val="90000"/>
              </a:lnSpc>
            </a:pPr>
            <a:r>
              <a:rPr b="0" lang="en-US" sz="4400" spc="-1" strike="noStrike">
                <a:solidFill>
                  <a:srgbClr val="000000"/>
                </a:solidFill>
                <a:latin typeface="Arial"/>
                <a:ea typeface="DejaVu Sans"/>
              </a:rPr>
              <a:t>where / when</a:t>
            </a:r>
            <a:endParaRPr b="0" lang="en-US" sz="4400" spc="-1" strike="noStrike">
              <a:latin typeface="Arial"/>
            </a:endParaRPr>
          </a:p>
        </p:txBody>
      </p:sp>
      <p:sp>
        <p:nvSpPr>
          <p:cNvPr id="147" name="CustomShape 2"/>
          <p:cNvSpPr/>
          <p:nvPr/>
        </p:nvSpPr>
        <p:spPr>
          <a:xfrm>
            <a:off x="828000" y="2625480"/>
            <a:ext cx="7860240" cy="22226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2800" spc="-1" strike="noStrike" u="sng">
                <a:solidFill>
                  <a:srgbClr val="0000ff"/>
                </a:solidFill>
                <a:uFillTx/>
                <a:latin typeface="Arial"/>
                <a:ea typeface="Arial"/>
                <a:hlinkClick r:id="rId1"/>
              </a:rPr>
              <a:t>https://whalemap.ocean.dal.ca/#map</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u="sng">
                <a:solidFill>
                  <a:srgbClr val="0000ff"/>
                </a:solidFill>
                <a:uFillTx/>
                <a:latin typeface="Arial"/>
                <a:ea typeface="Arial"/>
                <a:hlinkClick r:id="rId2"/>
              </a:rPr>
              <a:t>2019 Canada</a:t>
            </a:r>
            <a:r>
              <a:rPr b="0" lang="en-US" sz="2800" spc="-1" strike="noStrike">
                <a:solidFill>
                  <a:srgbClr val="000000"/>
                </a:solidFill>
                <a:latin typeface="Arial"/>
                <a:ea typeface="Arial"/>
              </a:rPr>
              <a:t> - Critical Habitat (Fisheries and Oceans Canada, 2014</a:t>
            </a:r>
            <a:endParaRPr b="0" lang="en-US" sz="2800" spc="-1" strike="noStrike">
              <a:latin typeface="Arial"/>
            </a:endParaRPr>
          </a:p>
          <a:p>
            <a:pPr>
              <a:lnSpc>
                <a:spcPct val="100000"/>
              </a:lnSpc>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914400" y="274680"/>
            <a:ext cx="7770600" cy="1141200"/>
          </a:xfrm>
          <a:prstGeom prst="rect">
            <a:avLst/>
          </a:prstGeom>
          <a:noFill/>
          <a:ln w="0">
            <a:noFill/>
          </a:ln>
        </p:spPr>
        <p:style>
          <a:lnRef idx="0"/>
          <a:fillRef idx="0"/>
          <a:effectRef idx="0"/>
          <a:fontRef idx="minor"/>
        </p:style>
        <p:txBody>
          <a:bodyPr lIns="0" rIns="0" tIns="0" bIns="0" anchor="ctr">
            <a:noAutofit/>
          </a:bodyPr>
          <a:p>
            <a:pPr>
              <a:lnSpc>
                <a:spcPct val="90000"/>
              </a:lnSpc>
            </a:pPr>
            <a:r>
              <a:rPr b="0" lang="en-US" sz="4400" spc="-1" strike="noStrike" u="sng">
                <a:solidFill>
                  <a:srgbClr val="0000ff"/>
                </a:solidFill>
                <a:uFillTx/>
                <a:latin typeface="Arial"/>
                <a:ea typeface="DejaVu Sans"/>
                <a:hlinkClick r:id="rId1"/>
              </a:rPr>
              <a:t>why</a:t>
            </a:r>
            <a:endParaRPr b="0" lang="en-US" sz="4400" spc="-1" strike="noStrike">
              <a:latin typeface="Arial"/>
            </a:endParaRPr>
          </a:p>
        </p:txBody>
      </p:sp>
      <p:sp>
        <p:nvSpPr>
          <p:cNvPr id="149" name="CustomShape 2"/>
          <p:cNvSpPr/>
          <p:nvPr/>
        </p:nvSpPr>
        <p:spPr>
          <a:xfrm>
            <a:off x="915120" y="1371600"/>
            <a:ext cx="7999200" cy="5256720"/>
          </a:xfrm>
          <a:prstGeom prst="rect">
            <a:avLst/>
          </a:prstGeom>
          <a:noFill/>
          <a:ln w="0">
            <a:noFill/>
          </a:ln>
        </p:spPr>
        <p:style>
          <a:lnRef idx="0"/>
          <a:fillRef idx="0"/>
          <a:effectRef idx="0"/>
          <a:fontRef idx="minor"/>
        </p:style>
        <p:txBody>
          <a:bodyPr lIns="0" rIns="0" tIns="0" bIns="0">
            <a:normAutofit fontScale="45000"/>
          </a:bodyPr>
          <a:p>
            <a:pPr marL="228600" indent="-227160">
              <a:lnSpc>
                <a:spcPct val="90000"/>
              </a:lnSpc>
              <a:spcBef>
                <a:spcPts val="1001"/>
              </a:spcBef>
              <a:buClr>
                <a:srgbClr val="000000"/>
              </a:buClr>
              <a:buFont typeface="Arial"/>
              <a:buChar char="•"/>
            </a:pPr>
            <a:r>
              <a:rPr b="0" lang="en-US" sz="2800" spc="-1" strike="noStrike">
                <a:solidFill>
                  <a:srgbClr val="000000"/>
                </a:solidFill>
                <a:latin typeface="Arial"/>
                <a:ea typeface="Arial"/>
              </a:rPr>
              <a:t>"The principal factor believed to be retarding growth and recovery of the [NARW] population is entanglement with fishing gear" - </a:t>
            </a:r>
            <a:r>
              <a:rPr b="0" lang="en-US" sz="2800" spc="-1" strike="noStrike" u="sng">
                <a:solidFill>
                  <a:srgbClr val="0000ff"/>
                </a:solidFill>
                <a:uFillTx/>
                <a:latin typeface="Arial"/>
                <a:ea typeface="Arial"/>
                <a:hlinkClick r:id="rId2"/>
              </a:rPr>
              <a:t>NOAA Technical Memorandum NMFS-NE-258</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Arial"/>
                <a:ea typeface="Arial"/>
              </a:rPr>
              <a:t>"There are two endangered populations at stake here: the North Atlantic right whale and the Maine lobster fishermen.” - </a:t>
            </a:r>
            <a:r>
              <a:rPr b="0" lang="en-US" sz="2800" spc="-1" strike="noStrike" u="sng">
                <a:solidFill>
                  <a:srgbClr val="0000ff"/>
                </a:solidFill>
                <a:uFillTx/>
                <a:latin typeface="Arial"/>
                <a:ea typeface="Arial"/>
                <a:hlinkClick r:id="rId3"/>
              </a:rPr>
              <a:t>The Lobster Trap</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u="sng">
                <a:solidFill>
                  <a:srgbClr val="0000ff"/>
                </a:solidFill>
                <a:uFillTx/>
                <a:latin typeface="Arial"/>
                <a:ea typeface="Arial"/>
                <a:hlinkClick r:id="rId4"/>
              </a:rPr>
              <a:t>The lobster industry in Maine has doubled since 2000</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u="sng">
                <a:solidFill>
                  <a:srgbClr val="0000ff"/>
                </a:solidFill>
                <a:uFillTx/>
                <a:latin typeface="Arial"/>
                <a:ea typeface="Arial"/>
                <a:hlinkClick r:id="rId5"/>
              </a:rPr>
              <a:t>Since 2010, the average number of new NARW calves per year has halved, from 23 to 12</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Arial"/>
                <a:ea typeface="Arial"/>
              </a:rPr>
              <a:t>Due to warming waters in </a:t>
            </a:r>
            <a:r>
              <a:rPr b="0" lang="en-US" sz="2800" spc="-1" strike="noStrike" u="sng">
                <a:solidFill>
                  <a:srgbClr val="0000ff"/>
                </a:solidFill>
                <a:uFillTx/>
                <a:latin typeface="Arial"/>
                <a:ea typeface="Arial"/>
                <a:hlinkClick r:id="rId6"/>
              </a:rPr>
              <a:t>Gulf of Maine, lobster fishing</a:t>
            </a:r>
            <a:r>
              <a:rPr b="0" lang="en-US" sz="2800" spc="-1" strike="noStrike">
                <a:solidFill>
                  <a:srgbClr val="000000"/>
                </a:solidFill>
                <a:latin typeface="Arial"/>
                <a:ea typeface="Arial"/>
              </a:rPr>
              <a:t> has moved farther North and off-shore, ropes got stronger</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Arial"/>
                <a:ea typeface="Arial"/>
              </a:rPr>
              <a:t>Knowlton, A.R., J. Robbins, S. Landry, H.A. McKenna, S.D. Kraus and T.B. Werner. 2016. Effects of fishing rope strength on the severity of large whale entanglements. Conserv. Biol. 30:318–328. DOI: 10.1111/cobi.12590</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u="sng">
                <a:solidFill>
                  <a:srgbClr val="0000ff"/>
                </a:solidFill>
                <a:uFillTx/>
                <a:latin typeface="Arial"/>
                <a:ea typeface="Arial"/>
                <a:hlinkClick r:id="rId7"/>
              </a:rPr>
              <a:t>A Risk Analysis of Entanglement</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u="sng">
                <a:solidFill>
                  <a:srgbClr val="0000ff"/>
                </a:solidFill>
                <a:uFillTx/>
                <a:latin typeface="Arial"/>
                <a:ea typeface="Arial"/>
                <a:hlinkClick r:id="rId8"/>
              </a:rPr>
              <a:t>"Unusual Mortality Event"</a:t>
            </a:r>
            <a:r>
              <a:rPr b="0" lang="en-US" sz="2800" spc="-1" strike="noStrike">
                <a:solidFill>
                  <a:srgbClr val="000000"/>
                </a:solidFill>
                <a:latin typeface="Arial"/>
                <a:ea typeface="Arial"/>
              </a:rPr>
              <a:t>: "a stranding that is unexpected, involves a significant die-off of any marine mammal population, and demands immediate response"</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685800" y="274680"/>
            <a:ext cx="7999200" cy="1141200"/>
          </a:xfrm>
          <a:prstGeom prst="rect">
            <a:avLst/>
          </a:prstGeom>
          <a:noFill/>
          <a:ln w="0">
            <a:noFill/>
          </a:ln>
        </p:spPr>
        <p:style>
          <a:lnRef idx="0"/>
          <a:fillRef idx="0"/>
          <a:effectRef idx="0"/>
          <a:fontRef idx="minor"/>
        </p:style>
        <p:txBody>
          <a:bodyPr lIns="0" rIns="0" tIns="0" bIns="0" anchor="ctr">
            <a:noAutofit/>
          </a:bodyPr>
          <a:p>
            <a:pPr>
              <a:lnSpc>
                <a:spcPct val="90000"/>
              </a:lnSpc>
            </a:pPr>
            <a:r>
              <a:rPr b="0" lang="en-US" sz="4400" spc="-1" strike="noStrike">
                <a:solidFill>
                  <a:srgbClr val="000000"/>
                </a:solidFill>
                <a:latin typeface="Arial"/>
                <a:ea typeface="DejaVu Sans"/>
              </a:rPr>
              <a:t>how</a:t>
            </a:r>
            <a:endParaRPr b="0" lang="en-US" sz="4400" spc="-1" strike="noStrike">
              <a:latin typeface="Arial"/>
            </a:endParaRPr>
          </a:p>
        </p:txBody>
      </p:sp>
      <p:sp>
        <p:nvSpPr>
          <p:cNvPr id="151" name="CustomShape 2"/>
          <p:cNvSpPr/>
          <p:nvPr/>
        </p:nvSpPr>
        <p:spPr>
          <a:xfrm>
            <a:off x="788040" y="1959480"/>
            <a:ext cx="8227800" cy="3431520"/>
          </a:xfrm>
          <a:prstGeom prst="rect">
            <a:avLst/>
          </a:prstGeom>
          <a:noFill/>
          <a:ln w="0">
            <a:noFill/>
          </a:ln>
        </p:spPr>
        <p:style>
          <a:lnRef idx="0"/>
          <a:fillRef idx="0"/>
          <a:effectRef idx="0"/>
          <a:fontRef idx="minor"/>
        </p:style>
        <p:txBody>
          <a:bodyPr lIns="0" rIns="0" tIns="0" bIns="0">
            <a:normAutofit fontScale="75000"/>
          </a:bodyPr>
          <a:p>
            <a:pPr marL="571680" indent="-570240">
              <a:lnSpc>
                <a:spcPct val="90000"/>
              </a:lnSpc>
              <a:spcBef>
                <a:spcPts val="1001"/>
              </a:spcBef>
              <a:buClr>
                <a:srgbClr val="000000"/>
              </a:buClr>
              <a:buFont typeface="Arial"/>
              <a:buChar char="•"/>
            </a:pPr>
            <a:r>
              <a:rPr b="0" lang="en-US" sz="2800" spc="-1" strike="noStrike" u="sng">
                <a:solidFill>
                  <a:srgbClr val="0000ff"/>
                </a:solidFill>
                <a:uFillTx/>
                <a:latin typeface="Arial"/>
                <a:ea typeface="Arial"/>
                <a:hlinkClick r:id="rId1"/>
              </a:rPr>
              <a:t>NOAA - science, regulation, and technology</a:t>
            </a:r>
            <a:endParaRPr b="0" lang="en-US" sz="2800" spc="-1" strike="noStrike">
              <a:latin typeface="Arial"/>
            </a:endParaRPr>
          </a:p>
          <a:p>
            <a:pPr>
              <a:lnSpc>
                <a:spcPct val="90000"/>
              </a:lnSpc>
              <a:spcBef>
                <a:spcPts val="1001"/>
              </a:spcBef>
            </a:pPr>
            <a:endParaRPr b="0" lang="en-US" sz="2800" spc="-1" strike="noStrike">
              <a:latin typeface="Arial"/>
            </a:endParaRPr>
          </a:p>
          <a:p>
            <a:pPr marL="571680" indent="-570240">
              <a:lnSpc>
                <a:spcPct val="90000"/>
              </a:lnSpc>
              <a:spcBef>
                <a:spcPts val="1001"/>
              </a:spcBef>
              <a:buClr>
                <a:srgbClr val="000000"/>
              </a:buClr>
              <a:buFont typeface="Arial"/>
              <a:buChar char="•"/>
            </a:pPr>
            <a:r>
              <a:rPr b="0" lang="en-US" sz="2800" spc="-1" strike="noStrike" u="sng">
                <a:solidFill>
                  <a:srgbClr val="0000ff"/>
                </a:solidFill>
                <a:uFillTx/>
                <a:latin typeface="Arial"/>
                <a:ea typeface="Arial"/>
                <a:hlinkClick r:id="rId2"/>
              </a:rPr>
              <a:t>regulations for right whales (2019)</a:t>
            </a:r>
            <a:endParaRPr b="0" lang="en-US" sz="2800" spc="-1" strike="noStrike">
              <a:latin typeface="Arial"/>
            </a:endParaRPr>
          </a:p>
          <a:p>
            <a:pPr>
              <a:lnSpc>
                <a:spcPct val="90000"/>
              </a:lnSpc>
              <a:spcBef>
                <a:spcPts val="1001"/>
              </a:spcBef>
            </a:pPr>
            <a:endParaRPr b="0" lang="en-US" sz="2800" spc="-1" strike="noStrike">
              <a:latin typeface="Arial"/>
            </a:endParaRPr>
          </a:p>
          <a:p>
            <a:pPr marL="571680" indent="-570240">
              <a:lnSpc>
                <a:spcPct val="90000"/>
              </a:lnSpc>
              <a:spcBef>
                <a:spcPts val="1001"/>
              </a:spcBef>
              <a:buClr>
                <a:srgbClr val="000000"/>
              </a:buClr>
              <a:buFont typeface="Arial"/>
              <a:buChar char="•"/>
            </a:pPr>
            <a:r>
              <a:rPr b="0" lang="en-US" sz="2800" spc="-1" strike="noStrike" u="sng">
                <a:solidFill>
                  <a:srgbClr val="0000ff"/>
                </a:solidFill>
                <a:uFillTx/>
                <a:latin typeface="Arial"/>
                <a:ea typeface="Arial"/>
                <a:hlinkClick r:id="rId3"/>
              </a:rPr>
              <a:t>AI for whale id from photos</a:t>
            </a:r>
            <a:r>
              <a:rPr b="0" lang="en-US" sz="2800" spc="-1" strike="noStrike">
                <a:solidFill>
                  <a:srgbClr val="000000"/>
                </a:solidFill>
                <a:latin typeface="Arial"/>
                <a:ea typeface="Arial"/>
              </a:rPr>
              <a:t> </a:t>
            </a:r>
            <a:r>
              <a:rPr b="0" lang="en-US" sz="2800" spc="-1" strike="noStrike" u="sng">
                <a:solidFill>
                  <a:srgbClr val="0000ff"/>
                </a:solidFill>
                <a:uFillTx/>
                <a:latin typeface="Arial"/>
                <a:ea typeface="Arial"/>
                <a:hlinkClick r:id="rId4"/>
              </a:rPr>
              <a:t>https://conbio.onlinelibrary.wiley.com/doi/10.1111/cobi.13226</a:t>
            </a:r>
            <a:endParaRPr b="0" lang="en-US" sz="2800" spc="-1" strike="noStrike">
              <a:latin typeface="Arial"/>
            </a:endParaRPr>
          </a:p>
          <a:p>
            <a:pPr>
              <a:lnSpc>
                <a:spcPct val="90000"/>
              </a:lnSpc>
              <a:spcBef>
                <a:spcPts val="1001"/>
              </a:spcBef>
            </a:pPr>
            <a:endParaRPr b="0" lang="en-US" sz="2800" spc="-1" strike="noStrike">
              <a:latin typeface="Arial"/>
            </a:endParaRPr>
          </a:p>
          <a:p>
            <a:pPr marL="571680" indent="-570240">
              <a:lnSpc>
                <a:spcPct val="90000"/>
              </a:lnSpc>
              <a:spcBef>
                <a:spcPts val="1001"/>
              </a:spcBef>
              <a:buClr>
                <a:srgbClr val="000000"/>
              </a:buClr>
              <a:buFont typeface="Arial"/>
              <a:buChar char="•"/>
            </a:pPr>
            <a:r>
              <a:rPr b="0" lang="en-US" sz="2800" spc="-1" strike="noStrike">
                <a:solidFill>
                  <a:srgbClr val="000000"/>
                </a:solidFill>
                <a:latin typeface="Arial"/>
                <a:ea typeface="Arial"/>
              </a:rPr>
              <a:t>Closures around Cape Code since 2015</a:t>
            </a:r>
            <a:endParaRPr b="0" lang="en-US" sz="2800" spc="-1" strike="noStrike">
              <a:latin typeface="Arial"/>
            </a:endParaRPr>
          </a:p>
          <a:p>
            <a:pPr marL="571680" indent="-570240">
              <a:lnSpc>
                <a:spcPct val="90000"/>
              </a:lnSpc>
              <a:spcBef>
                <a:spcPts val="1001"/>
              </a:spcBef>
              <a:buClr>
                <a:srgbClr val="000000"/>
              </a:buClr>
              <a:buFont typeface="Arial"/>
              <a:buChar char="•"/>
            </a:pPr>
            <a:r>
              <a:rPr b="0" lang="en-US" sz="2800" spc="-1" strike="noStrike">
                <a:solidFill>
                  <a:srgbClr val="000000"/>
                </a:solidFill>
                <a:latin typeface="Arial"/>
                <a:ea typeface="Arial"/>
              </a:rPr>
              <a:t>Closures in Maine since 2021</a:t>
            </a: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457200" y="274680"/>
            <a:ext cx="8227800" cy="1141200"/>
          </a:xfrm>
          <a:prstGeom prst="rect">
            <a:avLst/>
          </a:prstGeom>
          <a:noFill/>
          <a:ln w="0">
            <a:noFill/>
          </a:ln>
        </p:spPr>
        <p:style>
          <a:lnRef idx="0"/>
          <a:fillRef idx="0"/>
          <a:effectRef idx="0"/>
          <a:fontRef idx="minor"/>
        </p:style>
        <p:txBody>
          <a:bodyPr lIns="0" rIns="0" tIns="0" bIns="0" anchor="ctr">
            <a:noAutofit/>
          </a:bodyPr>
          <a:p>
            <a:pPr>
              <a:lnSpc>
                <a:spcPct val="90000"/>
              </a:lnSpc>
            </a:pPr>
            <a:r>
              <a:rPr b="0" lang="en-US" sz="4400" spc="-1" strike="noStrike">
                <a:solidFill>
                  <a:srgbClr val="000000"/>
                </a:solidFill>
                <a:latin typeface="Arial"/>
                <a:ea typeface="DejaVu Sans"/>
              </a:rPr>
              <a:t>and how </a:t>
            </a:r>
            <a:r>
              <a:rPr b="0" lang="en-US" sz="4400" spc="-1" strike="noStrike" u="sng">
                <a:solidFill>
                  <a:srgbClr val="0000ff"/>
                </a:solidFill>
                <a:uFillTx/>
                <a:latin typeface="Arial"/>
                <a:ea typeface="DejaVu Sans"/>
                <a:hlinkClick r:id="rId1"/>
              </a:rPr>
              <a:t>gory</a:t>
            </a:r>
            <a:r>
              <a:rPr b="0" lang="en-US" sz="4400" spc="-1" strike="noStrike">
                <a:solidFill>
                  <a:srgbClr val="000000"/>
                </a:solidFill>
                <a:latin typeface="Arial"/>
                <a:ea typeface="DejaVu Sans"/>
              </a:rPr>
              <a:t> </a:t>
            </a:r>
            <a:r>
              <a:rPr b="0" lang="en-US" sz="4400" spc="-1" strike="noStrike" u="sng">
                <a:solidFill>
                  <a:srgbClr val="0000ff"/>
                </a:solidFill>
                <a:uFillTx/>
                <a:latin typeface="Arial"/>
                <a:ea typeface="DejaVu Sans"/>
                <a:hlinkClick r:id="rId2"/>
              </a:rPr>
              <a:t>details</a:t>
            </a:r>
            <a:endParaRPr b="0" lang="en-US" sz="4400" spc="-1" strike="noStrike">
              <a:latin typeface="Arial"/>
            </a:endParaRPr>
          </a:p>
        </p:txBody>
      </p:sp>
      <p:sp>
        <p:nvSpPr>
          <p:cNvPr id="153" name="CustomShape 2"/>
          <p:cNvSpPr/>
          <p:nvPr/>
        </p:nvSpPr>
        <p:spPr>
          <a:xfrm>
            <a:off x="658440" y="1424880"/>
            <a:ext cx="8802720" cy="4491000"/>
          </a:xfrm>
          <a:prstGeom prst="rect">
            <a:avLst/>
          </a:prstGeom>
          <a:noFill/>
          <a:ln w="0">
            <a:noFill/>
          </a:ln>
        </p:spPr>
        <p:style>
          <a:lnRef idx="0"/>
          <a:fillRef idx="0"/>
          <a:effectRef idx="0"/>
          <a:fontRef idx="minor"/>
        </p:style>
        <p:txBody>
          <a:bodyPr lIns="0" rIns="0" tIns="0" bIns="0">
            <a:normAutofit/>
          </a:bodyPr>
          <a:p>
            <a:pPr marL="571680" indent="-570240">
              <a:lnSpc>
                <a:spcPct val="90000"/>
              </a:lnSpc>
              <a:spcBef>
                <a:spcPts val="1001"/>
              </a:spcBef>
              <a:buClr>
                <a:srgbClr val="000000"/>
              </a:buClr>
              <a:buFont typeface="Arial"/>
              <a:buChar char="•"/>
            </a:pPr>
            <a:r>
              <a:rPr b="0" lang="en-US" sz="3600" spc="-1" strike="noStrike">
                <a:solidFill>
                  <a:srgbClr val="000000"/>
                </a:solidFill>
                <a:latin typeface="Arial"/>
                <a:ea typeface="Arial"/>
              </a:rPr>
              <a:t>ROVs - </a:t>
            </a:r>
            <a:r>
              <a:rPr b="0" lang="en-US" sz="3600" spc="-1" strike="noStrike" u="sng">
                <a:solidFill>
                  <a:srgbClr val="0000ff"/>
                </a:solidFill>
                <a:uFillTx/>
                <a:latin typeface="Arial"/>
                <a:ea typeface="Arial"/>
                <a:hlinkClick r:id="rId3"/>
              </a:rPr>
              <a:t>acoustic detection of whales</a:t>
            </a:r>
            <a:endParaRPr b="0" lang="en-US" sz="3600" spc="-1" strike="noStrike">
              <a:latin typeface="Arial"/>
            </a:endParaRPr>
          </a:p>
          <a:p>
            <a:pPr marL="571680" indent="-570240">
              <a:lnSpc>
                <a:spcPct val="90000"/>
              </a:lnSpc>
              <a:spcBef>
                <a:spcPts val="1001"/>
              </a:spcBef>
              <a:buClr>
                <a:srgbClr val="000000"/>
              </a:buClr>
              <a:buFont typeface="Arial"/>
              <a:buChar char="•"/>
            </a:pPr>
            <a:r>
              <a:rPr b="0" lang="en-US" sz="3600" spc="-1" strike="noStrike">
                <a:solidFill>
                  <a:srgbClr val="000000"/>
                </a:solidFill>
                <a:latin typeface="Arial"/>
                <a:ea typeface="Arial"/>
              </a:rPr>
              <a:t>season limits - time and area closures</a:t>
            </a:r>
            <a:endParaRPr b="0" lang="en-US" sz="3600" spc="-1" strike="noStrike">
              <a:latin typeface="Arial"/>
            </a:endParaRPr>
          </a:p>
          <a:p>
            <a:pPr marL="571680" indent="-570240">
              <a:lnSpc>
                <a:spcPct val="90000"/>
              </a:lnSpc>
              <a:spcBef>
                <a:spcPts val="1001"/>
              </a:spcBef>
              <a:buClr>
                <a:srgbClr val="000000"/>
              </a:buClr>
              <a:buFont typeface="Arial"/>
              <a:buChar char="•"/>
            </a:pPr>
            <a:r>
              <a:rPr b="0" lang="en-US" sz="3600" spc="-1" strike="noStrike">
                <a:solidFill>
                  <a:srgbClr val="000000"/>
                </a:solidFill>
                <a:latin typeface="Arial"/>
                <a:ea typeface="Arial"/>
              </a:rPr>
              <a:t>speed limits - slow down when right whales are seen</a:t>
            </a:r>
            <a:endParaRPr b="0" lang="en-US" sz="3600" spc="-1" strike="noStrike">
              <a:latin typeface="Arial"/>
            </a:endParaRPr>
          </a:p>
          <a:p>
            <a:pPr>
              <a:lnSpc>
                <a:spcPct val="90000"/>
              </a:lnSpc>
              <a:spcBef>
                <a:spcPts val="499"/>
              </a:spcBef>
            </a:pPr>
            <a:r>
              <a:rPr b="0" lang="en-US" sz="1500" spc="-1" strike="noStrike">
                <a:solidFill>
                  <a:srgbClr val="000000"/>
                </a:solidFill>
                <a:latin typeface="Arial"/>
                <a:ea typeface="Arial"/>
              </a:rPr>
              <a:t>   </a:t>
            </a:r>
            <a:r>
              <a:rPr b="0" lang="en-US" sz="1500" spc="-1" strike="noStrike">
                <a:solidFill>
                  <a:srgbClr val="000000"/>
                </a:solidFill>
                <a:latin typeface="Arial"/>
                <a:ea typeface="Arial"/>
              </a:rPr>
              <a:t>"voluntary cooperation with DMAs has not proven to have a meaningful impact on vessel speed reduction"</a:t>
            </a:r>
            <a:endParaRPr b="0" lang="en-US" sz="1500" spc="-1" strike="noStrike">
              <a:latin typeface="Arial"/>
            </a:endParaRPr>
          </a:p>
          <a:p>
            <a:pPr>
              <a:lnSpc>
                <a:spcPct val="90000"/>
              </a:lnSpc>
              <a:spcBef>
                <a:spcPts val="499"/>
              </a:spcBef>
            </a:pPr>
            <a:endParaRPr b="0" lang="en-US" sz="1500" spc="-1" strike="noStrike">
              <a:latin typeface="Arial"/>
            </a:endParaRPr>
          </a:p>
          <a:p>
            <a:pPr marL="571680" indent="-570240">
              <a:lnSpc>
                <a:spcPct val="90000"/>
              </a:lnSpc>
              <a:spcBef>
                <a:spcPts val="1001"/>
              </a:spcBef>
              <a:buClr>
                <a:srgbClr val="000000"/>
              </a:buClr>
              <a:buFont typeface="Arial"/>
              <a:buChar char="•"/>
            </a:pPr>
            <a:r>
              <a:rPr b="0" lang="en-US" sz="3600" spc="-1" strike="noStrike">
                <a:solidFill>
                  <a:srgbClr val="000000"/>
                </a:solidFill>
                <a:latin typeface="Arial"/>
                <a:ea typeface="Arial"/>
              </a:rPr>
              <a:t>traps/trawl - less vertical lines</a:t>
            </a:r>
            <a:endParaRPr b="0" lang="en-US" sz="3600" spc="-1" strike="noStrike">
              <a:latin typeface="Arial"/>
            </a:endParaRPr>
          </a:p>
          <a:p>
            <a:pPr marL="571680" indent="-570240">
              <a:lnSpc>
                <a:spcPct val="90000"/>
              </a:lnSpc>
              <a:spcBef>
                <a:spcPts val="1001"/>
              </a:spcBef>
              <a:buClr>
                <a:srgbClr val="000000"/>
              </a:buClr>
              <a:buFont typeface="Arial"/>
              <a:buChar char="•"/>
            </a:pPr>
            <a:r>
              <a:rPr b="0" lang="en-US" sz="3600" spc="-1" strike="noStrike">
                <a:solidFill>
                  <a:srgbClr val="000000"/>
                </a:solidFill>
                <a:latin typeface="Arial"/>
                <a:ea typeface="Arial"/>
              </a:rPr>
              <a:t>weak rope and </a:t>
            </a:r>
            <a:r>
              <a:rPr b="0" lang="en-US" sz="3600" spc="-1" strike="noStrike" u="sng">
                <a:solidFill>
                  <a:srgbClr val="0000ff"/>
                </a:solidFill>
                <a:uFillTx/>
                <a:latin typeface="Arial"/>
                <a:ea typeface="Arial"/>
                <a:hlinkClick r:id="rId4"/>
              </a:rPr>
              <a:t>ropeless aka on-call fishing gear</a:t>
            </a:r>
            <a:endParaRPr b="0" lang="en-US" sz="3600" spc="-1" strike="noStrike">
              <a:latin typeface="Arial"/>
            </a:endParaRPr>
          </a:p>
          <a:p>
            <a:pPr>
              <a:lnSpc>
                <a:spcPct val="90000"/>
              </a:lnSpc>
              <a:spcBef>
                <a:spcPts val="1001"/>
              </a:spcBef>
            </a:pP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457200" y="274680"/>
            <a:ext cx="7580880" cy="5483160"/>
          </a:xfrm>
          <a:prstGeom prst="rect">
            <a:avLst/>
          </a:prstGeom>
          <a:noFill/>
          <a:ln w="0">
            <a:noFill/>
          </a:ln>
        </p:spPr>
        <p:style>
          <a:lnRef idx="0"/>
          <a:fillRef idx="0"/>
          <a:effectRef idx="0"/>
          <a:fontRef idx="minor"/>
        </p:style>
        <p:txBody>
          <a:bodyPr lIns="0" rIns="0" tIns="0" bIns="0">
            <a:normAutofit fontScale="65000"/>
          </a:bodyPr>
          <a:p>
            <a:pPr lvl="1" marL="285840" indent="-284400">
              <a:lnSpc>
                <a:spcPct val="100000"/>
              </a:lnSpc>
              <a:buClr>
                <a:srgbClr val="000000"/>
              </a:buClr>
              <a:buFont typeface="Courier New,monospace"/>
              <a:buChar char="o"/>
            </a:pPr>
            <a:r>
              <a:rPr b="0" lang="en-US" sz="2400" spc="-1" strike="noStrike" u="sng">
                <a:solidFill>
                  <a:srgbClr val="0000ff"/>
                </a:solidFill>
                <a:uFillTx/>
                <a:latin typeface="Arial"/>
                <a:ea typeface="Arial"/>
                <a:hlinkClick r:id="rId1"/>
              </a:rPr>
              <a:t>weak rope - breaks</a:t>
            </a:r>
            <a:endParaRPr b="0" lang="en-US" sz="2400" spc="-1" strike="noStrike">
              <a:latin typeface="Arial"/>
            </a:endParaRPr>
          </a:p>
          <a:p>
            <a:pPr>
              <a:lnSpc>
                <a:spcPct val="100000"/>
              </a:lnSpc>
            </a:pPr>
            <a:endParaRPr b="0" lang="en-US" sz="2400" spc="-1" strike="noStrike">
              <a:latin typeface="Arial"/>
            </a:endParaRPr>
          </a:p>
          <a:p>
            <a:pPr lvl="1" marL="285840" indent="-284400">
              <a:lnSpc>
                <a:spcPct val="100000"/>
              </a:lnSpc>
              <a:buClr>
                <a:srgbClr val="000000"/>
              </a:buClr>
              <a:buFont typeface="Courier New,monospace"/>
              <a:buChar char="o"/>
            </a:pPr>
            <a:r>
              <a:rPr b="0" lang="en-US" sz="2400" spc="-1" strike="noStrike" u="sng">
                <a:solidFill>
                  <a:srgbClr val="0000ff"/>
                </a:solidFill>
                <a:uFillTx/>
                <a:latin typeface="Arial"/>
                <a:ea typeface="Arial"/>
                <a:hlinkClick r:id="rId2"/>
              </a:rPr>
              <a:t>early ropeless technology</a:t>
            </a:r>
            <a:endParaRPr b="0" lang="en-US" sz="2400" spc="-1" strike="noStrike">
              <a:latin typeface="Arial"/>
            </a:endParaRPr>
          </a:p>
          <a:p>
            <a:pPr>
              <a:lnSpc>
                <a:spcPct val="100000"/>
              </a:lnSpc>
            </a:pPr>
            <a:endParaRPr b="0" lang="en-US" sz="2400" spc="-1" strike="noStrike">
              <a:latin typeface="Arial"/>
            </a:endParaRPr>
          </a:p>
          <a:p>
            <a:pPr lvl="1" marL="285840" indent="-284400">
              <a:lnSpc>
                <a:spcPct val="100000"/>
              </a:lnSpc>
              <a:buClr>
                <a:srgbClr val="000000"/>
              </a:buClr>
              <a:buFont typeface="Courier New,monospace"/>
              <a:buChar char="o"/>
            </a:pPr>
            <a:r>
              <a:rPr b="0" lang="en-US" sz="2400" spc="-1" strike="noStrike" u="sng">
                <a:solidFill>
                  <a:srgbClr val="0000ff"/>
                </a:solidFill>
                <a:uFillTx/>
                <a:latin typeface="Arial"/>
                <a:ea typeface="Arial"/>
                <a:hlinkClick r:id="rId3"/>
              </a:rPr>
              <a:t>ongoing technology testing</a:t>
            </a:r>
            <a:endParaRPr b="0" lang="en-US" sz="2400" spc="-1" strike="noStrike">
              <a:latin typeface="Arial"/>
            </a:endParaRPr>
          </a:p>
          <a:p>
            <a:pPr>
              <a:lnSpc>
                <a:spcPct val="100000"/>
              </a:lnSpc>
            </a:pPr>
            <a:endParaRPr b="0" lang="en-US" sz="2400" spc="-1" strike="noStrike">
              <a:latin typeface="Arial"/>
            </a:endParaRPr>
          </a:p>
          <a:p>
            <a:pPr lvl="2" marL="285840" indent="-284400">
              <a:lnSpc>
                <a:spcPct val="100000"/>
              </a:lnSpc>
              <a:buClr>
                <a:srgbClr val="000000"/>
              </a:buClr>
              <a:buFont typeface="Courier New,monospace"/>
              <a:buChar char="o"/>
            </a:pPr>
            <a:r>
              <a:rPr b="0" lang="en-US" sz="2000" spc="-1" strike="noStrike" u="sng">
                <a:solidFill>
                  <a:srgbClr val="0000ff"/>
                </a:solidFill>
                <a:uFillTx/>
                <a:latin typeface="Arial"/>
                <a:ea typeface="Arial"/>
                <a:hlinkClick r:id="rId4"/>
              </a:rPr>
              <a:t>SMELTS</a:t>
            </a:r>
            <a:endParaRPr b="0" lang="en-US" sz="2000" spc="-1" strike="noStrike">
              <a:latin typeface="Arial"/>
            </a:endParaRPr>
          </a:p>
          <a:p>
            <a:pPr>
              <a:lnSpc>
                <a:spcPct val="100000"/>
              </a:lnSpc>
            </a:pPr>
            <a:endParaRPr b="0" lang="en-US" sz="2000" spc="-1" strike="noStrike">
              <a:latin typeface="Arial"/>
            </a:endParaRPr>
          </a:p>
          <a:p>
            <a:pPr lvl="2" marL="285840" indent="-284400">
              <a:lnSpc>
                <a:spcPct val="100000"/>
              </a:lnSpc>
              <a:buClr>
                <a:srgbClr val="000000"/>
              </a:buClr>
              <a:buFont typeface="Courier New,monospace"/>
              <a:buChar char="o"/>
            </a:pPr>
            <a:r>
              <a:rPr b="0" lang="en-US" sz="2000" spc="-1" strike="noStrike" u="sng">
                <a:solidFill>
                  <a:srgbClr val="0000ff"/>
                </a:solidFill>
                <a:uFillTx/>
                <a:latin typeface="Arial"/>
                <a:ea typeface="Arial"/>
                <a:hlinkClick r:id="rId5"/>
              </a:rPr>
              <a:t>EdgeTech</a:t>
            </a:r>
            <a:endParaRPr b="0" lang="en-US" sz="2000" spc="-1" strike="noStrike">
              <a:latin typeface="Arial"/>
            </a:endParaRPr>
          </a:p>
          <a:p>
            <a:pPr>
              <a:lnSpc>
                <a:spcPct val="100000"/>
              </a:lnSpc>
            </a:pPr>
            <a:endParaRPr b="0" lang="en-US" sz="2000" spc="-1" strike="noStrike">
              <a:latin typeface="Arial"/>
            </a:endParaRPr>
          </a:p>
          <a:p>
            <a:pPr lvl="1" marL="285840" indent="-284400">
              <a:lnSpc>
                <a:spcPct val="100000"/>
              </a:lnSpc>
              <a:buClr>
                <a:srgbClr val="000000"/>
              </a:buClr>
              <a:buFont typeface="Courier New,monospace"/>
              <a:buChar char="o"/>
            </a:pPr>
            <a:r>
              <a:rPr b="0" lang="en-US" sz="2400" spc="-1" strike="noStrike" u="sng">
                <a:solidFill>
                  <a:srgbClr val="0000ff"/>
                </a:solidFill>
                <a:uFillTx/>
                <a:latin typeface="Arial"/>
                <a:ea typeface="Arial"/>
                <a:hlinkClick r:id="rId6"/>
              </a:rPr>
              <a:t>challenges</a:t>
            </a:r>
            <a:endParaRPr b="0" lang="en-US" sz="2400" spc="-1" strike="noStrike">
              <a:latin typeface="Arial"/>
            </a:endParaRPr>
          </a:p>
          <a:p>
            <a:pPr>
              <a:lnSpc>
                <a:spcPct val="100000"/>
              </a:lnSpc>
            </a:pPr>
            <a:endParaRPr b="0" lang="en-US" sz="2400" spc="-1" strike="noStrike">
              <a:latin typeface="Arial"/>
            </a:endParaRPr>
          </a:p>
          <a:p>
            <a:pPr lvl="2" marL="285840" indent="-284400">
              <a:lnSpc>
                <a:spcPct val="100000"/>
              </a:lnSpc>
              <a:buClr>
                <a:srgbClr val="000000"/>
              </a:buClr>
              <a:buFont typeface="Courier New,monospace"/>
              <a:buChar char="o"/>
            </a:pPr>
            <a:r>
              <a:rPr b="0" lang="en-US" sz="2000" spc="-1" strike="noStrike" u="sng">
                <a:solidFill>
                  <a:srgbClr val="0000ff"/>
                </a:solidFill>
                <a:uFillTx/>
                <a:latin typeface="Arial"/>
                <a:ea typeface="Arial"/>
                <a:hlinkClick r:id="rId7"/>
              </a:rPr>
              <a:t>Pioneers for a Thoughtful Co-Existence</a:t>
            </a:r>
            <a:endParaRPr b="0" lang="en-US" sz="2000" spc="-1" strike="noStrike">
              <a:latin typeface="Arial"/>
            </a:endParaRPr>
          </a:p>
          <a:p>
            <a:pPr>
              <a:lnSpc>
                <a:spcPct val="100000"/>
              </a:lnSpc>
            </a:pPr>
            <a:endParaRPr b="0" lang="en-US" sz="2000" spc="-1" strike="noStrike">
              <a:latin typeface="Arial"/>
            </a:endParaRPr>
          </a:p>
          <a:p>
            <a:pPr lvl="2" marL="285840" indent="-284400">
              <a:lnSpc>
                <a:spcPct val="100000"/>
              </a:lnSpc>
              <a:buClr>
                <a:srgbClr val="000000"/>
              </a:buClr>
              <a:buFont typeface="Courier New,monospace"/>
              <a:buChar char="o"/>
            </a:pPr>
            <a:r>
              <a:rPr b="0" lang="en-US" sz="2000" spc="-1" strike="noStrike">
                <a:solidFill>
                  <a:srgbClr val="000000"/>
                </a:solidFill>
                <a:latin typeface="Arial"/>
                <a:ea typeface="Arial"/>
              </a:rPr>
              <a:t>ropeless gear should also include locator tech, so anyone (trawlers) can know where there are traps without buoys </a:t>
            </a:r>
            <a:endParaRPr b="0" lang="en-US" sz="2000" spc="-1" strike="noStrike">
              <a:latin typeface="Arial"/>
            </a:endParaRPr>
          </a:p>
          <a:p>
            <a:pPr>
              <a:lnSpc>
                <a:spcPct val="100000"/>
              </a:lnSpc>
            </a:pPr>
            <a:endParaRPr b="0" lang="en-US" sz="2000" spc="-1" strike="noStrike">
              <a:latin typeface="Arial"/>
            </a:endParaRPr>
          </a:p>
          <a:p>
            <a:pPr lvl="1" marL="285840" indent="-284400">
              <a:lnSpc>
                <a:spcPct val="100000"/>
              </a:lnSpc>
              <a:buClr>
                <a:srgbClr val="000000"/>
              </a:buClr>
              <a:buFont typeface="Courier New,monospace"/>
              <a:buChar char="o"/>
            </a:pPr>
            <a:r>
              <a:rPr b="0" lang="en-US" sz="2400" spc="-1" strike="noStrike">
                <a:solidFill>
                  <a:srgbClr val="000000"/>
                </a:solidFill>
                <a:latin typeface="Arial"/>
                <a:ea typeface="Arial"/>
              </a:rPr>
              <a:t>gill nets - acoustic signals to warn whales</a:t>
            </a:r>
            <a:endParaRPr b="0" lang="en-US" sz="2400" spc="-1" strike="noStrike">
              <a:latin typeface="Arial"/>
            </a:endParaRPr>
          </a:p>
          <a:p>
            <a:pPr>
              <a:lnSpc>
                <a:spcPct val="100000"/>
              </a:lnSpc>
            </a:pPr>
            <a:endParaRPr b="0" lang="en-US" sz="2400" spc="-1" strike="noStrike">
              <a:latin typeface="Arial"/>
            </a:endParaRPr>
          </a:p>
          <a:p>
            <a:pPr lvl="1" marL="285840" indent="-284400">
              <a:lnSpc>
                <a:spcPct val="100000"/>
              </a:lnSpc>
              <a:buClr>
                <a:srgbClr val="000000"/>
              </a:buClr>
              <a:buFont typeface="Courier New,monospace"/>
              <a:buChar char="o"/>
            </a:pPr>
            <a:r>
              <a:rPr b="0" lang="en-US" sz="2400" spc="-1" strike="noStrike" u="sng">
                <a:solidFill>
                  <a:srgbClr val="0000ff"/>
                </a:solidFill>
                <a:uFillTx/>
                <a:latin typeface="Arial"/>
                <a:ea typeface="Arial"/>
                <a:hlinkClick r:id="rId8"/>
              </a:rPr>
              <a:t>2021 proposed regulation changes</a:t>
            </a:r>
            <a:r>
              <a:rPr b="0" lang="en-US" sz="2400" spc="-1" strike="noStrike">
                <a:solidFill>
                  <a:srgbClr val="000000"/>
                </a:solidFill>
                <a:latin typeface="Arial"/>
                <a:ea typeface="Arial"/>
              </a:rPr>
              <a:t> related to </a:t>
            </a:r>
            <a:r>
              <a:rPr b="0" lang="en-US" sz="2400" spc="-1" strike="noStrike" u="sng">
                <a:solidFill>
                  <a:srgbClr val="0000ff"/>
                </a:solidFill>
                <a:uFillTx/>
                <a:latin typeface="Arial"/>
                <a:ea typeface="Arial"/>
                <a:hlinkClick r:id="rId9"/>
              </a:rPr>
              <a:t>ALWTR</a:t>
            </a:r>
            <a:endParaRPr b="0" lang="en-US" sz="2400" spc="-1" strike="noStrike">
              <a:latin typeface="Arial"/>
            </a:endParaRPr>
          </a:p>
          <a:p>
            <a:pPr>
              <a:lnSpc>
                <a:spcPct val="100000"/>
              </a:lnSpc>
            </a:pPr>
            <a:endParaRPr b="0" lang="en-US" sz="2400" spc="-1" strike="noStrike">
              <a:latin typeface="Arial"/>
            </a:endParaRPr>
          </a:p>
          <a:p>
            <a:pPr lvl="2" marL="285840" indent="-284400">
              <a:lnSpc>
                <a:spcPct val="100000"/>
              </a:lnSpc>
              <a:buClr>
                <a:srgbClr val="000000"/>
              </a:buClr>
              <a:buFont typeface="Courier New,monospace"/>
              <a:buChar char="o"/>
            </a:pPr>
            <a:r>
              <a:rPr b="0" lang="en-US" sz="2000" spc="-1" strike="noStrike">
                <a:solidFill>
                  <a:srgbClr val="000000"/>
                </a:solidFill>
                <a:latin typeface="Arial"/>
                <a:ea typeface="Arial"/>
              </a:rPr>
              <a:t>around 2/3 of entanglements are occurring in Gulf 0f Main and Canada</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TotalTime>
  <Application>LibreOffice/7.0.4.2$Linux_X86_64 LibreOffice_project/00$Build-2</Application>
  <AppVersion>15.0000</AppVersion>
  <Company>UNH Cooperative Extension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2014-01-30T16:03:28Z</dcterms:created>
  <dc:creator>Lemos, Michelle</dc:creator>
  <dc:description/>
  <dc:language>en-US</dc:language>
  <cp:lastModifiedBy/>
  <dcterms:modified xsi:type="dcterms:W3CDTF">2022-04-25T14:47:08Z</dcterms:modified>
  <cp:revision>9</cp:revision>
  <dc:subject/>
  <dc:title>Enter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10</vt:i4>
  </property>
</Properties>
</file>