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304560" y="228600"/>
            <a:ext cx="8458200" cy="6400800"/>
            <a:chOff x="304560" y="228600"/>
            <a:chExt cx="8458200" cy="6400800"/>
          </a:xfrm>
        </p:grpSpPr>
        <p:sp>
          <p:nvSpPr>
            <p:cNvPr id="1" name="Line 2"/>
            <p:cNvSpPr/>
            <p:nvPr/>
          </p:nvSpPr>
          <p:spPr>
            <a:xfrm>
              <a:off x="304560" y="6629400"/>
              <a:ext cx="8458200" cy="0"/>
            </a:xfrm>
            <a:prstGeom prst="line">
              <a:avLst/>
            </a:prstGeom>
            <a:ln cap="sq" w="25400">
              <a:solidFill>
                <a:srgbClr val="26426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>
              <a:off x="304560" y="228600"/>
              <a:ext cx="0" cy="6400800"/>
            </a:xfrm>
            <a:prstGeom prst="line">
              <a:avLst/>
            </a:prstGeom>
            <a:ln cap="sq" w="25400">
              <a:solidFill>
                <a:srgbClr val="26426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3" name="Content Placeholder 3" descr=""/>
          <p:cNvPicPr/>
          <p:nvPr/>
        </p:nvPicPr>
        <p:blipFill>
          <a:blip r:embed="rId2"/>
          <a:stretch/>
        </p:blipFill>
        <p:spPr>
          <a:xfrm>
            <a:off x="76320" y="5791320"/>
            <a:ext cx="836640" cy="967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"/>
          <p:cNvGrpSpPr/>
          <p:nvPr/>
        </p:nvGrpSpPr>
        <p:grpSpPr>
          <a:xfrm>
            <a:off x="304560" y="228600"/>
            <a:ext cx="8458200" cy="6400800"/>
            <a:chOff x="304560" y="228600"/>
            <a:chExt cx="8458200" cy="6400800"/>
          </a:xfrm>
        </p:grpSpPr>
        <p:sp>
          <p:nvSpPr>
            <p:cNvPr id="43" name="Line 2"/>
            <p:cNvSpPr/>
            <p:nvPr/>
          </p:nvSpPr>
          <p:spPr>
            <a:xfrm>
              <a:off x="304560" y="6629400"/>
              <a:ext cx="8458200" cy="0"/>
            </a:xfrm>
            <a:prstGeom prst="line">
              <a:avLst/>
            </a:prstGeom>
            <a:ln cap="sq" w="25400">
              <a:solidFill>
                <a:srgbClr val="26426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Line 3"/>
            <p:cNvSpPr/>
            <p:nvPr/>
          </p:nvSpPr>
          <p:spPr>
            <a:xfrm>
              <a:off x="304560" y="228600"/>
              <a:ext cx="0" cy="6400800"/>
            </a:xfrm>
            <a:prstGeom prst="line">
              <a:avLst/>
            </a:prstGeom>
            <a:ln cap="sq" w="25400">
              <a:solidFill>
                <a:srgbClr val="26426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45" name="Content Placeholder 3" descr=""/>
          <p:cNvPicPr/>
          <p:nvPr/>
        </p:nvPicPr>
        <p:blipFill>
          <a:blip r:embed="rId2"/>
          <a:stretch/>
        </p:blipFill>
        <p:spPr>
          <a:xfrm>
            <a:off x="76320" y="5791320"/>
            <a:ext cx="836640" cy="96768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1"/>
          <p:cNvGrpSpPr/>
          <p:nvPr/>
        </p:nvGrpSpPr>
        <p:grpSpPr>
          <a:xfrm>
            <a:off x="304560" y="228600"/>
            <a:ext cx="8458200" cy="6400800"/>
            <a:chOff x="304560" y="228600"/>
            <a:chExt cx="8458200" cy="6400800"/>
          </a:xfrm>
        </p:grpSpPr>
        <p:sp>
          <p:nvSpPr>
            <p:cNvPr id="85" name="Line 2"/>
            <p:cNvSpPr/>
            <p:nvPr/>
          </p:nvSpPr>
          <p:spPr>
            <a:xfrm>
              <a:off x="304560" y="6629400"/>
              <a:ext cx="8458200" cy="0"/>
            </a:xfrm>
            <a:prstGeom prst="line">
              <a:avLst/>
            </a:prstGeom>
            <a:ln cap="sq" w="25400">
              <a:solidFill>
                <a:srgbClr val="26426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Line 3"/>
            <p:cNvSpPr/>
            <p:nvPr/>
          </p:nvSpPr>
          <p:spPr>
            <a:xfrm>
              <a:off x="304560" y="228600"/>
              <a:ext cx="0" cy="6400800"/>
            </a:xfrm>
            <a:prstGeom prst="line">
              <a:avLst/>
            </a:prstGeom>
            <a:ln cap="sq" w="25400">
              <a:solidFill>
                <a:srgbClr val="26426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7" name="Content Placeholder 3" descr=""/>
          <p:cNvPicPr/>
          <p:nvPr/>
        </p:nvPicPr>
        <p:blipFill>
          <a:blip r:embed="rId2"/>
          <a:stretch/>
        </p:blipFill>
        <p:spPr>
          <a:xfrm>
            <a:off x="76320" y="5791320"/>
            <a:ext cx="836640" cy="96768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mailto:Stephen@Mattin.net" TargetMode="External"/><Relationship Id="rId2" Type="http://schemas.openxmlformats.org/officeDocument/2006/relationships/hyperlink" Target="https://SMattin.github.io" TargetMode="External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lastoftherightwhales.com/" TargetMode="External"/><Relationship Id="rId2" Type="http://schemas.openxmlformats.org/officeDocument/2006/relationships/hyperlink" Target="https://lastoftherightwhales.com/" TargetMode="External"/><Relationship Id="rId3" Type="http://schemas.openxmlformats.org/officeDocument/2006/relationships/hyperlink" Target="https://www.andersoncabotcenterforoceanlife.org/blog/scenes-from-a-right-whale-entanglement" TargetMode="External"/><Relationship Id="rId4" Type="http://schemas.openxmlformats.org/officeDocument/2006/relationships/hyperlink" Target="https://www.andersoncabotcenterforoceanlife.org/blog/scenes-from-a-right-whale-entanglement" TargetMode="External"/><Relationship Id="rId5" Type="http://schemas.openxmlformats.org/officeDocument/2006/relationships/hyperlink" Target="https://youtu.be/CddjGHAJNrk" TargetMode="External"/><Relationship Id="rId6" Type="http://schemas.openxmlformats.org/officeDocument/2006/relationships/hyperlink" Target="https://entangled-film.com/" TargetMode="External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fisheries.noaa.gov/species/north-atlantic-right-whale" TargetMode="External"/><Relationship Id="rId2" Type="http://schemas.openxmlformats.org/officeDocument/2006/relationships/hyperlink" Target="https://www.fisheries.noaa.gov/species/north-pacific-right-whale" TargetMode="External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hoi.edu" TargetMode="External"/><Relationship Id="rId2" Type="http://schemas.openxmlformats.org/officeDocument/2006/relationships/hyperlink" Target="http://rwcatalog.neaq.org/#/whales" TargetMode="External"/><Relationship Id="rId3" Type="http://schemas.openxmlformats.org/officeDocument/2006/relationships/hyperlink" Target="https://www.fisheries.noaa.gov/feature-story/snow-cone-watch-updates-entangled-right-whale-mother-and-newborn-calf" TargetMode="External"/><Relationship Id="rId4" Type="http://schemas.openxmlformats.org/officeDocument/2006/relationships/hyperlink" Target="https://www.youtube.com/watch?v=nqUq8Jh4vUA" TargetMode="External"/><Relationship Id="rId5" Type="http://schemas.openxmlformats.org/officeDocument/2006/relationships/hyperlink" Target="https://www.whoi.edu/know-your-ocean/ocean-topics/ocean-life/right-whales/" TargetMode="External"/><Relationship Id="rId6" Type="http://schemas.openxmlformats.org/officeDocument/2006/relationships/hyperlink" Target="https://www.youtube.com/watch?v=fgrjMufULng" TargetMode="External"/><Relationship Id="rId7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halemap.ocean.dal.ca/#map" TargetMode="External"/><Relationship Id="rId2" Type="http://schemas.openxmlformats.org/officeDocument/2006/relationships/hyperlink" Target="https://smattin.github.io/2019_NARW_incident_report_June_2020-compressed.pdf" TargetMode="External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science.org/content/article/north-atlantic-right-whale-faces-extinction" TargetMode="External"/><Relationship Id="rId2" Type="http://schemas.openxmlformats.org/officeDocument/2006/relationships/hyperlink" Target="https://smattin.github.io/noaa_20611_DS1.pdf" TargetMode="External"/><Relationship Id="rId3" Type="http://schemas.openxmlformats.org/officeDocument/2006/relationships/hyperlink" Target="https://apps.bostonglobe.com/metro/2021/12/the-lobster-trap/?p1=Article_Inline_Related_Link" TargetMode="External"/><Relationship Id="rId4" Type="http://schemas.openxmlformats.org/officeDocument/2006/relationships/hyperlink" Target="https://www.maine.gov/dmr/commercial-fishing/landings/documents/lobster.graph.2021.pdf" TargetMode="External"/><Relationship Id="rId5" Type="http://schemas.openxmlformats.org/officeDocument/2006/relationships/hyperlink" Target="https://www.int-res.com/articles/feature/d143p205.pdf" TargetMode="External"/><Relationship Id="rId6" Type="http://schemas.openxmlformats.org/officeDocument/2006/relationships/hyperlink" Target="https://lobsterfrommaine.com/protecting-our-oceans-and-coasts/" TargetMode="External"/><Relationship Id="rId7" Type="http://schemas.openxmlformats.org/officeDocument/2006/relationships/hyperlink" Target="https://storymaps.arcgis.com/stories/efb2e1d058054fb6a1487d964397bffd" TargetMode="External"/><Relationship Id="rId8" Type="http://schemas.openxmlformats.org/officeDocument/2006/relationships/hyperlink" Target="https://www.fisheries.noaa.gov/national/marine-life-distress/2017-2022-north-atlantic-right-whale-unusual-mortality-event" TargetMode="External"/><Relationship Id="rId9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fisheries.noaa.gov/search?oq=north+american+right+whale" TargetMode="External"/><Relationship Id="rId2" Type="http://schemas.openxmlformats.org/officeDocument/2006/relationships/hyperlink" Target="https://www.fisheries.noaa.gov/video/right-stuff-regulations-right-whales" TargetMode="External"/><Relationship Id="rId3" Type="http://schemas.openxmlformats.org/officeDocument/2006/relationships/hyperlink" Target="https://www.fisheries.noaa.gov/new-england-mid-atlantic/science-data/artificial-intelligence-right-whale-photo-identification" TargetMode="External"/><Relationship Id="rId4" Type="http://schemas.openxmlformats.org/officeDocument/2006/relationships/hyperlink" Target="https://conbio.onlinelibrary.wiley.com/doi/10.1111/cobi.13226" TargetMode="External"/><Relationship Id="rId5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robibok/whales" TargetMode="External"/><Relationship Id="rId2" Type="http://schemas.openxmlformats.org/officeDocument/2006/relationships/hyperlink" Target="https://blog.deepsense.ai/deep-learning-right-whale-recognition-kaggle/" TargetMode="External"/><Relationship Id="rId3" Type="http://schemas.openxmlformats.org/officeDocument/2006/relationships/hyperlink" Target="https://asa.scitation.org/doi/10.1121/10.0005898" TargetMode="External"/><Relationship Id="rId4" Type="http://schemas.openxmlformats.org/officeDocument/2006/relationships/hyperlink" Target="https://www.mass.gov/doc/assessing-the-feasibility-of-on-demand-gear-in-new-england-lobster-fisheries/download" TargetMode="External"/><Relationship Id="rId5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mass.gov/doc/12422-dmf-offering-free-buoy-line-marking-materials-and-additional-free-weak-rope/download" TargetMode="External"/><Relationship Id="rId2" Type="http://schemas.openxmlformats.org/officeDocument/2006/relationships/hyperlink" Target="https://www.whoi.edu/oceanus/feature/whale-safe-fishing-gear/" TargetMode="External"/><Relationship Id="rId3" Type="http://schemas.openxmlformats.org/officeDocument/2006/relationships/hyperlink" Target="https://www.mass.gov/service-details/ropeless-fishing-gear-feasibility-study" TargetMode="External"/><Relationship Id="rId4" Type="http://schemas.openxmlformats.org/officeDocument/2006/relationships/hyperlink" Target="https://www.smelts.org/" TargetMode="External"/><Relationship Id="rId5" Type="http://schemas.openxmlformats.org/officeDocument/2006/relationships/hyperlink" Target="https://www.edgetech.com/" TargetMode="External"/><Relationship Id="rId6" Type="http://schemas.openxmlformats.org/officeDocument/2006/relationships/hyperlink" Target="https://capecodfishermen.org/item/aidsropelesshear-0127?category_id=9" TargetMode="External"/><Relationship Id="rId7" Type="http://schemas.openxmlformats.org/officeDocument/2006/relationships/hyperlink" Target="https://www.capeandislands.org/local-news/2022-01-13/lobsterman-v-lobsterman-fight-over-ropeless-fishing-divides-industry" TargetMode="External"/><Relationship Id="rId8" Type="http://schemas.openxmlformats.org/officeDocument/2006/relationships/hyperlink" Target="https://media.fisheries.noaa.gov/2021-01/TRTFactSheetRev011221.pdf" TargetMode="External"/><Relationship Id="rId9" Type="http://schemas.openxmlformats.org/officeDocument/2006/relationships/hyperlink" Target="https://fisheries.noaa.gov/ALWTRP" TargetMode="External"/><Relationship Id="rId10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"/>
          <p:cNvGrpSpPr/>
          <p:nvPr/>
        </p:nvGrpSpPr>
        <p:grpSpPr>
          <a:xfrm>
            <a:off x="304560" y="228600"/>
            <a:ext cx="8458200" cy="6400800"/>
            <a:chOff x="304560" y="228600"/>
            <a:chExt cx="8458200" cy="6400800"/>
          </a:xfrm>
        </p:grpSpPr>
        <p:sp>
          <p:nvSpPr>
            <p:cNvPr id="127" name="Line 2"/>
            <p:cNvSpPr/>
            <p:nvPr/>
          </p:nvSpPr>
          <p:spPr>
            <a:xfrm>
              <a:off x="304560" y="6629400"/>
              <a:ext cx="8458200" cy="0"/>
            </a:xfrm>
            <a:prstGeom prst="line">
              <a:avLst/>
            </a:prstGeom>
            <a:ln cap="sq" w="25400">
              <a:solidFill>
                <a:srgbClr val="26426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Line 3"/>
            <p:cNvSpPr/>
            <p:nvPr/>
          </p:nvSpPr>
          <p:spPr>
            <a:xfrm>
              <a:off x="304560" y="228600"/>
              <a:ext cx="0" cy="6400800"/>
            </a:xfrm>
            <a:prstGeom prst="line">
              <a:avLst/>
            </a:prstGeom>
            <a:ln cap="sq" w="25400">
              <a:solidFill>
                <a:srgbClr val="26426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29" name="Content Placeholder 3" descr=""/>
          <p:cNvPicPr/>
          <p:nvPr/>
        </p:nvPicPr>
        <p:blipFill>
          <a:blip r:embed="rId2"/>
          <a:stretch/>
        </p:blipFill>
        <p:spPr>
          <a:xfrm>
            <a:off x="76320" y="5791320"/>
            <a:ext cx="836640" cy="967680"/>
          </a:xfrm>
          <a:prstGeom prst="rect">
            <a:avLst/>
          </a:prstGeom>
          <a:ln w="0">
            <a:noFill/>
          </a:ln>
        </p:spPr>
      </p:pic>
      <p:sp>
        <p:nvSpPr>
          <p:cNvPr id="130" name="CustomShape 4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b4c7dc"/>
                </a:solidFill>
                <a:latin typeface="Calibri"/>
                <a:ea typeface="DejaVu Sans"/>
              </a:rPr>
              <a:t>NARW</a:t>
            </a:r>
            <a:br/>
            <a:r>
              <a:rPr b="0" lang="en-US" sz="4400" spc="-1" strike="noStrike">
                <a:solidFill>
                  <a:srgbClr val="b4c7dc"/>
                </a:solidFill>
                <a:latin typeface="Calibri"/>
                <a:ea typeface="DejaVu Sans"/>
              </a:rPr>
              <a:t>North Atlantic Right Whale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914400" y="274680"/>
            <a:ext cx="77709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thanks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59680" y="2203920"/>
            <a:ext cx="8228160" cy="20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Stephen@Mattin.net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SMattin.github.io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- HTML slides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Fishing Technology and NARW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605960" y="1426680"/>
            <a:ext cx="8228160" cy="184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Last of the Right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Whales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whale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 entanglement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5"/>
              </a:rPr>
              <a:t>NARW #4615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6"/>
              </a:rPr>
              <a:t>  another film - Entangled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3" name="Picture 2" descr="Chart&#10;&#10;Description automatically generated"/>
          <p:cNvPicPr/>
          <p:nvPr/>
        </p:nvPicPr>
        <p:blipFill>
          <a:blip r:embed="rId7"/>
          <a:stretch/>
        </p:blipFill>
        <p:spPr>
          <a:xfrm>
            <a:off x="2409480" y="3432600"/>
            <a:ext cx="4438800" cy="286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914400" y="274680"/>
            <a:ext cx="77709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903960" y="274320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8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North Atlantic Right Whale  Eubalaena glacialis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North Pacific Right Whale - Eubalaena japonica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Southern Right Whale - E. australis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148400" y="4071240"/>
            <a:ext cx="7738560" cy="200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Weight: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Up to 140,000 pounds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Lifespan: up to 70 years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Length: up to 52 feet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Threats: changes in distribution of prey, climate change, entanglement in fishing gear, habitat degradation, ocean noise, pop. size, vessel strikes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7" name="Picture 6" descr=""/>
          <p:cNvPicPr/>
          <p:nvPr/>
        </p:nvPicPr>
        <p:blipFill>
          <a:blip r:embed="rId3"/>
          <a:stretch/>
        </p:blipFill>
        <p:spPr>
          <a:xfrm>
            <a:off x="1015200" y="1377360"/>
            <a:ext cx="2454480" cy="115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914400" y="274680"/>
            <a:ext cx="77709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whoi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18520" y="1513800"/>
            <a:ext cx="822816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whales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http://rwcatalog.neaq.org/#/whales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Snow Cone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NARW #3560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5"/>
              </a:rPr>
              <a:t>scientists (including citizens)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management- multi-level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6"/>
              </a:rPr>
              <a:t>Atlantic Large Whale Take Reduction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- 1997 (25 years)</a:t>
            </a:r>
            <a:endParaRPr b="0" lang="en-US" sz="24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yearly "stock assessment"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Endangered Species Act - "jeopardy"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fishing 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whalers 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lobster and crab fishers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others (lines, nets)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tracking vessels for research and enforcement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shipping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914400" y="274680"/>
            <a:ext cx="77709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where / when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28000" y="2625480"/>
            <a:ext cx="7860600" cy="22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https://whalemap.ocean.dal.ca/#map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2019 Canada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 - Critical Habitat (Fisheries and Oceans Canada, 2014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914400" y="274680"/>
            <a:ext cx="77709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why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915120" y="1371600"/>
            <a:ext cx="7999560" cy="52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5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"The principal factor believed to be retarding growth and recovery of the [NARW] population is entanglement with fishing gear" -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NOAA Technical Memorandum NMFS-NE-258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"There are two endangered populations at stake here: the North Atlantic right whale and the Maine lobster fishermen.” -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The Lobster Trap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The lobster industry in Maine has doubled since 2000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5"/>
              </a:rPr>
              <a:t>Since 2010, the average number of new NARW calves per year has halved, from 23 to 12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Due to warming waters in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6"/>
              </a:rPr>
              <a:t>Gulf of Maine, lobster fishing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has moved farther North and off-shore, ropes got stronger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Knowlton, A.R., J. Robbins, S. Landry, H.A. McKenna, S.D. Kraus and T.B. Werner. 2016. Effects of fishing rope strength on the severity of large whale entanglements. Conserv. Biol. 30:318–328. DOI: 10.1111/cobi.12590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7"/>
              </a:rPr>
              <a:t>A Risk Analysis of Entanglement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8"/>
              </a:rPr>
              <a:t>"Unusual Mortality Event"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: "a stranding that is unexpected, involves a significant die-off of any marine mammal population, and demands immediate response"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85800" y="274680"/>
            <a:ext cx="79995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how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88040" y="1959480"/>
            <a:ext cx="8228160" cy="34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5000"/>
          </a:bodyPr>
          <a:p>
            <a:pPr marL="571680" indent="-570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NOAA - science, regulation, and technology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571680" indent="-570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regulations for right whales (2019)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571680" indent="-570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AI for whale id from photos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https://conbio.onlinelibrary.wiley.com/doi/10.1111/cobi.13226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571680" indent="-570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Closures around Cape Code since 2015</a:t>
            </a:r>
            <a:endParaRPr b="0" lang="en-US" sz="2800" spc="-1" strike="noStrike">
              <a:latin typeface="Arial"/>
            </a:endParaRPr>
          </a:p>
          <a:p>
            <a:pPr marL="571680" indent="-570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Closures in Maine since 2021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and how </a:t>
            </a:r>
            <a:r>
              <a:rPr b="0" lang="en-US" sz="4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gory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4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details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58440" y="1424880"/>
            <a:ext cx="8803080" cy="44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571680" indent="-570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ROVs - </a:t>
            </a:r>
            <a:r>
              <a:rPr b="0" lang="en-US" sz="3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acoustic detection of whales</a:t>
            </a:r>
            <a:endParaRPr b="0" lang="en-US" sz="3600" spc="-1" strike="noStrike">
              <a:latin typeface="Arial"/>
            </a:endParaRPr>
          </a:p>
          <a:p>
            <a:pPr marL="571680" indent="-570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season limits - time and area closures</a:t>
            </a:r>
            <a:endParaRPr b="0" lang="en-US" sz="3600" spc="-1" strike="noStrike">
              <a:latin typeface="Arial"/>
            </a:endParaRPr>
          </a:p>
          <a:p>
            <a:pPr marL="571680" indent="-570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speed limits - slow down when right whales are seen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"voluntary cooperation with DMAs has not proven to have a meaningful impact on vessel speed reduction"</a:t>
            </a:r>
            <a:endParaRPr b="0" lang="en-US" sz="1500" spc="-1" strike="noStrike">
              <a:latin typeface="Arial"/>
            </a:endParaRPr>
          </a:p>
          <a:p>
            <a:pPr lvl="1" marL="285840" indent="-2847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571680" indent="-570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traps/trawl - less vertical lines</a:t>
            </a:r>
            <a:endParaRPr b="0" lang="en-US" sz="3600" spc="-1" strike="noStrike">
              <a:latin typeface="Arial"/>
            </a:endParaRPr>
          </a:p>
          <a:p>
            <a:pPr marL="571680" indent="-570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weak rope and </a:t>
            </a:r>
            <a:r>
              <a:rPr b="0" lang="en-US" sz="3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ropeless aka on-call fishing gear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74680"/>
            <a:ext cx="7581240" cy="548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5000"/>
          </a:bodyPr>
          <a:p>
            <a:pPr lvl="1" marL="285840" indent="-284760">
              <a:lnSpc>
                <a:spcPct val="100000"/>
              </a:lnSpc>
              <a:buClr>
                <a:srgbClr val="000000"/>
              </a:buClr>
              <a:buFont typeface="Courier New,monospace"/>
              <a:buChar char="o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weak rope - breaks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285840" indent="-284760">
              <a:lnSpc>
                <a:spcPct val="100000"/>
              </a:lnSpc>
              <a:buClr>
                <a:srgbClr val="000000"/>
              </a:buClr>
              <a:buFont typeface="Courier New,monospace"/>
              <a:buChar char="o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early ropeless technology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285840" indent="-284760">
              <a:lnSpc>
                <a:spcPct val="100000"/>
              </a:lnSpc>
              <a:buClr>
                <a:srgbClr val="000000"/>
              </a:buClr>
              <a:buFont typeface="Courier New,monospace"/>
              <a:buChar char="o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ongoing technology testing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2" marL="285840" indent="-284760">
              <a:lnSpc>
                <a:spcPct val="100000"/>
              </a:lnSpc>
              <a:buClr>
                <a:srgbClr val="000000"/>
              </a:buClr>
              <a:buFont typeface="Courier New,monospace"/>
              <a:buChar char="o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SMELTS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lvl="2" marL="285840" indent="-284760">
              <a:lnSpc>
                <a:spcPct val="100000"/>
              </a:lnSpc>
              <a:buClr>
                <a:srgbClr val="000000"/>
              </a:buClr>
              <a:buFont typeface="Courier New,monospace"/>
              <a:buChar char="o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5"/>
              </a:rPr>
              <a:t>EdgeTech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lvl="1" marL="285840" indent="-284760">
              <a:lnSpc>
                <a:spcPct val="100000"/>
              </a:lnSpc>
              <a:buClr>
                <a:srgbClr val="000000"/>
              </a:buClr>
              <a:buFont typeface="Courier New,monospace"/>
              <a:buChar char="o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6"/>
              </a:rPr>
              <a:t>challenges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2" marL="285840" indent="-284760">
              <a:lnSpc>
                <a:spcPct val="100000"/>
              </a:lnSpc>
              <a:buClr>
                <a:srgbClr val="000000"/>
              </a:buClr>
              <a:buFont typeface="Courier New,monospace"/>
              <a:buChar char="o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7"/>
              </a:rPr>
              <a:t>Pioneers for a Thoughtful Co-Existence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lvl="2" marL="285840" indent="-284760">
              <a:lnSpc>
                <a:spcPct val="100000"/>
              </a:lnSpc>
              <a:buClr>
                <a:srgbClr val="000000"/>
              </a:buClr>
              <a:buFont typeface="Courier New,monospace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ropeless gear should also include locator tech, so anyone (trawlers) can know where there are traps without buoys 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lvl="1" marL="285840" indent="-284760">
              <a:lnSpc>
                <a:spcPct val="100000"/>
              </a:lnSpc>
              <a:buClr>
                <a:srgbClr val="000000"/>
              </a:buClr>
              <a:buFont typeface="Courier New,monospace"/>
              <a:buChar char="o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gill nets - acoustic signals to warn whales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285840" indent="-284760">
              <a:lnSpc>
                <a:spcPct val="100000"/>
              </a:lnSpc>
              <a:buClr>
                <a:srgbClr val="000000"/>
              </a:buClr>
              <a:buFont typeface="Courier New,monospace"/>
              <a:buChar char="o"/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8"/>
              </a:rPr>
              <a:t>2021 proposed regulation changes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related to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9"/>
              </a:rPr>
              <a:t>ALWTR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2" marL="285840" indent="-284760">
              <a:lnSpc>
                <a:spcPct val="100000"/>
              </a:lnSpc>
              <a:buClr>
                <a:srgbClr val="000000"/>
              </a:buClr>
              <a:buFont typeface="Courier New,monospace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around 2/3 of entanglements are occurring in Gulf 0f Main and Canada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LibreOffice/7.0.4.2$Linux_X86_64 LibreOffice_project/00$Build-2</Application>
  <AppVersion>15.0000</AppVersion>
  <Company>UNH Cooperative Extension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2014-01-30T16:03:28Z</dcterms:created>
  <dc:creator>Lemos, Michelle</dc:creator>
  <dc:description/>
  <dc:language>en-US</dc:language>
  <cp:lastModifiedBy/>
  <dcterms:modified xsi:type="dcterms:W3CDTF">2022-04-25T11:42:59Z</dcterms:modified>
  <cp:revision>8</cp:revision>
  <dc:subject/>
  <dc:title>Enter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10</vt:i4>
  </property>
</Properties>
</file>