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84" r:id="rId4"/>
    <p:sldId id="267" r:id="rId5"/>
    <p:sldId id="264" r:id="rId6"/>
    <p:sldId id="268" r:id="rId7"/>
    <p:sldId id="290" r:id="rId8"/>
    <p:sldId id="285" r:id="rId9"/>
    <p:sldId id="289" r:id="rId10"/>
    <p:sldId id="286" r:id="rId11"/>
    <p:sldId id="276" r:id="rId12"/>
    <p:sldId id="287" r:id="rId13"/>
    <p:sldId id="278" r:id="rId14"/>
    <p:sldId id="288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3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440" y="168"/>
      </p:cViewPr>
      <p:guideLst>
        <p:guide orient="horz" pos="1543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2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1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715440"/>
            <a:ext cx="5340191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2019</a:t>
            </a:r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年度总结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387733" y="3203464"/>
            <a:ext cx="3461808" cy="2527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答辩人：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@smaug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答辩时间：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36620" y="2620010"/>
            <a:ext cx="2741295" cy="305406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顶天网络       部门：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主链部门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待改善的地方</a:t>
            </a:r>
          </a:p>
        </p:txBody>
      </p:sp>
      <p:sp>
        <p:nvSpPr>
          <p:cNvPr id="102" name="文本框 36"/>
          <p:cNvSpPr txBox="1"/>
          <p:nvPr/>
        </p:nvSpPr>
        <p:spPr>
          <a:xfrm>
            <a:off x="2639646" y="3249600"/>
            <a:ext cx="3860006" cy="283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2019.01 ~ 2020.01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2" grpId="0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40686" y="1007746"/>
            <a:ext cx="1067276" cy="1067276"/>
            <a:chOff x="1833245" y="2037080"/>
            <a:chExt cx="1423035" cy="1423035"/>
          </a:xfrm>
          <a:solidFill>
            <a:schemeClr val="bg1"/>
          </a:solidFill>
        </p:grpSpPr>
        <p:sp>
          <p:nvSpPr>
            <p:cNvPr id="50" name="泪滴形 49"/>
            <p:cNvSpPr/>
            <p:nvPr/>
          </p:nvSpPr>
          <p:spPr>
            <a:xfrm rot="8100000">
              <a:off x="183324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3" name="Freeform 36"/>
            <p:cNvSpPr>
              <a:spLocks noEditPoints="1"/>
            </p:cNvSpPr>
            <p:nvPr/>
          </p:nvSpPr>
          <p:spPr>
            <a:xfrm>
              <a:off x="2149475" y="2462530"/>
              <a:ext cx="752475" cy="572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59824" y="953322"/>
            <a:ext cx="1067276" cy="1067276"/>
            <a:chOff x="4164965" y="2037080"/>
            <a:chExt cx="1423035" cy="1423035"/>
          </a:xfrm>
          <a:solidFill>
            <a:schemeClr val="bg1"/>
          </a:solidFill>
        </p:grpSpPr>
        <p:sp>
          <p:nvSpPr>
            <p:cNvPr id="51" name="泪滴形 50"/>
            <p:cNvSpPr/>
            <p:nvPr/>
          </p:nvSpPr>
          <p:spPr>
            <a:xfrm rot="8100000">
              <a:off x="416496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4" name="Freeform 28"/>
            <p:cNvSpPr>
              <a:spLocks noEditPoints="1"/>
            </p:cNvSpPr>
            <p:nvPr/>
          </p:nvSpPr>
          <p:spPr>
            <a:xfrm>
              <a:off x="4559300" y="2414905"/>
              <a:ext cx="668020" cy="6680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TextBox 1210"/>
          <p:cNvSpPr/>
          <p:nvPr/>
        </p:nvSpPr>
        <p:spPr>
          <a:xfrm>
            <a:off x="731969" y="2412032"/>
            <a:ext cx="2781524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分配学习时间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695243" y="2910737"/>
            <a:ext cx="3185826" cy="159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学习与工作本身既有矛盾的地方，也有相辅相成的地方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工作压力大的时候也需要为学习分配时间，丰富自己的知识度，从局部到整体熟悉项目，熟悉业务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5299552" y="2369023"/>
            <a:ext cx="2959785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平和的心态，沟通的方式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4995746" y="2873433"/>
            <a:ext cx="3702205" cy="121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平和的心态能帮助我在工作中更加冷静，更加良好的处理问题，工作压力大的时候或者问题迟迟得不到解决的时候，要培养下控制自己的情绪和心境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团队内部沟通，跨团队沟通，跨部门沟通要掌握一些方法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2020</a:t>
            </a:r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 年工作计划</a:t>
            </a:r>
          </a:p>
        </p:txBody>
      </p:sp>
      <p:sp>
        <p:nvSpPr>
          <p:cNvPr id="104" name="文本框 36"/>
          <p:cNvSpPr txBox="1"/>
          <p:nvPr/>
        </p:nvSpPr>
        <p:spPr>
          <a:xfrm>
            <a:off x="2639646" y="3249600"/>
            <a:ext cx="3860006" cy="525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2020.01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~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2021.01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4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cxnSpLocks/>
          </p:cNvCxnSpPr>
          <p:nvPr/>
        </p:nvCxnSpPr>
        <p:spPr>
          <a:xfrm>
            <a:off x="4678926" y="646771"/>
            <a:ext cx="0" cy="390292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88944" y="1001132"/>
            <a:ext cx="1618841" cy="1647000"/>
            <a:chOff x="471707" y="1675770"/>
            <a:chExt cx="2158455" cy="2196000"/>
          </a:xfrm>
          <a:solidFill>
            <a:srgbClr val="1B4367"/>
          </a:solidFill>
        </p:grpSpPr>
        <p:grpSp>
          <p:nvGrpSpPr>
            <p:cNvPr id="51" name="组合 5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56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组合 51"/>
            <p:cNvGrpSpPr>
              <a:grpSpLocks noChangeAspect="1"/>
            </p:cNvGrpSpPr>
            <p:nvPr/>
          </p:nvGrpSpPr>
          <p:grpSpPr>
            <a:xfrm>
              <a:off x="1735992" y="2108076"/>
              <a:ext cx="462003" cy="468000"/>
              <a:chOff x="2665059" y="4979202"/>
              <a:chExt cx="284308" cy="288000"/>
            </a:xfrm>
            <a:grpFill/>
          </p:grpSpPr>
          <p:sp>
            <p:nvSpPr>
              <p:cNvPr id="53" name="Freeform 932"/>
              <p:cNvSpPr>
                <a:spLocks noEditPoints="1"/>
              </p:cNvSpPr>
              <p:nvPr/>
            </p:nvSpPr>
            <p:spPr bwMode="auto">
              <a:xfrm>
                <a:off x="2665059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933"/>
              <p:cNvSpPr/>
              <p:nvPr/>
            </p:nvSpPr>
            <p:spPr bwMode="auto">
              <a:xfrm>
                <a:off x="2697062" y="5013663"/>
                <a:ext cx="220309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496511" y="2661657"/>
            <a:ext cx="1618833" cy="1647000"/>
            <a:chOff x="478915" y="4355475"/>
            <a:chExt cx="2158444" cy="2196000"/>
          </a:xfrm>
          <a:solidFill>
            <a:srgbClr val="1B4367"/>
          </a:solidFill>
        </p:grpSpPr>
        <p:grpSp>
          <p:nvGrpSpPr>
            <p:cNvPr id="60" name="组合 59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65" name="Freeform 69"/>
              <p:cNvSpPr/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70"/>
              <p:cNvSpPr/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/>
          </p:nvGrpSpPr>
          <p:grpSpPr>
            <a:xfrm>
              <a:off x="478915" y="4355475"/>
              <a:ext cx="2158444" cy="2196000"/>
              <a:chOff x="5397500" y="5734050"/>
              <a:chExt cx="365123" cy="371476"/>
            </a:xfrm>
            <a:grpFill/>
          </p:grpSpPr>
          <p:sp>
            <p:nvSpPr>
              <p:cNvPr id="62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289"/>
              <p:cNvSpPr>
                <a:spLocks noEditPoints="1"/>
              </p:cNvSpPr>
              <p:nvPr/>
            </p:nvSpPr>
            <p:spPr bwMode="auto">
              <a:xfrm>
                <a:off x="5537198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5186937" y="849814"/>
            <a:ext cx="497558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个人</a:t>
            </a: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4890084" y="1104265"/>
            <a:ext cx="3794176" cy="182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作为技术人员，技术能力的提升是第一要素。工作中不断实践，不断提高自己的能力，总结经验，持续进行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技术能力的提升上升到思维视角的提升，着眼更加广阔，培养管理方面的经验以及方法等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48760" y="2675027"/>
            <a:ext cx="497558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4869137" y="3048387"/>
            <a:ext cx="4091409" cy="138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网络模块的开发与管理，比如 网络层与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vhost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层的融合，解决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vhost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层单线程的性能瓶颈，网络安全，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p2p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打洞等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新的开发任务的跟进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新人的招聘和培养等</a:t>
            </a:r>
          </a:p>
        </p:txBody>
      </p:sp>
      <p:sp>
        <p:nvSpPr>
          <p:cNvPr id="73" name="矩形 72"/>
          <p:cNvSpPr/>
          <p:nvPr/>
        </p:nvSpPr>
        <p:spPr>
          <a:xfrm>
            <a:off x="2032568" y="914168"/>
            <a:ext cx="1052830" cy="344170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800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个人方面</a:t>
            </a: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2108061" y="1424215"/>
            <a:ext cx="2296160" cy="27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技术能力，思维视角，团队管理</a:t>
            </a:r>
          </a:p>
        </p:txBody>
      </p:sp>
      <p:sp>
        <p:nvSpPr>
          <p:cNvPr id="75" name="矩形 74"/>
          <p:cNvSpPr/>
          <p:nvPr/>
        </p:nvSpPr>
        <p:spPr>
          <a:xfrm>
            <a:off x="2032568" y="2581920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工作方面</a:t>
            </a:r>
          </a:p>
        </p:txBody>
      </p:sp>
      <p:sp>
        <p:nvSpPr>
          <p:cNvPr id="76" name="矩形 47"/>
          <p:cNvSpPr>
            <a:spLocks noChangeArrowheads="1"/>
          </p:cNvSpPr>
          <p:nvPr/>
        </p:nvSpPr>
        <p:spPr bwMode="auto">
          <a:xfrm>
            <a:off x="2150922" y="3017613"/>
            <a:ext cx="2109497" cy="71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网络模块的开发与管理、新的开发任务、其他模块的参与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4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265791" y="3130332"/>
            <a:ext cx="1155700" cy="373693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@smaug</a:t>
            </a:r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5DA960A5-E10D-3D42-B2E0-B0162EFA7C68}"/>
              </a:ext>
            </a:extLst>
          </p:cNvPr>
          <p:cNvSpPr txBox="1"/>
          <p:nvPr/>
        </p:nvSpPr>
        <p:spPr>
          <a:xfrm>
            <a:off x="4540746" y="3130332"/>
            <a:ext cx="1332231" cy="374571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2020.01.02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1" grpId="0" bldLvl="0" animBg="1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工作内容回顾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83902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做的好的地方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待改善的地方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 工作计划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33" grpId="0"/>
      <p:bldP spid="79" grpId="0" bldLvl="0" animBg="1"/>
      <p:bldP spid="83" grpId="0" bldLvl="0" animBg="1"/>
      <p:bldP spid="87" grpId="0" bldLvl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工作内容回顾</a:t>
            </a:r>
          </a:p>
        </p:txBody>
      </p:sp>
      <p:sp>
        <p:nvSpPr>
          <p:cNvPr id="16" name="文本框 36"/>
          <p:cNvSpPr txBox="1"/>
          <p:nvPr/>
        </p:nvSpPr>
        <p:spPr>
          <a:xfrm>
            <a:off x="2639646" y="3249600"/>
            <a:ext cx="3860006" cy="283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2019.01 ~ 2020.01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40033" y="2347600"/>
            <a:ext cx="977628" cy="818946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05897" y="904652"/>
            <a:ext cx="981780" cy="925264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82288" y="2334112"/>
            <a:ext cx="971780" cy="923836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047939" y="804704"/>
            <a:ext cx="2613708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迁移主链到新的底层网络上</a:t>
            </a:r>
          </a:p>
        </p:txBody>
      </p:sp>
      <p:sp>
        <p:nvSpPr>
          <p:cNvPr id="20494" name="TextBox 13"/>
          <p:cNvSpPr txBox="1"/>
          <p:nvPr/>
        </p:nvSpPr>
        <p:spPr>
          <a:xfrm>
            <a:off x="2085109" y="1202477"/>
            <a:ext cx="2336165" cy="5625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网络层之前是不兼容的，与原来链的网络是两套不同的系统，把主链迁移到新的网络层，实现业务顺利进行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295" y="309880"/>
            <a:ext cx="445773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/>
              <a:t>网络层对接主链，负责整个模块的顺利对接（</a:t>
            </a:r>
            <a:r>
              <a:rPr lang="en-US" altLang="zh-CN" b="1" dirty="0"/>
              <a:t>60%</a:t>
            </a:r>
            <a:r>
              <a:rPr lang="zh-CN" altLang="en-US" b="1" dirty="0"/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76136" y="854042"/>
            <a:ext cx="981780" cy="923836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>
            <a:cxnSpLocks/>
          </p:cNvCxnSpPr>
          <p:nvPr/>
        </p:nvCxnSpPr>
        <p:spPr>
          <a:xfrm>
            <a:off x="774700" y="657225"/>
            <a:ext cx="3991023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004547" y="797270"/>
            <a:ext cx="2157730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实现多套广播方案</a:t>
            </a:r>
            <a:endParaRPr lang="en-US" altLang="zh-CN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012156" y="1150871"/>
            <a:ext cx="2157202" cy="5625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实现了多套原创的广播方案，能根据业务的需求与定位选择合适的广播方案；业界前列！</a:t>
            </a:r>
          </a:p>
        </p:txBody>
      </p:sp>
      <p:sp>
        <p:nvSpPr>
          <p:cNvPr id="31" name="TextBox 13"/>
          <p:cNvSpPr txBox="1"/>
          <p:nvPr/>
        </p:nvSpPr>
        <p:spPr>
          <a:xfrm>
            <a:off x="2099977" y="2188960"/>
            <a:ext cx="1982470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去多层 </a:t>
            </a:r>
            <a:r>
              <a:rPr lang="en-US" altLang="zh-CN" sz="1600" b="1" dirty="0">
                <a:solidFill>
                  <a:srgbClr val="1B4367"/>
                </a:solidFill>
                <a:cs typeface="+mn-ea"/>
                <a:sym typeface="+mn-lt"/>
              </a:rPr>
              <a:t>Root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 网</a:t>
            </a:r>
          </a:p>
        </p:txBody>
      </p:sp>
      <p:sp>
        <p:nvSpPr>
          <p:cNvPr id="32" name="TextBox 13"/>
          <p:cNvSpPr txBox="1"/>
          <p:nvPr/>
        </p:nvSpPr>
        <p:spPr>
          <a:xfrm>
            <a:off x="2151948" y="2776564"/>
            <a:ext cx="2157202" cy="191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5989854" y="2556487"/>
            <a:ext cx="2157202" cy="754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根据选举数据进行组网，使用随机算法，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vrf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算法等实现智能组网，采用低开销的方式，不用完全重建网络，保证选举网络高性能构建</a:t>
            </a:r>
          </a:p>
        </p:txBody>
      </p:sp>
      <p:sp>
        <p:nvSpPr>
          <p:cNvPr id="3" name="TextBox 13"/>
          <p:cNvSpPr txBox="1"/>
          <p:nvPr/>
        </p:nvSpPr>
        <p:spPr>
          <a:xfrm>
            <a:off x="5998678" y="2181530"/>
            <a:ext cx="2684408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选举组网，正确性以及低开销</a:t>
            </a:r>
            <a:endParaRPr lang="en-US" altLang="zh-CN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2092585" y="2544498"/>
            <a:ext cx="2157202" cy="754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去掉复杂且不易理解的多层 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Root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网络，重新设计底层的组网方式，使用单层 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Root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网络重建底层 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P2P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网络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87E27A8-0D36-5449-911E-50931A5EA752}"/>
              </a:ext>
            </a:extLst>
          </p:cNvPr>
          <p:cNvGrpSpPr/>
          <p:nvPr/>
        </p:nvGrpSpPr>
        <p:grpSpPr>
          <a:xfrm>
            <a:off x="705897" y="3818253"/>
            <a:ext cx="977628" cy="818946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A6921A57-7969-974F-A8C0-741A8162B2EE}"/>
                </a:ext>
              </a:extLst>
            </p:cNvPr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132">
              <a:extLst>
                <a:ext uri="{FF2B5EF4-FFF2-40B4-BE49-F238E27FC236}">
                  <a16:creationId xmlns:a16="http://schemas.microsoft.com/office/drawing/2014/main" id="{C95D2A6F-1FDE-614B-BD41-8A9F59C5B7BB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9CC5FA1-5AA6-A445-9D1A-8EF4D10155AD}"/>
              </a:ext>
            </a:extLst>
          </p:cNvPr>
          <p:cNvGrpSpPr/>
          <p:nvPr/>
        </p:nvGrpSpPr>
        <p:grpSpPr>
          <a:xfrm>
            <a:off x="4698675" y="3773281"/>
            <a:ext cx="971780" cy="923836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9AAB07BD-7279-1E4A-AD7F-1D458203E0AB}"/>
                </a:ext>
              </a:extLst>
            </p:cNvPr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289">
              <a:extLst>
                <a:ext uri="{FF2B5EF4-FFF2-40B4-BE49-F238E27FC236}">
                  <a16:creationId xmlns:a16="http://schemas.microsoft.com/office/drawing/2014/main" id="{637105E4-0632-8E4F-AEE3-A50D3C0D086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TextBox 13">
            <a:extLst>
              <a:ext uri="{FF2B5EF4-FFF2-40B4-BE49-F238E27FC236}">
                <a16:creationId xmlns:a16="http://schemas.microsoft.com/office/drawing/2014/main" id="{0B342045-E5AD-BB4A-B1F2-899D4D471444}"/>
              </a:ext>
            </a:extLst>
          </p:cNvPr>
          <p:cNvSpPr txBox="1"/>
          <p:nvPr/>
        </p:nvSpPr>
        <p:spPr>
          <a:xfrm>
            <a:off x="2029041" y="3650171"/>
            <a:ext cx="1982470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实现智能路由方案</a:t>
            </a: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312F6504-4F61-9A43-9DF6-A10F1A0E3883}"/>
              </a:ext>
            </a:extLst>
          </p:cNvPr>
          <p:cNvSpPr txBox="1"/>
          <p:nvPr/>
        </p:nvSpPr>
        <p:spPr>
          <a:xfrm>
            <a:off x="5918918" y="4054868"/>
            <a:ext cx="2157202" cy="754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外网组网验证，解决对接过程中的各种疑难杂症，保证底层组网的正确性以及稳定性，广播的正确性以及低丢包率，同时兼顾性能和效率</a:t>
            </a: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53B5EB94-A249-FB46-8F0B-78C711F3BFE3}"/>
              </a:ext>
            </a:extLst>
          </p:cNvPr>
          <p:cNvSpPr txBox="1"/>
          <p:nvPr/>
        </p:nvSpPr>
        <p:spPr>
          <a:xfrm>
            <a:off x="5957477" y="3553533"/>
            <a:ext cx="2911459" cy="4924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解决各种组网问题，保证上层业务的顺利进行</a:t>
            </a:r>
            <a:endParaRPr lang="en-US" altLang="zh-CN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0615CB1B-A4DE-5846-BDB1-D02FF41021E0}"/>
              </a:ext>
            </a:extLst>
          </p:cNvPr>
          <p:cNvSpPr txBox="1"/>
          <p:nvPr/>
        </p:nvSpPr>
        <p:spPr>
          <a:xfrm>
            <a:off x="2058819" y="4042879"/>
            <a:ext cx="2157202" cy="5625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包括同网络以及跨网络的通信路由，涵盖单播和广播，根据目标智能选择中继节点，低延时以及负载均衡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50"/>
                            </p:stCondLst>
                            <p:childTnLst>
                              <p:par>
                                <p:cTn id="5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4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50"/>
                            </p:stCondLst>
                            <p:childTnLst>
                              <p:par>
                                <p:cTn id="7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45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950"/>
                            </p:stCondLst>
                            <p:childTnLst>
                              <p:par>
                                <p:cTn id="9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45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950"/>
                            </p:stCondLst>
                            <p:childTnLst>
                              <p:par>
                                <p:cTn id="11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45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4" grpId="0"/>
      <p:bldP spid="29" grpId="0"/>
      <p:bldP spid="30" grpId="0"/>
      <p:bldP spid="31" grpId="0"/>
      <p:bldP spid="32" grpId="0"/>
      <p:bldP spid="34" grpId="0"/>
      <p:bldP spid="3" grpId="0"/>
      <p:bldP spid="6" grpId="0"/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AutoShape 25"/>
          <p:cNvSpPr/>
          <p:nvPr/>
        </p:nvSpPr>
        <p:spPr>
          <a:xfrm rot="21558471">
            <a:off x="2980001" y="2325409"/>
            <a:ext cx="2459831" cy="2236425"/>
          </a:xfrm>
          <a:custGeom>
            <a:avLst/>
            <a:gdLst/>
            <a:ahLst/>
            <a:cxnLst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</a:cxnLst>
            <a:rect l="0" t="0" r="0" b="0"/>
            <a:pathLst>
              <a:path w="21600" h="21600">
                <a:moveTo>
                  <a:pt x="15608" y="8670"/>
                </a:moveTo>
                <a:cubicBezTo>
                  <a:pt x="21599" y="8670"/>
                  <a:pt x="21599" y="8670"/>
                  <a:pt x="21599" y="8670"/>
                </a:cubicBezTo>
                <a:cubicBezTo>
                  <a:pt x="20496" y="4411"/>
                  <a:pt x="16554" y="1064"/>
                  <a:pt x="11982" y="608"/>
                </a:cubicBezTo>
                <a:cubicBezTo>
                  <a:pt x="11667" y="304"/>
                  <a:pt x="11351" y="0"/>
                  <a:pt x="10878" y="0"/>
                </a:cubicBezTo>
                <a:cubicBezTo>
                  <a:pt x="10405" y="0"/>
                  <a:pt x="10090" y="304"/>
                  <a:pt x="9775" y="608"/>
                </a:cubicBezTo>
                <a:cubicBezTo>
                  <a:pt x="5045" y="1064"/>
                  <a:pt x="1103" y="4259"/>
                  <a:pt x="0" y="8670"/>
                </a:cubicBezTo>
                <a:cubicBezTo>
                  <a:pt x="6148" y="8670"/>
                  <a:pt x="6148" y="8670"/>
                  <a:pt x="6148" y="8670"/>
                </a:cubicBezTo>
                <a:cubicBezTo>
                  <a:pt x="6148" y="3650"/>
                  <a:pt x="9144" y="1216"/>
                  <a:pt x="9775" y="760"/>
                </a:cubicBezTo>
                <a:cubicBezTo>
                  <a:pt x="9775" y="760"/>
                  <a:pt x="9775" y="760"/>
                  <a:pt x="9775" y="912"/>
                </a:cubicBezTo>
                <a:cubicBezTo>
                  <a:pt x="6464" y="4867"/>
                  <a:pt x="6937" y="8670"/>
                  <a:pt x="6937" y="8670"/>
                </a:cubicBezTo>
                <a:cubicBezTo>
                  <a:pt x="10090" y="8670"/>
                  <a:pt x="10090" y="8670"/>
                  <a:pt x="10090" y="8670"/>
                </a:cubicBezTo>
                <a:cubicBezTo>
                  <a:pt x="10090" y="18709"/>
                  <a:pt x="10090" y="18709"/>
                  <a:pt x="10090" y="18709"/>
                </a:cubicBezTo>
                <a:cubicBezTo>
                  <a:pt x="10090" y="19014"/>
                  <a:pt x="10090" y="19014"/>
                  <a:pt x="10090" y="19014"/>
                </a:cubicBezTo>
                <a:cubicBezTo>
                  <a:pt x="10090" y="19774"/>
                  <a:pt x="10090" y="19774"/>
                  <a:pt x="10090" y="19774"/>
                </a:cubicBezTo>
                <a:cubicBezTo>
                  <a:pt x="10090" y="20839"/>
                  <a:pt x="10878" y="21599"/>
                  <a:pt x="11982" y="21599"/>
                </a:cubicBezTo>
                <a:cubicBezTo>
                  <a:pt x="12928" y="21599"/>
                  <a:pt x="13874" y="20839"/>
                  <a:pt x="13874" y="19774"/>
                </a:cubicBezTo>
                <a:cubicBezTo>
                  <a:pt x="13874" y="19014"/>
                  <a:pt x="13874" y="19014"/>
                  <a:pt x="13874" y="19014"/>
                </a:cubicBezTo>
                <a:cubicBezTo>
                  <a:pt x="12455" y="19014"/>
                  <a:pt x="12455" y="19014"/>
                  <a:pt x="12455" y="19014"/>
                </a:cubicBezTo>
                <a:cubicBezTo>
                  <a:pt x="12455" y="19318"/>
                  <a:pt x="12455" y="19318"/>
                  <a:pt x="12455" y="19318"/>
                </a:cubicBezTo>
                <a:cubicBezTo>
                  <a:pt x="12455" y="19774"/>
                  <a:pt x="12455" y="19774"/>
                  <a:pt x="12455" y="19774"/>
                </a:cubicBezTo>
                <a:cubicBezTo>
                  <a:pt x="12455" y="20078"/>
                  <a:pt x="12297" y="20383"/>
                  <a:pt x="11982" y="20383"/>
                </a:cubicBezTo>
                <a:cubicBezTo>
                  <a:pt x="11667" y="20383"/>
                  <a:pt x="11351" y="20078"/>
                  <a:pt x="11351" y="19774"/>
                </a:cubicBezTo>
                <a:cubicBezTo>
                  <a:pt x="11351" y="19318"/>
                  <a:pt x="11351" y="19318"/>
                  <a:pt x="11351" y="19318"/>
                </a:cubicBezTo>
                <a:cubicBezTo>
                  <a:pt x="11351" y="19014"/>
                  <a:pt x="11351" y="19014"/>
                  <a:pt x="11351" y="19014"/>
                </a:cubicBezTo>
                <a:cubicBezTo>
                  <a:pt x="11351" y="17036"/>
                  <a:pt x="11351" y="17036"/>
                  <a:pt x="11351" y="17036"/>
                </a:cubicBezTo>
                <a:cubicBezTo>
                  <a:pt x="11351" y="8670"/>
                  <a:pt x="11351" y="8670"/>
                  <a:pt x="11351" y="8670"/>
                </a:cubicBezTo>
                <a:cubicBezTo>
                  <a:pt x="14820" y="8670"/>
                  <a:pt x="14820" y="8670"/>
                  <a:pt x="14820" y="8670"/>
                </a:cubicBezTo>
                <a:cubicBezTo>
                  <a:pt x="14820" y="8670"/>
                  <a:pt x="15293" y="4867"/>
                  <a:pt x="11982" y="912"/>
                </a:cubicBezTo>
                <a:cubicBezTo>
                  <a:pt x="11982" y="760"/>
                  <a:pt x="11982" y="760"/>
                  <a:pt x="11982" y="760"/>
                </a:cubicBezTo>
                <a:cubicBezTo>
                  <a:pt x="12613" y="1216"/>
                  <a:pt x="15608" y="3650"/>
                  <a:pt x="15608" y="8670"/>
                </a:cubicBez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51738" y="1310005"/>
            <a:ext cx="450533" cy="452438"/>
            <a:chOff x="4704" y="4364"/>
            <a:chExt cx="946" cy="950"/>
          </a:xfrm>
          <a:solidFill>
            <a:srgbClr val="1B4367"/>
          </a:solidFill>
        </p:grpSpPr>
        <p:sp>
          <p:nvSpPr>
            <p:cNvPr id="175115" name="Freeform 10"/>
            <p:cNvSpPr/>
            <p:nvPr/>
          </p:nvSpPr>
          <p:spPr>
            <a:xfrm>
              <a:off x="4704" y="4364"/>
              <a:ext cx="946" cy="950"/>
            </a:xfrm>
            <a:custGeom>
              <a:avLst/>
              <a:gdLst>
                <a:gd name="txL" fmla="*/ 0 w 242"/>
                <a:gd name="txT" fmla="*/ 0 h 243"/>
                <a:gd name="txR" fmla="*/ 242 w 242"/>
                <a:gd name="txB" fmla="*/ 243 h 243"/>
              </a:gdLst>
              <a:ahLst/>
              <a:cxnLst>
                <a:cxn ang="0">
                  <a:pos x="216884" y="1777"/>
                </a:cxn>
                <a:cxn ang="0">
                  <a:pos x="430213" y="216788"/>
                </a:cxn>
                <a:cxn ang="0">
                  <a:pos x="213329" y="430023"/>
                </a:cxn>
                <a:cxn ang="0">
                  <a:pos x="0" y="215012"/>
                </a:cxn>
                <a:cxn ang="0">
                  <a:pos x="216884" y="1777"/>
                </a:cxn>
              </a:cxnLst>
              <a:rect l="txL" t="txT" r="txR" b="txB"/>
              <a:pathLst>
                <a:path w="242" h="243">
                  <a:moveTo>
                    <a:pt x="122" y="1"/>
                  </a:moveTo>
                  <a:cubicBezTo>
                    <a:pt x="188" y="1"/>
                    <a:pt x="242" y="56"/>
                    <a:pt x="242" y="122"/>
                  </a:cubicBezTo>
                  <a:cubicBezTo>
                    <a:pt x="241" y="189"/>
                    <a:pt x="187" y="243"/>
                    <a:pt x="120" y="242"/>
                  </a:cubicBezTo>
                  <a:cubicBezTo>
                    <a:pt x="53" y="242"/>
                    <a:pt x="0" y="188"/>
                    <a:pt x="0" y="121"/>
                  </a:cubicBezTo>
                  <a:cubicBezTo>
                    <a:pt x="1" y="54"/>
                    <a:pt x="55" y="0"/>
                    <a:pt x="122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1" name="Freeform 46"/>
            <p:cNvSpPr>
              <a:spLocks noEditPoints="1"/>
            </p:cNvSpPr>
            <p:nvPr/>
          </p:nvSpPr>
          <p:spPr>
            <a:xfrm>
              <a:off x="4994" y="4517"/>
              <a:ext cx="367" cy="642"/>
            </a:xfrm>
            <a:custGeom>
              <a:avLst/>
              <a:gdLst>
                <a:gd name="txL" fmla="*/ 0 w 94"/>
                <a:gd name="txT" fmla="*/ 0 h 165"/>
                <a:gd name="txR" fmla="*/ 94 w 94"/>
                <a:gd name="txB" fmla="*/ 165 h 165"/>
              </a:gdLst>
              <a:ahLst/>
              <a:cxnLst>
                <a:cxn ang="0">
                  <a:pos x="147181" y="0"/>
                </a:cxn>
                <a:cxn ang="0">
                  <a:pos x="17733" y="0"/>
                </a:cxn>
                <a:cxn ang="0">
                  <a:pos x="0" y="19473"/>
                </a:cxn>
                <a:cxn ang="0">
                  <a:pos x="0" y="272627"/>
                </a:cxn>
                <a:cxn ang="0">
                  <a:pos x="17733" y="292100"/>
                </a:cxn>
                <a:cxn ang="0">
                  <a:pos x="147181" y="292100"/>
                </a:cxn>
                <a:cxn ang="0">
                  <a:pos x="166687" y="272627"/>
                </a:cxn>
                <a:cxn ang="0">
                  <a:pos x="166687" y="19473"/>
                </a:cxn>
                <a:cxn ang="0">
                  <a:pos x="147181" y="0"/>
                </a:cxn>
                <a:cxn ang="0">
                  <a:pos x="56745" y="21244"/>
                </a:cxn>
                <a:cxn ang="0">
                  <a:pos x="109942" y="21244"/>
                </a:cxn>
                <a:cxn ang="0">
                  <a:pos x="109942" y="28325"/>
                </a:cxn>
                <a:cxn ang="0">
                  <a:pos x="56745" y="28325"/>
                </a:cxn>
                <a:cxn ang="0">
                  <a:pos x="56745" y="21244"/>
                </a:cxn>
                <a:cxn ang="0">
                  <a:pos x="83344" y="279708"/>
                </a:cxn>
                <a:cxn ang="0">
                  <a:pos x="72704" y="269086"/>
                </a:cxn>
                <a:cxn ang="0">
                  <a:pos x="83344" y="260235"/>
                </a:cxn>
                <a:cxn ang="0">
                  <a:pos x="93983" y="269086"/>
                </a:cxn>
                <a:cxn ang="0">
                  <a:pos x="83344" y="279708"/>
                </a:cxn>
                <a:cxn ang="0">
                  <a:pos x="154274" y="244302"/>
                </a:cxn>
                <a:cxn ang="0">
                  <a:pos x="12413" y="244302"/>
                </a:cxn>
                <a:cxn ang="0">
                  <a:pos x="12413" y="46028"/>
                </a:cxn>
                <a:cxn ang="0">
                  <a:pos x="154274" y="46028"/>
                </a:cxn>
                <a:cxn ang="0">
                  <a:pos x="154274" y="244302"/>
                </a:cxn>
              </a:cxnLst>
              <a:rect l="txL" t="txT" r="txR" b="txB"/>
              <a:pathLst>
                <a:path w="94" h="165">
                  <a:moveTo>
                    <a:pt x="8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5"/>
                    <a:pt x="10" y="165"/>
                  </a:cubicBezTo>
                  <a:cubicBezTo>
                    <a:pt x="83" y="165"/>
                    <a:pt x="83" y="165"/>
                    <a:pt x="83" y="165"/>
                  </a:cubicBezTo>
                  <a:cubicBezTo>
                    <a:pt x="89" y="165"/>
                    <a:pt x="94" y="160"/>
                    <a:pt x="94" y="154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  <a:moveTo>
                    <a:pt x="32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47" y="158"/>
                  </a:moveTo>
                  <a:cubicBezTo>
                    <a:pt x="44" y="158"/>
                    <a:pt x="41" y="156"/>
                    <a:pt x="41" y="152"/>
                  </a:cubicBezTo>
                  <a:cubicBezTo>
                    <a:pt x="41" y="149"/>
                    <a:pt x="44" y="147"/>
                    <a:pt x="47" y="147"/>
                  </a:cubicBezTo>
                  <a:cubicBezTo>
                    <a:pt x="50" y="147"/>
                    <a:pt x="53" y="149"/>
                    <a:pt x="53" y="152"/>
                  </a:cubicBezTo>
                  <a:cubicBezTo>
                    <a:pt x="53" y="156"/>
                    <a:pt x="50" y="158"/>
                    <a:pt x="47" y="158"/>
                  </a:cubicBezTo>
                  <a:close/>
                  <a:moveTo>
                    <a:pt x="87" y="138"/>
                  </a:moveTo>
                  <a:cubicBezTo>
                    <a:pt x="7" y="138"/>
                    <a:pt x="7" y="138"/>
                    <a:pt x="7" y="1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7" y="26"/>
                    <a:pt x="87" y="26"/>
                    <a:pt x="87" y="26"/>
                  </a:cubicBezTo>
                  <a:lnTo>
                    <a:pt x="87" y="1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50815" y="1316832"/>
            <a:ext cx="504349" cy="506254"/>
            <a:chOff x="4030" y="4930"/>
            <a:chExt cx="840" cy="843"/>
          </a:xfrm>
          <a:solidFill>
            <a:srgbClr val="1B4367"/>
          </a:solidFill>
        </p:grpSpPr>
        <p:sp>
          <p:nvSpPr>
            <p:cNvPr id="93246" name="Freeform 1819"/>
            <p:cNvSpPr/>
            <p:nvPr/>
          </p:nvSpPr>
          <p:spPr>
            <a:xfrm>
              <a:off x="4030" y="4930"/>
              <a:ext cx="840" cy="843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82657" y="63966"/>
                </a:cxn>
                <a:cxn ang="0">
                  <a:pos x="469624" y="383796"/>
                </a:cxn>
                <a:cxn ang="0">
                  <a:pos x="150743" y="471022"/>
                </a:cxn>
                <a:cxn ang="0">
                  <a:pos x="69574" y="151192"/>
                </a:cxn>
                <a:cxn ang="0">
                  <a:pos x="382657" y="63966"/>
                </a:cxn>
              </a:cxnLst>
              <a:rect l="txL" t="txT" r="txR" b="txB"/>
              <a:pathLst>
                <a:path w="92" h="92">
                  <a:moveTo>
                    <a:pt x="66" y="11"/>
                  </a:moveTo>
                  <a:cubicBezTo>
                    <a:pt x="85" y="23"/>
                    <a:pt x="92" y="47"/>
                    <a:pt x="81" y="66"/>
                  </a:cubicBezTo>
                  <a:cubicBezTo>
                    <a:pt x="70" y="85"/>
                    <a:pt x="45" y="92"/>
                    <a:pt x="26" y="81"/>
                  </a:cubicBezTo>
                  <a:cubicBezTo>
                    <a:pt x="7" y="70"/>
                    <a:pt x="0" y="45"/>
                    <a:pt x="12" y="26"/>
                  </a:cubicBezTo>
                  <a:cubicBezTo>
                    <a:pt x="23" y="7"/>
                    <a:pt x="47" y="0"/>
                    <a:pt x="66" y="11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717" name="稻壳儿小白白(http://dwz.cn/Wu2UP)"/>
            <p:cNvSpPr>
              <a:spLocks noEditPoints="1"/>
            </p:cNvSpPr>
            <p:nvPr/>
          </p:nvSpPr>
          <p:spPr>
            <a:xfrm>
              <a:off x="4214" y="5125"/>
              <a:ext cx="425" cy="425"/>
            </a:xfrm>
            <a:custGeom>
              <a:avLst/>
              <a:gdLst/>
              <a:ahLst/>
              <a:cxnLst>
                <a:cxn ang="0">
                  <a:pos x="1479576135" y="12226576"/>
                </a:cxn>
                <a:cxn ang="0">
                  <a:pos x="1455122931" y="0"/>
                </a:cxn>
                <a:cxn ang="0">
                  <a:pos x="1430665982" y="12226576"/>
                </a:cxn>
                <a:cxn ang="0">
                  <a:pos x="24456949" y="941543682"/>
                </a:cxn>
                <a:cxn ang="0">
                  <a:pos x="0" y="990457474"/>
                </a:cxn>
                <a:cxn ang="0">
                  <a:pos x="24456949" y="1027140945"/>
                </a:cxn>
                <a:cxn ang="0">
                  <a:pos x="391292460" y="1173874831"/>
                </a:cxn>
                <a:cxn ang="0">
                  <a:pos x="562483613" y="1479569178"/>
                </a:cxn>
                <a:cxn ang="0">
                  <a:pos x="611393766" y="1504026074"/>
                </a:cxn>
                <a:cxn ang="0">
                  <a:pos x="611393766" y="1504026074"/>
                </a:cxn>
                <a:cxn ang="0">
                  <a:pos x="648081062" y="1479569178"/>
                </a:cxn>
                <a:cxn ang="0">
                  <a:pos x="745901369" y="1308382141"/>
                </a:cxn>
                <a:cxn ang="0">
                  <a:pos x="1198334329" y="1491799499"/>
                </a:cxn>
                <a:cxn ang="0">
                  <a:pos x="1222791278" y="1504026074"/>
                </a:cxn>
                <a:cxn ang="0">
                  <a:pos x="1235017880" y="1491799499"/>
                </a:cxn>
                <a:cxn ang="0">
                  <a:pos x="1259474829" y="1455116027"/>
                </a:cxn>
                <a:cxn ang="0">
                  <a:pos x="1504033084" y="48910047"/>
                </a:cxn>
                <a:cxn ang="0">
                  <a:pos x="1479576135" y="12226576"/>
                </a:cxn>
                <a:cxn ang="0">
                  <a:pos x="146734204" y="978227154"/>
                </a:cxn>
                <a:cxn ang="0">
                  <a:pos x="1235017880" y="244557725"/>
                </a:cxn>
                <a:cxn ang="0">
                  <a:pos x="440206358" y="1088277568"/>
                </a:cxn>
                <a:cxn ang="0">
                  <a:pos x="427976011" y="1088277568"/>
                </a:cxn>
                <a:cxn ang="0">
                  <a:pos x="146734204" y="978227154"/>
                </a:cxn>
                <a:cxn ang="0">
                  <a:pos x="476889909" y="1124961039"/>
                </a:cxn>
                <a:cxn ang="0">
                  <a:pos x="476889909" y="1124961039"/>
                </a:cxn>
                <a:cxn ang="0">
                  <a:pos x="1369525482" y="171190782"/>
                </a:cxn>
                <a:cxn ang="0">
                  <a:pos x="611393766" y="1357292188"/>
                </a:cxn>
                <a:cxn ang="0">
                  <a:pos x="476889909" y="1124961039"/>
                </a:cxn>
                <a:cxn ang="0">
                  <a:pos x="1186107726" y="1381749084"/>
                </a:cxn>
                <a:cxn ang="0">
                  <a:pos x="782584920" y="1222784878"/>
                </a:cxn>
                <a:cxn ang="0">
                  <a:pos x="745901369" y="1222784878"/>
                </a:cxn>
                <a:cxn ang="0">
                  <a:pos x="1369525482" y="269014620"/>
                </a:cxn>
                <a:cxn ang="0">
                  <a:pos x="1186107726" y="1381749084"/>
                </a:cxn>
                <a:cxn ang="0">
                  <a:pos x="1186107726" y="1381749084"/>
                </a:cxn>
                <a:cxn ang="0">
                  <a:pos x="1186107726" y="1381749084"/>
                </a:cxn>
              </a:cxnLst>
              <a:rect l="0" t="0" r="0" b="0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9962" name="TextBox 1210"/>
          <p:cNvSpPr/>
          <p:nvPr/>
        </p:nvSpPr>
        <p:spPr>
          <a:xfrm>
            <a:off x="381863" y="1276886"/>
            <a:ext cx="2294538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en-US" altLang="zh-CN" sz="2000" b="1" dirty="0">
                <a:solidFill>
                  <a:srgbClr val="1B4367"/>
                </a:solidFill>
                <a:cs typeface="+mn-ea"/>
                <a:sym typeface="+mn-lt"/>
              </a:rPr>
              <a:t>CPU</a:t>
            </a:r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 热点函数分析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04014" y="1818178"/>
            <a:ext cx="2611755" cy="160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性能分析，利用各种工具分析、定位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cpu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热点模块、函数，包括网络模块、共识模块、同步模块，确保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xtopchain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运行的性能以及稳定性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CPU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相较之前至少下降了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30%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~50%</a:t>
            </a:r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5225529" y="1308469"/>
            <a:ext cx="2959785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带宽分析，网络风暴分析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52745" y="1823085"/>
            <a:ext cx="3331845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分析网络层带宽，根据分析结论交给上层业务，让各个模块进行优化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解决带宽过大带来的收包处理无法跟上的问题、死锁、高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CPU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等问题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网络风暴的定位，分析以及解决</a:t>
            </a:r>
          </a:p>
        </p:txBody>
      </p:sp>
      <p:sp>
        <p:nvSpPr>
          <p:cNvPr id="32" name="文本框 15"/>
          <p:cNvSpPr txBox="1"/>
          <p:nvPr/>
        </p:nvSpPr>
        <p:spPr>
          <a:xfrm>
            <a:off x="375604" y="291181"/>
            <a:ext cx="3431540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rgbClr val="1B4367"/>
                </a:solidFill>
                <a:cs typeface="+mn-ea"/>
                <a:sym typeface="+mn-lt"/>
              </a:rPr>
              <a:t>性能优化</a:t>
            </a:r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(30%)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404014" y="764590"/>
            <a:ext cx="2131030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 bldLvl="0" animBg="1"/>
      <p:bldP spid="39962" grpId="0"/>
      <p:bldP spid="18" grpId="0"/>
      <p:bldP spid="25" grpId="0"/>
      <p:bldP spid="12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425625" y="1122617"/>
            <a:ext cx="3008323" cy="461504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独立设计、开发 </a:t>
            </a:r>
            <a:r>
              <a:rPr lang="en-US" altLang="zh-CN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TOPARGUS</a:t>
            </a:r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 监控系统</a:t>
            </a:r>
          </a:p>
        </p:txBody>
      </p:sp>
      <p:sp>
        <p:nvSpPr>
          <p:cNvPr id="89" name="Text Placeholder 8"/>
          <p:cNvSpPr txBox="1"/>
          <p:nvPr/>
        </p:nvSpPr>
        <p:spPr>
          <a:xfrm>
            <a:off x="1421765" y="1889076"/>
            <a:ext cx="3075940" cy="124400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对接过程中，分析定位问题较为复杂，开始构思更简单的方式，构思监控系统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从构思、设计、开发、迭代优化、稳定运行均是我独立完成，目前系统基本稳定运行，得到了一些很有价值的结论和信息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353185" y="3289491"/>
            <a:ext cx="2891713" cy="431814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主网、测试网实时监控</a:t>
            </a:r>
          </a:p>
        </p:txBody>
      </p:sp>
      <p:sp>
        <p:nvSpPr>
          <p:cNvPr id="3" name="Text Placeholder 8"/>
          <p:cNvSpPr txBox="1"/>
          <p:nvPr/>
        </p:nvSpPr>
        <p:spPr>
          <a:xfrm>
            <a:off x="1421130" y="3704607"/>
            <a:ext cx="3269615" cy="1287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实时监控主网健康状态，广播丢包率，消息包收发情况，网络节点列表，节点离线、网络整体平均 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CPU/Bandwidth/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Qps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系统搭建较为容易，支持开发、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qa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独立搭建系统，监控多套网络</a:t>
            </a:r>
          </a:p>
        </p:txBody>
      </p:sp>
      <p:sp>
        <p:nvSpPr>
          <p:cNvPr id="37" name="文本框 15"/>
          <p:cNvSpPr txBox="1"/>
          <p:nvPr/>
        </p:nvSpPr>
        <p:spPr>
          <a:xfrm>
            <a:off x="594735" y="287578"/>
            <a:ext cx="42967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TOPARGUS</a:t>
            </a:r>
            <a:r>
              <a:rPr lang="zh-CN" altLang="en-US" sz="2400" b="1" dirty="0">
                <a:solidFill>
                  <a:srgbClr val="1B4367"/>
                </a:solidFill>
                <a:cs typeface="+mn-ea"/>
                <a:sym typeface="+mn-lt"/>
              </a:rPr>
              <a:t> 监控系统</a:t>
            </a:r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 (10%)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26258" y="127849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26258" y="3336209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450205" y="1115060"/>
            <a:ext cx="1656839" cy="357721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网络层验收报告</a:t>
            </a:r>
            <a:endParaRPr lang="en-US" altLang="zh-CN" sz="16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 Placeholder 8"/>
          <p:cNvSpPr txBox="1"/>
          <p:nvPr/>
        </p:nvSpPr>
        <p:spPr>
          <a:xfrm>
            <a:off x="5450205" y="1584325"/>
            <a:ext cx="2729230" cy="126619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网络层的测试一直是开发自己测试验证的，并且缺乏真实物理网络的验证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借助 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TOPARGUS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系统，统计了网络层的丢包率，传输有效性和效率性，以及最重要的可验证性</a:t>
            </a:r>
          </a:p>
        </p:txBody>
      </p:sp>
      <p:sp>
        <p:nvSpPr>
          <p:cNvPr id="50" name="Text Placeholder 2"/>
          <p:cNvSpPr txBox="1"/>
          <p:nvPr/>
        </p:nvSpPr>
        <p:spPr>
          <a:xfrm>
            <a:off x="5450205" y="3296555"/>
            <a:ext cx="2798445" cy="28257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对接其他模块</a:t>
            </a:r>
          </a:p>
        </p:txBody>
      </p:sp>
      <p:sp>
        <p:nvSpPr>
          <p:cNvPr id="51" name="Text Placeholder 8"/>
          <p:cNvSpPr txBox="1"/>
          <p:nvPr/>
        </p:nvSpPr>
        <p:spPr>
          <a:xfrm>
            <a:off x="5450205" y="3743595"/>
            <a:ext cx="3283585" cy="132207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对接其他模块，更丰富的展示数据。目前正在对接同步模块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分析定位问题，可视化展示等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691528" y="1181341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341520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>
            <a:cxnSpLocks/>
          </p:cNvCxnSpPr>
          <p:nvPr/>
        </p:nvCxnSpPr>
        <p:spPr>
          <a:xfrm>
            <a:off x="662970" y="776361"/>
            <a:ext cx="399823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100"/>
                            </p:stCondLst>
                            <p:childTnLst>
                              <p:par>
                                <p:cTn id="6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AutoShape 25"/>
          <p:cNvSpPr/>
          <p:nvPr/>
        </p:nvSpPr>
        <p:spPr>
          <a:xfrm rot="21558471">
            <a:off x="2980001" y="2325409"/>
            <a:ext cx="2459831" cy="2236425"/>
          </a:xfrm>
          <a:custGeom>
            <a:avLst/>
            <a:gdLst/>
            <a:ahLst/>
            <a:cxnLst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</a:cxnLst>
            <a:rect l="0" t="0" r="0" b="0"/>
            <a:pathLst>
              <a:path w="21600" h="21600">
                <a:moveTo>
                  <a:pt x="15608" y="8670"/>
                </a:moveTo>
                <a:cubicBezTo>
                  <a:pt x="21599" y="8670"/>
                  <a:pt x="21599" y="8670"/>
                  <a:pt x="21599" y="8670"/>
                </a:cubicBezTo>
                <a:cubicBezTo>
                  <a:pt x="20496" y="4411"/>
                  <a:pt x="16554" y="1064"/>
                  <a:pt x="11982" y="608"/>
                </a:cubicBezTo>
                <a:cubicBezTo>
                  <a:pt x="11667" y="304"/>
                  <a:pt x="11351" y="0"/>
                  <a:pt x="10878" y="0"/>
                </a:cubicBezTo>
                <a:cubicBezTo>
                  <a:pt x="10405" y="0"/>
                  <a:pt x="10090" y="304"/>
                  <a:pt x="9775" y="608"/>
                </a:cubicBezTo>
                <a:cubicBezTo>
                  <a:pt x="5045" y="1064"/>
                  <a:pt x="1103" y="4259"/>
                  <a:pt x="0" y="8670"/>
                </a:cubicBezTo>
                <a:cubicBezTo>
                  <a:pt x="6148" y="8670"/>
                  <a:pt x="6148" y="8670"/>
                  <a:pt x="6148" y="8670"/>
                </a:cubicBezTo>
                <a:cubicBezTo>
                  <a:pt x="6148" y="3650"/>
                  <a:pt x="9144" y="1216"/>
                  <a:pt x="9775" y="760"/>
                </a:cubicBezTo>
                <a:cubicBezTo>
                  <a:pt x="9775" y="760"/>
                  <a:pt x="9775" y="760"/>
                  <a:pt x="9775" y="912"/>
                </a:cubicBezTo>
                <a:cubicBezTo>
                  <a:pt x="6464" y="4867"/>
                  <a:pt x="6937" y="8670"/>
                  <a:pt x="6937" y="8670"/>
                </a:cubicBezTo>
                <a:cubicBezTo>
                  <a:pt x="10090" y="8670"/>
                  <a:pt x="10090" y="8670"/>
                  <a:pt x="10090" y="8670"/>
                </a:cubicBezTo>
                <a:cubicBezTo>
                  <a:pt x="10090" y="18709"/>
                  <a:pt x="10090" y="18709"/>
                  <a:pt x="10090" y="18709"/>
                </a:cubicBezTo>
                <a:cubicBezTo>
                  <a:pt x="10090" y="19014"/>
                  <a:pt x="10090" y="19014"/>
                  <a:pt x="10090" y="19014"/>
                </a:cubicBezTo>
                <a:cubicBezTo>
                  <a:pt x="10090" y="19774"/>
                  <a:pt x="10090" y="19774"/>
                  <a:pt x="10090" y="19774"/>
                </a:cubicBezTo>
                <a:cubicBezTo>
                  <a:pt x="10090" y="20839"/>
                  <a:pt x="10878" y="21599"/>
                  <a:pt x="11982" y="21599"/>
                </a:cubicBezTo>
                <a:cubicBezTo>
                  <a:pt x="12928" y="21599"/>
                  <a:pt x="13874" y="20839"/>
                  <a:pt x="13874" y="19774"/>
                </a:cubicBezTo>
                <a:cubicBezTo>
                  <a:pt x="13874" y="19014"/>
                  <a:pt x="13874" y="19014"/>
                  <a:pt x="13874" y="19014"/>
                </a:cubicBezTo>
                <a:cubicBezTo>
                  <a:pt x="12455" y="19014"/>
                  <a:pt x="12455" y="19014"/>
                  <a:pt x="12455" y="19014"/>
                </a:cubicBezTo>
                <a:cubicBezTo>
                  <a:pt x="12455" y="19318"/>
                  <a:pt x="12455" y="19318"/>
                  <a:pt x="12455" y="19318"/>
                </a:cubicBezTo>
                <a:cubicBezTo>
                  <a:pt x="12455" y="19774"/>
                  <a:pt x="12455" y="19774"/>
                  <a:pt x="12455" y="19774"/>
                </a:cubicBezTo>
                <a:cubicBezTo>
                  <a:pt x="12455" y="20078"/>
                  <a:pt x="12297" y="20383"/>
                  <a:pt x="11982" y="20383"/>
                </a:cubicBezTo>
                <a:cubicBezTo>
                  <a:pt x="11667" y="20383"/>
                  <a:pt x="11351" y="20078"/>
                  <a:pt x="11351" y="19774"/>
                </a:cubicBezTo>
                <a:cubicBezTo>
                  <a:pt x="11351" y="19318"/>
                  <a:pt x="11351" y="19318"/>
                  <a:pt x="11351" y="19318"/>
                </a:cubicBezTo>
                <a:cubicBezTo>
                  <a:pt x="11351" y="19014"/>
                  <a:pt x="11351" y="19014"/>
                  <a:pt x="11351" y="19014"/>
                </a:cubicBezTo>
                <a:cubicBezTo>
                  <a:pt x="11351" y="17036"/>
                  <a:pt x="11351" y="17036"/>
                  <a:pt x="11351" y="17036"/>
                </a:cubicBezTo>
                <a:cubicBezTo>
                  <a:pt x="11351" y="8670"/>
                  <a:pt x="11351" y="8670"/>
                  <a:pt x="11351" y="8670"/>
                </a:cubicBezTo>
                <a:cubicBezTo>
                  <a:pt x="14820" y="8670"/>
                  <a:pt x="14820" y="8670"/>
                  <a:pt x="14820" y="8670"/>
                </a:cubicBezTo>
                <a:cubicBezTo>
                  <a:pt x="14820" y="8670"/>
                  <a:pt x="15293" y="4867"/>
                  <a:pt x="11982" y="912"/>
                </a:cubicBezTo>
                <a:cubicBezTo>
                  <a:pt x="11982" y="760"/>
                  <a:pt x="11982" y="760"/>
                  <a:pt x="11982" y="760"/>
                </a:cubicBezTo>
                <a:cubicBezTo>
                  <a:pt x="12613" y="1216"/>
                  <a:pt x="15608" y="3650"/>
                  <a:pt x="15608" y="8670"/>
                </a:cubicBez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51738" y="1310005"/>
            <a:ext cx="450533" cy="452438"/>
            <a:chOff x="4704" y="4364"/>
            <a:chExt cx="946" cy="950"/>
          </a:xfrm>
          <a:solidFill>
            <a:srgbClr val="1B4367"/>
          </a:solidFill>
        </p:grpSpPr>
        <p:sp>
          <p:nvSpPr>
            <p:cNvPr id="175115" name="Freeform 10"/>
            <p:cNvSpPr/>
            <p:nvPr/>
          </p:nvSpPr>
          <p:spPr>
            <a:xfrm>
              <a:off x="4704" y="4364"/>
              <a:ext cx="946" cy="950"/>
            </a:xfrm>
            <a:custGeom>
              <a:avLst/>
              <a:gdLst>
                <a:gd name="txL" fmla="*/ 0 w 242"/>
                <a:gd name="txT" fmla="*/ 0 h 243"/>
                <a:gd name="txR" fmla="*/ 242 w 242"/>
                <a:gd name="txB" fmla="*/ 243 h 243"/>
              </a:gdLst>
              <a:ahLst/>
              <a:cxnLst>
                <a:cxn ang="0">
                  <a:pos x="216884" y="1777"/>
                </a:cxn>
                <a:cxn ang="0">
                  <a:pos x="430213" y="216788"/>
                </a:cxn>
                <a:cxn ang="0">
                  <a:pos x="213329" y="430023"/>
                </a:cxn>
                <a:cxn ang="0">
                  <a:pos x="0" y="215012"/>
                </a:cxn>
                <a:cxn ang="0">
                  <a:pos x="216884" y="1777"/>
                </a:cxn>
              </a:cxnLst>
              <a:rect l="txL" t="txT" r="txR" b="txB"/>
              <a:pathLst>
                <a:path w="242" h="243">
                  <a:moveTo>
                    <a:pt x="122" y="1"/>
                  </a:moveTo>
                  <a:cubicBezTo>
                    <a:pt x="188" y="1"/>
                    <a:pt x="242" y="56"/>
                    <a:pt x="242" y="122"/>
                  </a:cubicBezTo>
                  <a:cubicBezTo>
                    <a:pt x="241" y="189"/>
                    <a:pt x="187" y="243"/>
                    <a:pt x="120" y="242"/>
                  </a:cubicBezTo>
                  <a:cubicBezTo>
                    <a:pt x="53" y="242"/>
                    <a:pt x="0" y="188"/>
                    <a:pt x="0" y="121"/>
                  </a:cubicBezTo>
                  <a:cubicBezTo>
                    <a:pt x="1" y="54"/>
                    <a:pt x="55" y="0"/>
                    <a:pt x="122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1" name="Freeform 46"/>
            <p:cNvSpPr>
              <a:spLocks noEditPoints="1"/>
            </p:cNvSpPr>
            <p:nvPr/>
          </p:nvSpPr>
          <p:spPr>
            <a:xfrm>
              <a:off x="4994" y="4517"/>
              <a:ext cx="367" cy="642"/>
            </a:xfrm>
            <a:custGeom>
              <a:avLst/>
              <a:gdLst>
                <a:gd name="txL" fmla="*/ 0 w 94"/>
                <a:gd name="txT" fmla="*/ 0 h 165"/>
                <a:gd name="txR" fmla="*/ 94 w 94"/>
                <a:gd name="txB" fmla="*/ 165 h 165"/>
              </a:gdLst>
              <a:ahLst/>
              <a:cxnLst>
                <a:cxn ang="0">
                  <a:pos x="147181" y="0"/>
                </a:cxn>
                <a:cxn ang="0">
                  <a:pos x="17733" y="0"/>
                </a:cxn>
                <a:cxn ang="0">
                  <a:pos x="0" y="19473"/>
                </a:cxn>
                <a:cxn ang="0">
                  <a:pos x="0" y="272627"/>
                </a:cxn>
                <a:cxn ang="0">
                  <a:pos x="17733" y="292100"/>
                </a:cxn>
                <a:cxn ang="0">
                  <a:pos x="147181" y="292100"/>
                </a:cxn>
                <a:cxn ang="0">
                  <a:pos x="166687" y="272627"/>
                </a:cxn>
                <a:cxn ang="0">
                  <a:pos x="166687" y="19473"/>
                </a:cxn>
                <a:cxn ang="0">
                  <a:pos x="147181" y="0"/>
                </a:cxn>
                <a:cxn ang="0">
                  <a:pos x="56745" y="21244"/>
                </a:cxn>
                <a:cxn ang="0">
                  <a:pos x="109942" y="21244"/>
                </a:cxn>
                <a:cxn ang="0">
                  <a:pos x="109942" y="28325"/>
                </a:cxn>
                <a:cxn ang="0">
                  <a:pos x="56745" y="28325"/>
                </a:cxn>
                <a:cxn ang="0">
                  <a:pos x="56745" y="21244"/>
                </a:cxn>
                <a:cxn ang="0">
                  <a:pos x="83344" y="279708"/>
                </a:cxn>
                <a:cxn ang="0">
                  <a:pos x="72704" y="269086"/>
                </a:cxn>
                <a:cxn ang="0">
                  <a:pos x="83344" y="260235"/>
                </a:cxn>
                <a:cxn ang="0">
                  <a:pos x="93983" y="269086"/>
                </a:cxn>
                <a:cxn ang="0">
                  <a:pos x="83344" y="279708"/>
                </a:cxn>
                <a:cxn ang="0">
                  <a:pos x="154274" y="244302"/>
                </a:cxn>
                <a:cxn ang="0">
                  <a:pos x="12413" y="244302"/>
                </a:cxn>
                <a:cxn ang="0">
                  <a:pos x="12413" y="46028"/>
                </a:cxn>
                <a:cxn ang="0">
                  <a:pos x="154274" y="46028"/>
                </a:cxn>
                <a:cxn ang="0">
                  <a:pos x="154274" y="244302"/>
                </a:cxn>
              </a:cxnLst>
              <a:rect l="txL" t="txT" r="txR" b="txB"/>
              <a:pathLst>
                <a:path w="94" h="165">
                  <a:moveTo>
                    <a:pt x="8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5"/>
                    <a:pt x="10" y="165"/>
                  </a:cubicBezTo>
                  <a:cubicBezTo>
                    <a:pt x="83" y="165"/>
                    <a:pt x="83" y="165"/>
                    <a:pt x="83" y="165"/>
                  </a:cubicBezTo>
                  <a:cubicBezTo>
                    <a:pt x="89" y="165"/>
                    <a:pt x="94" y="160"/>
                    <a:pt x="94" y="154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  <a:moveTo>
                    <a:pt x="32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47" y="158"/>
                  </a:moveTo>
                  <a:cubicBezTo>
                    <a:pt x="44" y="158"/>
                    <a:pt x="41" y="156"/>
                    <a:pt x="41" y="152"/>
                  </a:cubicBezTo>
                  <a:cubicBezTo>
                    <a:pt x="41" y="149"/>
                    <a:pt x="44" y="147"/>
                    <a:pt x="47" y="147"/>
                  </a:cubicBezTo>
                  <a:cubicBezTo>
                    <a:pt x="50" y="147"/>
                    <a:pt x="53" y="149"/>
                    <a:pt x="53" y="152"/>
                  </a:cubicBezTo>
                  <a:cubicBezTo>
                    <a:pt x="53" y="156"/>
                    <a:pt x="50" y="158"/>
                    <a:pt x="47" y="158"/>
                  </a:cubicBezTo>
                  <a:close/>
                  <a:moveTo>
                    <a:pt x="87" y="138"/>
                  </a:moveTo>
                  <a:cubicBezTo>
                    <a:pt x="7" y="138"/>
                    <a:pt x="7" y="138"/>
                    <a:pt x="7" y="1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7" y="26"/>
                    <a:pt x="87" y="26"/>
                    <a:pt x="87" y="26"/>
                  </a:cubicBezTo>
                  <a:lnTo>
                    <a:pt x="87" y="1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50815" y="1316832"/>
            <a:ext cx="504349" cy="506254"/>
            <a:chOff x="4030" y="4930"/>
            <a:chExt cx="840" cy="843"/>
          </a:xfrm>
          <a:solidFill>
            <a:srgbClr val="1B4367"/>
          </a:solidFill>
        </p:grpSpPr>
        <p:sp>
          <p:nvSpPr>
            <p:cNvPr id="93246" name="Freeform 1819"/>
            <p:cNvSpPr/>
            <p:nvPr/>
          </p:nvSpPr>
          <p:spPr>
            <a:xfrm>
              <a:off x="4030" y="4930"/>
              <a:ext cx="840" cy="843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82657" y="63966"/>
                </a:cxn>
                <a:cxn ang="0">
                  <a:pos x="469624" y="383796"/>
                </a:cxn>
                <a:cxn ang="0">
                  <a:pos x="150743" y="471022"/>
                </a:cxn>
                <a:cxn ang="0">
                  <a:pos x="69574" y="151192"/>
                </a:cxn>
                <a:cxn ang="0">
                  <a:pos x="382657" y="63966"/>
                </a:cxn>
              </a:cxnLst>
              <a:rect l="txL" t="txT" r="txR" b="txB"/>
              <a:pathLst>
                <a:path w="92" h="92">
                  <a:moveTo>
                    <a:pt x="66" y="11"/>
                  </a:moveTo>
                  <a:cubicBezTo>
                    <a:pt x="85" y="23"/>
                    <a:pt x="92" y="47"/>
                    <a:pt x="81" y="66"/>
                  </a:cubicBezTo>
                  <a:cubicBezTo>
                    <a:pt x="70" y="85"/>
                    <a:pt x="45" y="92"/>
                    <a:pt x="26" y="81"/>
                  </a:cubicBezTo>
                  <a:cubicBezTo>
                    <a:pt x="7" y="70"/>
                    <a:pt x="0" y="45"/>
                    <a:pt x="12" y="26"/>
                  </a:cubicBezTo>
                  <a:cubicBezTo>
                    <a:pt x="23" y="7"/>
                    <a:pt x="47" y="0"/>
                    <a:pt x="66" y="11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717" name="稻壳儿小白白(http://dwz.cn/Wu2UP)"/>
            <p:cNvSpPr>
              <a:spLocks noEditPoints="1"/>
            </p:cNvSpPr>
            <p:nvPr/>
          </p:nvSpPr>
          <p:spPr>
            <a:xfrm>
              <a:off x="4214" y="5125"/>
              <a:ext cx="425" cy="425"/>
            </a:xfrm>
            <a:custGeom>
              <a:avLst/>
              <a:gdLst/>
              <a:ahLst/>
              <a:cxnLst>
                <a:cxn ang="0">
                  <a:pos x="1479576135" y="12226576"/>
                </a:cxn>
                <a:cxn ang="0">
                  <a:pos x="1455122931" y="0"/>
                </a:cxn>
                <a:cxn ang="0">
                  <a:pos x="1430665982" y="12226576"/>
                </a:cxn>
                <a:cxn ang="0">
                  <a:pos x="24456949" y="941543682"/>
                </a:cxn>
                <a:cxn ang="0">
                  <a:pos x="0" y="990457474"/>
                </a:cxn>
                <a:cxn ang="0">
                  <a:pos x="24456949" y="1027140945"/>
                </a:cxn>
                <a:cxn ang="0">
                  <a:pos x="391292460" y="1173874831"/>
                </a:cxn>
                <a:cxn ang="0">
                  <a:pos x="562483613" y="1479569178"/>
                </a:cxn>
                <a:cxn ang="0">
                  <a:pos x="611393766" y="1504026074"/>
                </a:cxn>
                <a:cxn ang="0">
                  <a:pos x="611393766" y="1504026074"/>
                </a:cxn>
                <a:cxn ang="0">
                  <a:pos x="648081062" y="1479569178"/>
                </a:cxn>
                <a:cxn ang="0">
                  <a:pos x="745901369" y="1308382141"/>
                </a:cxn>
                <a:cxn ang="0">
                  <a:pos x="1198334329" y="1491799499"/>
                </a:cxn>
                <a:cxn ang="0">
                  <a:pos x="1222791278" y="1504026074"/>
                </a:cxn>
                <a:cxn ang="0">
                  <a:pos x="1235017880" y="1491799499"/>
                </a:cxn>
                <a:cxn ang="0">
                  <a:pos x="1259474829" y="1455116027"/>
                </a:cxn>
                <a:cxn ang="0">
                  <a:pos x="1504033084" y="48910047"/>
                </a:cxn>
                <a:cxn ang="0">
                  <a:pos x="1479576135" y="12226576"/>
                </a:cxn>
                <a:cxn ang="0">
                  <a:pos x="146734204" y="978227154"/>
                </a:cxn>
                <a:cxn ang="0">
                  <a:pos x="1235017880" y="244557725"/>
                </a:cxn>
                <a:cxn ang="0">
                  <a:pos x="440206358" y="1088277568"/>
                </a:cxn>
                <a:cxn ang="0">
                  <a:pos x="427976011" y="1088277568"/>
                </a:cxn>
                <a:cxn ang="0">
                  <a:pos x="146734204" y="978227154"/>
                </a:cxn>
                <a:cxn ang="0">
                  <a:pos x="476889909" y="1124961039"/>
                </a:cxn>
                <a:cxn ang="0">
                  <a:pos x="476889909" y="1124961039"/>
                </a:cxn>
                <a:cxn ang="0">
                  <a:pos x="1369525482" y="171190782"/>
                </a:cxn>
                <a:cxn ang="0">
                  <a:pos x="611393766" y="1357292188"/>
                </a:cxn>
                <a:cxn ang="0">
                  <a:pos x="476889909" y="1124961039"/>
                </a:cxn>
                <a:cxn ang="0">
                  <a:pos x="1186107726" y="1381749084"/>
                </a:cxn>
                <a:cxn ang="0">
                  <a:pos x="782584920" y="1222784878"/>
                </a:cxn>
                <a:cxn ang="0">
                  <a:pos x="745901369" y="1222784878"/>
                </a:cxn>
                <a:cxn ang="0">
                  <a:pos x="1369525482" y="269014620"/>
                </a:cxn>
                <a:cxn ang="0">
                  <a:pos x="1186107726" y="1381749084"/>
                </a:cxn>
                <a:cxn ang="0">
                  <a:pos x="1186107726" y="1381749084"/>
                </a:cxn>
                <a:cxn ang="0">
                  <a:pos x="1186107726" y="1381749084"/>
                </a:cxn>
              </a:cxnLst>
              <a:rect l="0" t="0" r="0" b="0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9962" name="TextBox 1210"/>
          <p:cNvSpPr/>
          <p:nvPr/>
        </p:nvSpPr>
        <p:spPr>
          <a:xfrm>
            <a:off x="267630" y="1133375"/>
            <a:ext cx="2356624" cy="68480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主导网络模块对接链的事情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7630" y="2041200"/>
            <a:ext cx="2748140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dirty="0">
                <a:cs typeface="+mn-ea"/>
                <a:sym typeface="+mn-lt"/>
              </a:rPr>
              <a:t>分为两个阶段，组织架构调整前和调整后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dirty="0"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dirty="0">
                <a:cs typeface="+mn-ea"/>
                <a:sym typeface="+mn-lt"/>
              </a:rPr>
              <a:t>调整前任务虽然不是我制定，但网络层的整体把控是我在负责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dirty="0"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dirty="0">
                <a:cs typeface="+mn-ea"/>
                <a:sym typeface="+mn-lt"/>
              </a:rPr>
              <a:t>调整后其实对接的已经差不多了</a:t>
            </a:r>
          </a:p>
        </p:txBody>
      </p:sp>
      <p:sp>
        <p:nvSpPr>
          <p:cNvPr id="25" name="TextBox 1210"/>
          <p:cNvSpPr/>
          <p:nvPr/>
        </p:nvSpPr>
        <p:spPr>
          <a:xfrm>
            <a:off x="5723617" y="1245424"/>
            <a:ext cx="1933863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参与招聘、面试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52745" y="1823085"/>
            <a:ext cx="3331845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参与招聘，整理面试题，学习招聘面试技巧和经验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面试了一些人</a:t>
            </a:r>
          </a:p>
        </p:txBody>
      </p:sp>
      <p:sp>
        <p:nvSpPr>
          <p:cNvPr id="32" name="文本框 15"/>
          <p:cNvSpPr txBox="1"/>
          <p:nvPr/>
        </p:nvSpPr>
        <p:spPr>
          <a:xfrm>
            <a:off x="375604" y="291181"/>
            <a:ext cx="343154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rgbClr val="1B4367"/>
                </a:solidFill>
                <a:cs typeface="+mn-ea"/>
                <a:sym typeface="+mn-lt"/>
              </a:rPr>
              <a:t>团队管理，招聘面试</a:t>
            </a:r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404014" y="764590"/>
            <a:ext cx="2885837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2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 bldLvl="0" animBg="1"/>
      <p:bldP spid="39962" grpId="0"/>
      <p:bldP spid="18" grpId="0"/>
      <p:bldP spid="25" grpId="0"/>
      <p:bldP spid="12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做的好的地方</a:t>
            </a:r>
          </a:p>
        </p:txBody>
      </p:sp>
      <p:sp>
        <p:nvSpPr>
          <p:cNvPr id="104" name="文本框 36"/>
          <p:cNvSpPr txBox="1"/>
          <p:nvPr/>
        </p:nvSpPr>
        <p:spPr>
          <a:xfrm>
            <a:off x="2639646" y="3249600"/>
            <a:ext cx="3860006" cy="5254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2019.01 ~ 2020.01</a:t>
            </a:r>
          </a:p>
          <a:p>
            <a:pPr algn="ctr"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4" grpId="0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4640" y="598865"/>
            <a:ext cx="1067276" cy="1067276"/>
            <a:chOff x="1833245" y="2037080"/>
            <a:chExt cx="1423035" cy="1423035"/>
          </a:xfrm>
          <a:solidFill>
            <a:schemeClr val="bg1"/>
          </a:solidFill>
        </p:grpSpPr>
        <p:sp>
          <p:nvSpPr>
            <p:cNvPr id="50" name="泪滴形 49"/>
            <p:cNvSpPr/>
            <p:nvPr/>
          </p:nvSpPr>
          <p:spPr>
            <a:xfrm rot="8100000">
              <a:off x="183324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3" name="Freeform 36"/>
            <p:cNvSpPr>
              <a:spLocks noEditPoints="1"/>
            </p:cNvSpPr>
            <p:nvPr/>
          </p:nvSpPr>
          <p:spPr>
            <a:xfrm>
              <a:off x="2149475" y="2462530"/>
              <a:ext cx="752475" cy="572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34184" y="551875"/>
            <a:ext cx="1067276" cy="1067276"/>
            <a:chOff x="4164965" y="2037080"/>
            <a:chExt cx="1423035" cy="1423035"/>
          </a:xfrm>
          <a:solidFill>
            <a:schemeClr val="bg1"/>
          </a:solidFill>
        </p:grpSpPr>
        <p:sp>
          <p:nvSpPr>
            <p:cNvPr id="51" name="泪滴形 50"/>
            <p:cNvSpPr/>
            <p:nvPr/>
          </p:nvSpPr>
          <p:spPr>
            <a:xfrm rot="8100000">
              <a:off x="416496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4" name="Freeform 28"/>
            <p:cNvSpPr>
              <a:spLocks noEditPoints="1"/>
            </p:cNvSpPr>
            <p:nvPr/>
          </p:nvSpPr>
          <p:spPr>
            <a:xfrm>
              <a:off x="4559300" y="2414905"/>
              <a:ext cx="668020" cy="6680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08250" y="599500"/>
            <a:ext cx="1067276" cy="1067276"/>
            <a:chOff x="6496050" y="2037080"/>
            <a:chExt cx="1423035" cy="1423035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 rot="8100000">
              <a:off x="649605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5" name="Freeform 12"/>
            <p:cNvSpPr>
              <a:spLocks noEditPoints="1"/>
            </p:cNvSpPr>
            <p:nvPr/>
          </p:nvSpPr>
          <p:spPr>
            <a:xfrm>
              <a:off x="6882765" y="2398395"/>
              <a:ext cx="663575" cy="699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6" h="101">
                  <a:moveTo>
                    <a:pt x="20" y="86"/>
                  </a:moveTo>
                  <a:cubicBezTo>
                    <a:pt x="12" y="78"/>
                    <a:pt x="8" y="68"/>
                    <a:pt x="7" y="58"/>
                  </a:cubicBezTo>
                  <a:cubicBezTo>
                    <a:pt x="7" y="48"/>
                    <a:pt x="10" y="38"/>
                    <a:pt x="18" y="29"/>
                  </a:cubicBezTo>
                  <a:cubicBezTo>
                    <a:pt x="24" y="22"/>
                    <a:pt x="33" y="18"/>
                    <a:pt x="42" y="1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6" y="16"/>
                    <a:pt x="66" y="19"/>
                    <a:pt x="74" y="27"/>
                  </a:cubicBezTo>
                  <a:cubicBezTo>
                    <a:pt x="82" y="34"/>
                    <a:pt x="87" y="44"/>
                    <a:pt x="87" y="54"/>
                  </a:cubicBezTo>
                  <a:cubicBezTo>
                    <a:pt x="88" y="65"/>
                    <a:pt x="84" y="75"/>
                    <a:pt x="77" y="83"/>
                  </a:cubicBezTo>
                  <a:cubicBezTo>
                    <a:pt x="76" y="84"/>
                    <a:pt x="76" y="84"/>
                    <a:pt x="75" y="85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59" y="95"/>
                    <a:pt x="54" y="96"/>
                    <a:pt x="49" y="96"/>
                  </a:cubicBezTo>
                  <a:cubicBezTo>
                    <a:pt x="44" y="96"/>
                    <a:pt x="38" y="95"/>
                    <a:pt x="32" y="9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lose/>
                  <a:moveTo>
                    <a:pt x="82" y="6"/>
                  </a:moveTo>
                  <a:cubicBezTo>
                    <a:pt x="74" y="3"/>
                    <a:pt x="66" y="5"/>
                    <a:pt x="60" y="1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4"/>
                    <a:pt x="94" y="15"/>
                    <a:pt x="88" y="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14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15"/>
                    <a:pt x="0" y="24"/>
                    <a:pt x="4" y="3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0" y="5"/>
                    <a:pt x="21" y="3"/>
                    <a:pt x="14" y="6"/>
                  </a:cubicBezTo>
                  <a:close/>
                  <a:moveTo>
                    <a:pt x="43" y="54"/>
                  </a:moveTo>
                  <a:cubicBezTo>
                    <a:pt x="42" y="55"/>
                    <a:pt x="42" y="55"/>
                    <a:pt x="42" y="56"/>
                  </a:cubicBezTo>
                  <a:cubicBezTo>
                    <a:pt x="35" y="57"/>
                    <a:pt x="28" y="58"/>
                    <a:pt x="22" y="61"/>
                  </a:cubicBezTo>
                  <a:cubicBezTo>
                    <a:pt x="22" y="62"/>
                    <a:pt x="22" y="63"/>
                    <a:pt x="22" y="64"/>
                  </a:cubicBezTo>
                  <a:cubicBezTo>
                    <a:pt x="29" y="63"/>
                    <a:pt x="37" y="62"/>
                    <a:pt x="43" y="59"/>
                  </a:cubicBezTo>
                  <a:cubicBezTo>
                    <a:pt x="44" y="60"/>
                    <a:pt x="45" y="61"/>
                    <a:pt x="46" y="61"/>
                  </a:cubicBezTo>
                  <a:cubicBezTo>
                    <a:pt x="49" y="62"/>
                    <a:pt x="53" y="61"/>
                    <a:pt x="54" y="58"/>
                  </a:cubicBezTo>
                  <a:cubicBezTo>
                    <a:pt x="55" y="55"/>
                    <a:pt x="53" y="51"/>
                    <a:pt x="50" y="50"/>
                  </a:cubicBezTo>
                  <a:cubicBezTo>
                    <a:pt x="50" y="50"/>
                    <a:pt x="49" y="50"/>
                    <a:pt x="49" y="50"/>
                  </a:cubicBezTo>
                  <a:cubicBezTo>
                    <a:pt x="47" y="46"/>
                    <a:pt x="44" y="41"/>
                    <a:pt x="41" y="37"/>
                  </a:cubicBezTo>
                  <a:cubicBezTo>
                    <a:pt x="40" y="38"/>
                    <a:pt x="39" y="39"/>
                    <a:pt x="38" y="39"/>
                  </a:cubicBezTo>
                  <a:cubicBezTo>
                    <a:pt x="39" y="44"/>
                    <a:pt x="41" y="48"/>
                    <a:pt x="44" y="52"/>
                  </a:cubicBezTo>
                  <a:cubicBezTo>
                    <a:pt x="43" y="52"/>
                    <a:pt x="43" y="53"/>
                    <a:pt x="43" y="54"/>
                  </a:cubicBezTo>
                  <a:close/>
                  <a:moveTo>
                    <a:pt x="18" y="58"/>
                  </a:moveTo>
                  <a:cubicBezTo>
                    <a:pt x="19" y="65"/>
                    <a:pt x="22" y="72"/>
                    <a:pt x="28" y="78"/>
                  </a:cubicBezTo>
                  <a:cubicBezTo>
                    <a:pt x="34" y="83"/>
                    <a:pt x="41" y="86"/>
                    <a:pt x="49" y="85"/>
                  </a:cubicBezTo>
                  <a:cubicBezTo>
                    <a:pt x="56" y="85"/>
                    <a:pt x="63" y="82"/>
                    <a:pt x="69" y="76"/>
                  </a:cubicBezTo>
                  <a:cubicBezTo>
                    <a:pt x="74" y="70"/>
                    <a:pt x="77" y="62"/>
                    <a:pt x="76" y="55"/>
                  </a:cubicBezTo>
                  <a:cubicBezTo>
                    <a:pt x="76" y="47"/>
                    <a:pt x="73" y="40"/>
                    <a:pt x="67" y="35"/>
                  </a:cubicBezTo>
                  <a:cubicBezTo>
                    <a:pt x="61" y="29"/>
                    <a:pt x="53" y="27"/>
                    <a:pt x="46" y="27"/>
                  </a:cubicBezTo>
                  <a:cubicBezTo>
                    <a:pt x="38" y="28"/>
                    <a:pt x="31" y="31"/>
                    <a:pt x="26" y="37"/>
                  </a:cubicBezTo>
                  <a:cubicBezTo>
                    <a:pt x="20" y="43"/>
                    <a:pt x="18" y="50"/>
                    <a:pt x="18" y="5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TextBox 1210"/>
          <p:cNvSpPr/>
          <p:nvPr/>
        </p:nvSpPr>
        <p:spPr>
          <a:xfrm>
            <a:off x="647474" y="2027486"/>
            <a:ext cx="2446824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技术能力，独当一面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664555" y="2427310"/>
            <a:ext cx="2281910" cy="236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工作能力提升了很多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模块开发者到模块负责人，能独当一面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分析、解决问题的能力也提升了不少，总结了很多有价值的经验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面对困难和挑战，坚持不懈，抗住压力并解决掉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3300930" y="1974781"/>
            <a:ext cx="2446824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工作态度，积极主动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3389973" y="2403534"/>
            <a:ext cx="2281911" cy="255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积极主动的面对工作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一方面是领导交给的任务，积极主动的完成，做靠谱的人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另外一方面是我自己对整个项目的关心，跳出网络模块本身，从比较全局的层面来观察一些问题和事情。这个层面也让我自己主动的对待工作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1210"/>
          <p:cNvSpPr/>
          <p:nvPr/>
        </p:nvSpPr>
        <p:spPr>
          <a:xfrm>
            <a:off x="5994409" y="1977431"/>
            <a:ext cx="2703304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思维视角，局部到整体</a:t>
            </a:r>
          </a:p>
        </p:txBody>
      </p:sp>
      <p:sp>
        <p:nvSpPr>
          <p:cNvPr id="25" name="文本框 8"/>
          <p:cNvSpPr txBox="1"/>
          <p:nvPr/>
        </p:nvSpPr>
        <p:spPr>
          <a:xfrm>
            <a:off x="6071578" y="2403534"/>
            <a:ext cx="2544600" cy="198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解决问题的过程中总结经验和教训，培养对待问题的敏感度以及解决问题的耐心度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从局部到整体看待项目，看待工作，汲取营养，培养全局的思维能力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着眼于当下，并兼顾到未来，由局部到整体，由近到远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087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1124</Words>
  <Application>Microsoft Macintosh PowerPoint</Application>
  <PresentationFormat>全屏显示(16:9)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Smaug Jiao</cp:lastModifiedBy>
  <cp:revision>94</cp:revision>
  <dcterms:created xsi:type="dcterms:W3CDTF">2019-01-17T03:18:55Z</dcterms:created>
  <dcterms:modified xsi:type="dcterms:W3CDTF">2020-01-02T04:57:23Z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