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63" r:id="rId3"/>
    <p:sldId id="272" r:id="rId4"/>
    <p:sldId id="266" r:id="rId5"/>
    <p:sldId id="268" r:id="rId6"/>
    <p:sldId id="269" r:id="rId7"/>
    <p:sldId id="270" r:id="rId8"/>
    <p:sldId id="271" r:id="rId9"/>
    <p:sldId id="267"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4995" autoAdjust="0"/>
    <p:restoredTop sz="94660"/>
  </p:normalViewPr>
  <p:slideViewPr>
    <p:cSldViewPr snapToGrid="0">
      <p:cViewPr>
        <p:scale>
          <a:sx n="75" d="100"/>
          <a:sy n="75" d="100"/>
        </p:scale>
        <p:origin x="974" y="293"/>
      </p:cViewPr>
      <p:guideLst/>
    </p:cSldViewPr>
  </p:slideViewPr>
  <p:notesTextViewPr>
    <p:cViewPr>
      <p:scale>
        <a:sx n="1" d="1"/>
        <a:sy n="1" d="1"/>
      </p:scale>
      <p:origin x="0" y="0"/>
    </p:cViewPr>
  </p:notesTextViewPr>
  <p:notesViewPr>
    <p:cSldViewPr snapToGrid="0">
      <p:cViewPr>
        <p:scale>
          <a:sx n="100" d="100"/>
          <a:sy n="100" d="100"/>
        </p:scale>
        <p:origin x="2400" y="-84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3378A-86EC-4A0C-9483-D637FE1316B5}" type="datetimeFigureOut">
              <a:rPr lang="en-US" smtClean="0"/>
              <a:t>6/4/2019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434FE-5011-4C1D-843A-8B319DA6B2BA}" type="slidenum">
              <a:rPr lang="en-US" smtClean="0"/>
              <a:t>‹#›</a:t>
            </a:fld>
            <a:endParaRPr lang="en-US"/>
          </a:p>
        </p:txBody>
      </p:sp>
    </p:spTree>
    <p:extLst>
      <p:ext uri="{BB962C8B-B14F-4D97-AF65-F5344CB8AC3E}">
        <p14:creationId xmlns:p14="http://schemas.microsoft.com/office/powerpoint/2010/main" val="2796387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Our project idea:</a:t>
            </a:r>
          </a:p>
          <a:p>
            <a:pPr lvl="1"/>
            <a:endParaRPr lang="en-US" dirty="0"/>
          </a:p>
          <a:p>
            <a:pPr lvl="1"/>
            <a:r>
              <a:rPr lang="en-US" dirty="0"/>
              <a:t>Evictions in New York City have a measurable relationship to crime, public transportation, and access to green space. Based on those ideas, we expected:</a:t>
            </a:r>
          </a:p>
          <a:p>
            <a:pPr lvl="1"/>
            <a:endParaRPr lang="en-US" dirty="0"/>
          </a:p>
          <a:p>
            <a:pPr lvl="2"/>
            <a:r>
              <a:rPr lang="en-US" dirty="0"/>
              <a:t>Evictions will be higher in zip codes with more reported crime, and lower in zip codes with less reported crime</a:t>
            </a:r>
          </a:p>
          <a:p>
            <a:pPr lvl="2"/>
            <a:r>
              <a:rPr lang="en-US" dirty="0"/>
              <a:t>Evictions will be higher in zip codes with fewer entry points to the subway, lower where subway access is greater</a:t>
            </a:r>
          </a:p>
          <a:p>
            <a:pPr lvl="2"/>
            <a:r>
              <a:rPr lang="en-US" dirty="0"/>
              <a:t>Evictions will be higher in zip codes with less accessible green space (parks), and lower where more green space is accessible</a:t>
            </a:r>
          </a:p>
          <a:p>
            <a:pPr lvl="1"/>
            <a:endParaRPr lang="en-US" dirty="0"/>
          </a:p>
          <a:p>
            <a:pPr lvl="1"/>
            <a:r>
              <a:rPr lang="en-US" dirty="0"/>
              <a:t>The questions we asked, and why we asked them</a:t>
            </a:r>
          </a:p>
          <a:p>
            <a:pPr lvl="2"/>
            <a:r>
              <a:rPr lang="en-US" dirty="0"/>
              <a:t>Where are the subway entrances, what were all the reported crimes last year, where are the parks and how much acreage do they cover, how many evictions were there last year and where did they take place? Why doesn’t a real New Yorker think Staten Island counts?</a:t>
            </a:r>
          </a:p>
          <a:p>
            <a:endParaRPr lang="en-US" dirty="0"/>
          </a:p>
        </p:txBody>
      </p:sp>
      <p:sp>
        <p:nvSpPr>
          <p:cNvPr id="4" name="Slide Number Placeholder 3"/>
          <p:cNvSpPr>
            <a:spLocks noGrp="1"/>
          </p:cNvSpPr>
          <p:nvPr>
            <p:ph type="sldNum" sz="quarter" idx="5"/>
          </p:nvPr>
        </p:nvSpPr>
        <p:spPr/>
        <p:txBody>
          <a:bodyPr/>
          <a:lstStyle/>
          <a:p>
            <a:fld id="{9E4434FE-5011-4C1D-843A-8B319DA6B2BA}" type="slidenum">
              <a:rPr lang="en-US" smtClean="0"/>
              <a:t>1</a:t>
            </a:fld>
            <a:endParaRPr lang="en-US"/>
          </a:p>
        </p:txBody>
      </p:sp>
    </p:spTree>
    <p:extLst>
      <p:ext uri="{BB962C8B-B14F-4D97-AF65-F5344CB8AC3E}">
        <p14:creationId xmlns:p14="http://schemas.microsoft.com/office/powerpoint/2010/main" val="1769884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4434FE-5011-4C1D-843A-8B319DA6B2BA}" type="slidenum">
              <a:rPr lang="en-US" smtClean="0"/>
              <a:t>10</a:t>
            </a:fld>
            <a:endParaRPr lang="en-US"/>
          </a:p>
        </p:txBody>
      </p:sp>
    </p:spTree>
    <p:extLst>
      <p:ext uri="{BB962C8B-B14F-4D97-AF65-F5344CB8AC3E}">
        <p14:creationId xmlns:p14="http://schemas.microsoft.com/office/powerpoint/2010/main" val="38359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Exploration and Clean Up</a:t>
            </a:r>
          </a:p>
          <a:p>
            <a:endParaRPr lang="en-US" dirty="0"/>
          </a:p>
          <a:p>
            <a:r>
              <a:rPr lang="en-US" dirty="0"/>
              <a:t>Crime, Demographic, Subway, Eviction and Park Data all came from the City of New York’s API and other NYC official sites.</a:t>
            </a:r>
          </a:p>
          <a:p>
            <a:endParaRPr lang="en-US" dirty="0"/>
          </a:p>
          <a:p>
            <a:r>
              <a:rPr lang="en-US" dirty="0"/>
              <a:t>Our data seemed most interesting and understandable when we grouped it by borough.</a:t>
            </a:r>
          </a:p>
          <a:p>
            <a:endParaRPr lang="en-US" dirty="0"/>
          </a:p>
          <a:p>
            <a:r>
              <a:rPr lang="en-US" dirty="0"/>
              <a:t>Parks data was especially dirty without a common delimiter. Integrating the data required a great deal of time.</a:t>
            </a:r>
          </a:p>
          <a:p>
            <a:endParaRPr lang="en-US" dirty="0"/>
          </a:p>
          <a:p>
            <a:r>
              <a:rPr lang="en-US" dirty="0"/>
              <a:t>There are almost as many arrests “for possession of heroin with a  needle” as traffic violations in our NYC crime data.</a:t>
            </a:r>
          </a:p>
          <a:p>
            <a:endParaRPr lang="en-US" dirty="0"/>
          </a:p>
        </p:txBody>
      </p:sp>
      <p:sp>
        <p:nvSpPr>
          <p:cNvPr id="4" name="Slide Number Placeholder 3"/>
          <p:cNvSpPr>
            <a:spLocks noGrp="1"/>
          </p:cNvSpPr>
          <p:nvPr>
            <p:ph type="sldNum" sz="quarter" idx="5"/>
          </p:nvPr>
        </p:nvSpPr>
        <p:spPr/>
        <p:txBody>
          <a:bodyPr/>
          <a:lstStyle/>
          <a:p>
            <a:fld id="{9E4434FE-5011-4C1D-843A-8B319DA6B2BA}" type="slidenum">
              <a:rPr lang="en-US" smtClean="0"/>
              <a:t>2</a:t>
            </a:fld>
            <a:endParaRPr lang="en-US"/>
          </a:p>
        </p:txBody>
      </p:sp>
    </p:spTree>
    <p:extLst>
      <p:ext uri="{BB962C8B-B14F-4D97-AF65-F5344CB8AC3E}">
        <p14:creationId xmlns:p14="http://schemas.microsoft.com/office/powerpoint/2010/main" val="3867789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Exploration and Clean Up</a:t>
            </a:r>
          </a:p>
          <a:p>
            <a:endParaRPr lang="en-US" dirty="0"/>
          </a:p>
          <a:p>
            <a:r>
              <a:rPr lang="en-US" dirty="0"/>
              <a:t>This slide shows (left) how parks data was oddly formatted when we first got it. The second snip (right) shows how we corrected the issue.</a:t>
            </a:r>
          </a:p>
          <a:p>
            <a:endParaRPr lang="en-US" dirty="0"/>
          </a:p>
          <a:p>
            <a:r>
              <a:rPr lang="en-US" dirty="0"/>
              <a:t>Parks data was especially dirty without a common delimiter. Integrating the data required a great deal of time.</a:t>
            </a:r>
          </a:p>
          <a:p>
            <a:endParaRPr lang="en-US" dirty="0"/>
          </a:p>
          <a:p>
            <a:r>
              <a:rPr lang="en-US" dirty="0"/>
              <a:t>Other data cleanup notes:</a:t>
            </a:r>
          </a:p>
          <a:p>
            <a:endParaRPr lang="en-US" dirty="0"/>
          </a:p>
          <a:p>
            <a:r>
              <a:rPr lang="en-US" dirty="0"/>
              <a:t>Crime, Demographic, Subway, Eviction and Park Data all came from the City of New York’s API and other NYC official sites.</a:t>
            </a:r>
          </a:p>
          <a:p>
            <a:endParaRPr lang="en-US" dirty="0"/>
          </a:p>
          <a:p>
            <a:r>
              <a:rPr lang="en-US" dirty="0"/>
              <a:t>Our data seemed most interesting and understandable when we grouped it by borough.</a:t>
            </a:r>
          </a:p>
          <a:p>
            <a:endParaRPr lang="en-US" dirty="0"/>
          </a:p>
          <a:p>
            <a:r>
              <a:rPr lang="en-US" dirty="0"/>
              <a:t>There are almost as many arrests “for possession of heroin with a  needle” as traffic violations in our NYC crime data.</a:t>
            </a:r>
          </a:p>
          <a:p>
            <a:endParaRPr lang="en-US" dirty="0"/>
          </a:p>
        </p:txBody>
      </p:sp>
      <p:sp>
        <p:nvSpPr>
          <p:cNvPr id="4" name="Slide Number Placeholder 3"/>
          <p:cNvSpPr>
            <a:spLocks noGrp="1"/>
          </p:cNvSpPr>
          <p:nvPr>
            <p:ph type="sldNum" sz="quarter" idx="5"/>
          </p:nvPr>
        </p:nvSpPr>
        <p:spPr/>
        <p:txBody>
          <a:bodyPr/>
          <a:lstStyle/>
          <a:p>
            <a:fld id="{9E4434FE-5011-4C1D-843A-8B319DA6B2BA}" type="slidenum">
              <a:rPr lang="en-US" smtClean="0"/>
              <a:t>3</a:t>
            </a:fld>
            <a:endParaRPr lang="en-US"/>
          </a:p>
        </p:txBody>
      </p:sp>
    </p:spTree>
    <p:extLst>
      <p:ext uri="{BB962C8B-B14F-4D97-AF65-F5344CB8AC3E}">
        <p14:creationId xmlns:p14="http://schemas.microsoft.com/office/powerpoint/2010/main" val="1448122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“number of crimes” on the Y axis and “number of evictions on the X axis. </a:t>
            </a:r>
          </a:p>
          <a:p>
            <a:endParaRPr lang="en-US" dirty="0"/>
          </a:p>
          <a:p>
            <a:r>
              <a:rPr lang="en-US" dirty="0"/>
              <a:t>We expected areas of high crime to also have a high number of evictions—like the </a:t>
            </a:r>
            <a:r>
              <a:rPr lang="en-US" dirty="0" err="1"/>
              <a:t>nset</a:t>
            </a:r>
            <a:r>
              <a:rPr lang="en-US" dirty="0"/>
              <a:t> graph, upper right.</a:t>
            </a:r>
          </a:p>
          <a:p>
            <a:endParaRPr lang="en-US" dirty="0"/>
          </a:p>
          <a:p>
            <a:r>
              <a:rPr lang="en-US" dirty="0"/>
              <a:t>Our research suggests that, across all boroughs, as the number of crimes increases, so too does the number of evictions</a:t>
            </a:r>
          </a:p>
          <a:p>
            <a:endParaRPr lang="en-US" dirty="0"/>
          </a:p>
          <a:p>
            <a:endParaRPr lang="en-US" dirty="0"/>
          </a:p>
        </p:txBody>
      </p:sp>
      <p:sp>
        <p:nvSpPr>
          <p:cNvPr id="4" name="Slide Number Placeholder 3"/>
          <p:cNvSpPr>
            <a:spLocks noGrp="1"/>
          </p:cNvSpPr>
          <p:nvPr>
            <p:ph type="sldNum" sz="quarter" idx="5"/>
          </p:nvPr>
        </p:nvSpPr>
        <p:spPr/>
        <p:txBody>
          <a:bodyPr/>
          <a:lstStyle/>
          <a:p>
            <a:fld id="{9E4434FE-5011-4C1D-843A-8B319DA6B2BA}" type="slidenum">
              <a:rPr lang="en-US" smtClean="0"/>
              <a:t>4</a:t>
            </a:fld>
            <a:endParaRPr lang="en-US"/>
          </a:p>
        </p:txBody>
      </p:sp>
    </p:spTree>
    <p:extLst>
      <p:ext uri="{BB962C8B-B14F-4D97-AF65-F5344CB8AC3E}">
        <p14:creationId xmlns:p14="http://schemas.microsoft.com/office/powerpoint/2010/main" val="4153435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“number of subway entrances in a zip code” on the Y axis and the “number of evictions” on the X axis.</a:t>
            </a:r>
          </a:p>
          <a:p>
            <a:endParaRPr lang="en-US" dirty="0"/>
          </a:p>
          <a:p>
            <a:r>
              <a:rPr lang="en-US" dirty="0"/>
              <a:t>We expected that zip codes with greater access to subways would show fewer evictions, like the inset graph upper right. </a:t>
            </a:r>
          </a:p>
          <a:p>
            <a:endParaRPr lang="en-US" dirty="0"/>
          </a:p>
          <a:p>
            <a:r>
              <a:rPr lang="en-US" dirty="0"/>
              <a:t>The logic was that people with ready access to public transportation like the subway would be more likely to hold jobs and keep up on rent payments</a:t>
            </a:r>
          </a:p>
          <a:p>
            <a:endParaRPr lang="en-US" dirty="0"/>
          </a:p>
          <a:p>
            <a:r>
              <a:rPr lang="en-US" dirty="0"/>
              <a:t>The data we collected and analyzed does not support that idea.</a:t>
            </a:r>
          </a:p>
          <a:p>
            <a:endParaRPr lang="en-US" dirty="0"/>
          </a:p>
          <a:p>
            <a:r>
              <a:rPr lang="en-US" dirty="0"/>
              <a:t>Instead, what we see is a cluster of zip codes with a similar number of subway entrances (15 or fewer) with varying levels of crime associated with the same zip code. </a:t>
            </a:r>
          </a:p>
          <a:p>
            <a:endParaRPr lang="en-US" dirty="0"/>
          </a:p>
          <a:p>
            <a:r>
              <a:rPr lang="en-US" dirty="0"/>
              <a:t>Elsewhere, places like Grand Central Station in NYC (with upwards of 30 subway entrances), stand out as having a very low number of evictions, but we’d expect that – compared to the other zip codes in the city, there are likely fewer rental properties in Grand Central Station’s zip code.</a:t>
            </a:r>
          </a:p>
          <a:p>
            <a:endParaRPr lang="en-US" dirty="0"/>
          </a:p>
          <a:p>
            <a:endParaRPr lang="en-US" dirty="0"/>
          </a:p>
        </p:txBody>
      </p:sp>
      <p:sp>
        <p:nvSpPr>
          <p:cNvPr id="4" name="Slide Number Placeholder 3"/>
          <p:cNvSpPr>
            <a:spLocks noGrp="1"/>
          </p:cNvSpPr>
          <p:nvPr>
            <p:ph type="sldNum" sz="quarter" idx="5"/>
          </p:nvPr>
        </p:nvSpPr>
        <p:spPr/>
        <p:txBody>
          <a:bodyPr/>
          <a:lstStyle/>
          <a:p>
            <a:fld id="{9E4434FE-5011-4C1D-843A-8B319DA6B2BA}" type="slidenum">
              <a:rPr lang="en-US" smtClean="0"/>
              <a:t>5</a:t>
            </a:fld>
            <a:endParaRPr lang="en-US"/>
          </a:p>
        </p:txBody>
      </p:sp>
    </p:spTree>
    <p:extLst>
      <p:ext uri="{BB962C8B-B14F-4D97-AF65-F5344CB8AC3E}">
        <p14:creationId xmlns:p14="http://schemas.microsoft.com/office/powerpoint/2010/main" val="191715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“acres of parks” on the Y axis and the “number of evictions” on the X axis.</a:t>
            </a:r>
          </a:p>
          <a:p>
            <a:endParaRPr lang="en-US" dirty="0"/>
          </a:p>
          <a:p>
            <a:r>
              <a:rPr lang="en-US" dirty="0"/>
              <a:t>We expected that green space—either because of the affluence required to live near it, or the mental health benefits of having access to a park—would be related to a lower number of evictions. See inset graph, upper right.</a:t>
            </a:r>
          </a:p>
          <a:p>
            <a:endParaRPr lang="en-US" dirty="0"/>
          </a:p>
          <a:p>
            <a:r>
              <a:rPr lang="en-US" dirty="0"/>
              <a:t>The data we collected and analyzed does not seem to support that idea, although further research may. </a:t>
            </a:r>
          </a:p>
          <a:p>
            <a:endParaRPr lang="en-US" dirty="0"/>
          </a:p>
          <a:p>
            <a:r>
              <a:rPr lang="en-US" dirty="0"/>
              <a:t>We took a closer look at the Parks data around the X Y intercept to see if the clustered points could tell us anything on closer examination. (next slide)</a:t>
            </a:r>
          </a:p>
          <a:p>
            <a:endParaRPr lang="en-US" dirty="0"/>
          </a:p>
          <a:p>
            <a:endParaRPr lang="en-US" dirty="0"/>
          </a:p>
        </p:txBody>
      </p:sp>
      <p:sp>
        <p:nvSpPr>
          <p:cNvPr id="4" name="Slide Number Placeholder 3"/>
          <p:cNvSpPr>
            <a:spLocks noGrp="1"/>
          </p:cNvSpPr>
          <p:nvPr>
            <p:ph type="sldNum" sz="quarter" idx="5"/>
          </p:nvPr>
        </p:nvSpPr>
        <p:spPr/>
        <p:txBody>
          <a:bodyPr/>
          <a:lstStyle/>
          <a:p>
            <a:fld id="{9E4434FE-5011-4C1D-843A-8B319DA6B2BA}" type="slidenum">
              <a:rPr lang="en-US" smtClean="0"/>
              <a:t>6</a:t>
            </a:fld>
            <a:endParaRPr lang="en-US"/>
          </a:p>
        </p:txBody>
      </p:sp>
    </p:spTree>
    <p:extLst>
      <p:ext uri="{BB962C8B-B14F-4D97-AF65-F5344CB8AC3E}">
        <p14:creationId xmlns:p14="http://schemas.microsoft.com/office/powerpoint/2010/main" val="2246090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graphic, we’ve limited the X and Y axis so the cluster at the X Y intercept of our original Parks graph (inset, lower right) can be viewed in more detail.</a:t>
            </a:r>
          </a:p>
          <a:p>
            <a:endParaRPr lang="en-US" dirty="0"/>
          </a:p>
          <a:p>
            <a:r>
              <a:rPr lang="en-US" dirty="0"/>
              <a:t>The Y axis remains “acres of parks” the x axis is still “number of evictions.”</a:t>
            </a:r>
          </a:p>
          <a:p>
            <a:endParaRPr lang="en-US" dirty="0"/>
          </a:p>
          <a:p>
            <a:r>
              <a:rPr lang="en-US" dirty="0"/>
              <a:t>The story it tells us is that many zip codes in the city have little access to green space, and that if access to green space is related to lower eviction rates, our data does not prove it, even on slightly closer examination.</a:t>
            </a:r>
          </a:p>
          <a:p>
            <a:endParaRPr lang="en-US" dirty="0"/>
          </a:p>
          <a:p>
            <a:r>
              <a:rPr lang="en-US" dirty="0"/>
              <a:t>One of the more subtle but tough challenges we uncovered is that Park Acreage (and subway entrances too) are different in nature from Evictions and Crimes. Parks are places; evictions and crimes are events. If we carried the research further, we’d want to supplement our data with something we felt compensated for the difference.</a:t>
            </a:r>
          </a:p>
        </p:txBody>
      </p:sp>
      <p:sp>
        <p:nvSpPr>
          <p:cNvPr id="4" name="Slide Number Placeholder 3"/>
          <p:cNvSpPr>
            <a:spLocks noGrp="1"/>
          </p:cNvSpPr>
          <p:nvPr>
            <p:ph type="sldNum" sz="quarter" idx="5"/>
          </p:nvPr>
        </p:nvSpPr>
        <p:spPr/>
        <p:txBody>
          <a:bodyPr/>
          <a:lstStyle/>
          <a:p>
            <a:fld id="{9E4434FE-5011-4C1D-843A-8B319DA6B2BA}" type="slidenum">
              <a:rPr lang="en-US" smtClean="0"/>
              <a:t>7</a:t>
            </a:fld>
            <a:endParaRPr lang="en-US"/>
          </a:p>
        </p:txBody>
      </p:sp>
    </p:spTree>
    <p:extLst>
      <p:ext uri="{BB962C8B-B14F-4D97-AF65-F5344CB8AC3E}">
        <p14:creationId xmlns:p14="http://schemas.microsoft.com/office/powerpoint/2010/main" val="1244182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right, this slide shows the number of evictions by month in NYC by borough. The number of evictions is on the Y axis this time, and the X axis holds each month of the year.</a:t>
            </a:r>
          </a:p>
          <a:p>
            <a:endParaRPr lang="en-US" dirty="0"/>
          </a:p>
          <a:p>
            <a:r>
              <a:rPr lang="en-US" dirty="0"/>
              <a:t>We thought that time of year would have a relationship to the number of evictions because NYC is cold in the winter. The logic was that landlords would evict fewer tenants in cold months and more when it was warmer.</a:t>
            </a:r>
          </a:p>
          <a:p>
            <a:endParaRPr lang="en-US" dirty="0"/>
          </a:p>
          <a:p>
            <a:r>
              <a:rPr lang="en-US" dirty="0"/>
              <a:t>The timing of evictions doesn’t seem to be related to cold weather, but there is a clear pattern of decreasing evictions from Jan through Dec. This may be a reflection  of either the annual nature of rental agreements or proof that landlords have completely lost their Christmas Spirit once the New Year starts.</a:t>
            </a:r>
          </a:p>
          <a:p>
            <a:endParaRPr lang="en-US" dirty="0"/>
          </a:p>
          <a:p>
            <a:r>
              <a:rPr lang="en-US" dirty="0"/>
              <a:t>At left, a graph showing the number of arrests by month in NYC. The number of arrests are on the Y axis, and the X axis holds each month of the year.</a:t>
            </a:r>
          </a:p>
        </p:txBody>
      </p:sp>
      <p:sp>
        <p:nvSpPr>
          <p:cNvPr id="4" name="Slide Number Placeholder 3"/>
          <p:cNvSpPr>
            <a:spLocks noGrp="1"/>
          </p:cNvSpPr>
          <p:nvPr>
            <p:ph type="sldNum" sz="quarter" idx="5"/>
          </p:nvPr>
        </p:nvSpPr>
        <p:spPr/>
        <p:txBody>
          <a:bodyPr/>
          <a:lstStyle/>
          <a:p>
            <a:fld id="{9E4434FE-5011-4C1D-843A-8B319DA6B2BA}" type="slidenum">
              <a:rPr lang="en-US" smtClean="0"/>
              <a:t>8</a:t>
            </a:fld>
            <a:endParaRPr lang="en-US"/>
          </a:p>
        </p:txBody>
      </p:sp>
    </p:spTree>
    <p:extLst>
      <p:ext uri="{BB962C8B-B14F-4D97-AF65-F5344CB8AC3E}">
        <p14:creationId xmlns:p14="http://schemas.microsoft.com/office/powerpoint/2010/main" val="3370217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4434FE-5011-4C1D-843A-8B319DA6B2BA}" type="slidenum">
              <a:rPr lang="en-US" smtClean="0"/>
              <a:t>9</a:t>
            </a:fld>
            <a:endParaRPr lang="en-US"/>
          </a:p>
        </p:txBody>
      </p:sp>
    </p:spTree>
    <p:extLst>
      <p:ext uri="{BB962C8B-B14F-4D97-AF65-F5344CB8AC3E}">
        <p14:creationId xmlns:p14="http://schemas.microsoft.com/office/powerpoint/2010/main" val="2949333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3A72-DE51-4991-82EF-BD5275EDDC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D243AF-0A1A-42A2-9A6F-0B96C6CDB0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796899-14FA-4A2B-AE12-D382EFB9B9B6}"/>
              </a:ext>
            </a:extLst>
          </p:cNvPr>
          <p:cNvSpPr>
            <a:spLocks noGrp="1"/>
          </p:cNvSpPr>
          <p:nvPr>
            <p:ph type="dt" sz="half" idx="10"/>
          </p:nvPr>
        </p:nvSpPr>
        <p:spPr/>
        <p:txBody>
          <a:bodyPr/>
          <a:lstStyle/>
          <a:p>
            <a:fld id="{2DA18BE8-36AC-4F35-BE26-F4F0B56A4A55}" type="datetimeFigureOut">
              <a:rPr lang="en-US" smtClean="0"/>
              <a:t>6/4/2019</a:t>
            </a:fld>
            <a:endParaRPr lang="en-US"/>
          </a:p>
        </p:txBody>
      </p:sp>
      <p:sp>
        <p:nvSpPr>
          <p:cNvPr id="5" name="Footer Placeholder 4">
            <a:extLst>
              <a:ext uri="{FF2B5EF4-FFF2-40B4-BE49-F238E27FC236}">
                <a16:creationId xmlns:a16="http://schemas.microsoft.com/office/drawing/2014/main" id="{A8189B96-7FAE-4DE8-9E94-C3DB05DB8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21791-9F78-4752-9BF1-3D2208D05EB1}"/>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019752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E2068-0D1C-4D08-82F9-A3E2419ED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0DF40F-AEA6-415C-B7C3-A6A70F3420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DE063C-179E-45D3-B08D-1CE2F382F009}"/>
              </a:ext>
            </a:extLst>
          </p:cNvPr>
          <p:cNvSpPr>
            <a:spLocks noGrp="1"/>
          </p:cNvSpPr>
          <p:nvPr>
            <p:ph type="dt" sz="half" idx="10"/>
          </p:nvPr>
        </p:nvSpPr>
        <p:spPr/>
        <p:txBody>
          <a:bodyPr/>
          <a:lstStyle/>
          <a:p>
            <a:fld id="{2DA18BE8-36AC-4F35-BE26-F4F0B56A4A55}" type="datetimeFigureOut">
              <a:rPr lang="en-US" smtClean="0"/>
              <a:t>6/4/2019</a:t>
            </a:fld>
            <a:endParaRPr lang="en-US"/>
          </a:p>
        </p:txBody>
      </p:sp>
      <p:sp>
        <p:nvSpPr>
          <p:cNvPr id="5" name="Footer Placeholder 4">
            <a:extLst>
              <a:ext uri="{FF2B5EF4-FFF2-40B4-BE49-F238E27FC236}">
                <a16:creationId xmlns:a16="http://schemas.microsoft.com/office/drawing/2014/main" id="{C2D5F331-E1CB-452B-AD34-B8025CF30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D146A-4041-4BC0-9E7B-0F349DBE4F4C}"/>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3785228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CB3DE1-4542-4B16-BB51-E5EA0AEF82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DD2249-0639-4D0C-80A1-BF8687DF18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9E8CE-6751-4F09-B466-B8D2816D7C2E}"/>
              </a:ext>
            </a:extLst>
          </p:cNvPr>
          <p:cNvSpPr>
            <a:spLocks noGrp="1"/>
          </p:cNvSpPr>
          <p:nvPr>
            <p:ph type="dt" sz="half" idx="10"/>
          </p:nvPr>
        </p:nvSpPr>
        <p:spPr/>
        <p:txBody>
          <a:bodyPr/>
          <a:lstStyle/>
          <a:p>
            <a:fld id="{2DA18BE8-36AC-4F35-BE26-F4F0B56A4A55}" type="datetimeFigureOut">
              <a:rPr lang="en-US" smtClean="0"/>
              <a:t>6/4/2019</a:t>
            </a:fld>
            <a:endParaRPr lang="en-US"/>
          </a:p>
        </p:txBody>
      </p:sp>
      <p:sp>
        <p:nvSpPr>
          <p:cNvPr id="5" name="Footer Placeholder 4">
            <a:extLst>
              <a:ext uri="{FF2B5EF4-FFF2-40B4-BE49-F238E27FC236}">
                <a16:creationId xmlns:a16="http://schemas.microsoft.com/office/drawing/2014/main" id="{E324B6C2-97AC-4A76-B95A-447BDAD02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D3FEB-D911-4F5D-952E-EEF4FA62A545}"/>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295040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A28C-7BD3-4723-A0E9-B352E34FDA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323B06-4EC2-4D8D-AEE6-1B0946C2CE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E47EBC-EE3C-4250-B580-09B3C7792651}"/>
              </a:ext>
            </a:extLst>
          </p:cNvPr>
          <p:cNvSpPr>
            <a:spLocks noGrp="1"/>
          </p:cNvSpPr>
          <p:nvPr>
            <p:ph type="dt" sz="half" idx="10"/>
          </p:nvPr>
        </p:nvSpPr>
        <p:spPr/>
        <p:txBody>
          <a:bodyPr/>
          <a:lstStyle/>
          <a:p>
            <a:fld id="{2DA18BE8-36AC-4F35-BE26-F4F0B56A4A55}" type="datetimeFigureOut">
              <a:rPr lang="en-US" smtClean="0"/>
              <a:t>6/4/2019</a:t>
            </a:fld>
            <a:endParaRPr lang="en-US"/>
          </a:p>
        </p:txBody>
      </p:sp>
      <p:sp>
        <p:nvSpPr>
          <p:cNvPr id="5" name="Footer Placeholder 4">
            <a:extLst>
              <a:ext uri="{FF2B5EF4-FFF2-40B4-BE49-F238E27FC236}">
                <a16:creationId xmlns:a16="http://schemas.microsoft.com/office/drawing/2014/main" id="{83EBFD53-94F7-4D0E-9F01-6DAD2493D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EBD3E7-20FA-455E-8901-417147E76F60}"/>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48835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36D29-5C52-4A07-9B8F-2718DD9FE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17EF78-6CD0-4BF5-ADE0-29079AD69C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939165-F7B5-49AA-9FC7-DF379F69A575}"/>
              </a:ext>
            </a:extLst>
          </p:cNvPr>
          <p:cNvSpPr>
            <a:spLocks noGrp="1"/>
          </p:cNvSpPr>
          <p:nvPr>
            <p:ph type="dt" sz="half" idx="10"/>
          </p:nvPr>
        </p:nvSpPr>
        <p:spPr/>
        <p:txBody>
          <a:bodyPr/>
          <a:lstStyle/>
          <a:p>
            <a:fld id="{2DA18BE8-36AC-4F35-BE26-F4F0B56A4A55}" type="datetimeFigureOut">
              <a:rPr lang="en-US" smtClean="0"/>
              <a:t>6/4/2019</a:t>
            </a:fld>
            <a:endParaRPr lang="en-US"/>
          </a:p>
        </p:txBody>
      </p:sp>
      <p:sp>
        <p:nvSpPr>
          <p:cNvPr id="5" name="Footer Placeholder 4">
            <a:extLst>
              <a:ext uri="{FF2B5EF4-FFF2-40B4-BE49-F238E27FC236}">
                <a16:creationId xmlns:a16="http://schemas.microsoft.com/office/drawing/2014/main" id="{71225B73-2BED-4C72-B34F-94AA3F448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A0BAB-95A9-4D2E-A91F-46ADCC0692CD}"/>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59348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1691-F531-4CBC-8BE3-A706E69D7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0662AA-4D30-490F-9C5F-5A3F75CD3C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16644E-7A57-4FE1-A5C9-02713D0BCD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B1EDFF-753B-46DA-A10F-01A8717E0517}"/>
              </a:ext>
            </a:extLst>
          </p:cNvPr>
          <p:cNvSpPr>
            <a:spLocks noGrp="1"/>
          </p:cNvSpPr>
          <p:nvPr>
            <p:ph type="dt" sz="half" idx="10"/>
          </p:nvPr>
        </p:nvSpPr>
        <p:spPr/>
        <p:txBody>
          <a:bodyPr/>
          <a:lstStyle/>
          <a:p>
            <a:fld id="{2DA18BE8-36AC-4F35-BE26-F4F0B56A4A55}" type="datetimeFigureOut">
              <a:rPr lang="en-US" smtClean="0"/>
              <a:t>6/4/2019</a:t>
            </a:fld>
            <a:endParaRPr lang="en-US"/>
          </a:p>
        </p:txBody>
      </p:sp>
      <p:sp>
        <p:nvSpPr>
          <p:cNvPr id="6" name="Footer Placeholder 5">
            <a:extLst>
              <a:ext uri="{FF2B5EF4-FFF2-40B4-BE49-F238E27FC236}">
                <a16:creationId xmlns:a16="http://schemas.microsoft.com/office/drawing/2014/main" id="{2CB03EAB-A94B-4CC7-9F17-49730AC7D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D7A4DD-D609-4B42-92EB-714A6270B006}"/>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55200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2C5B-33BB-4B8E-A675-470819195C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F5702A-B57F-4FC0-AFC4-435F04AF06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84DE22-2F4C-4B71-941D-5908CA9BD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89F28B-85FF-4173-B1E0-B2651032C6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6E80F4-184F-4237-A39F-1815CA3E94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E893E6-506B-471C-BB35-DBA6ED3746B4}"/>
              </a:ext>
            </a:extLst>
          </p:cNvPr>
          <p:cNvSpPr>
            <a:spLocks noGrp="1"/>
          </p:cNvSpPr>
          <p:nvPr>
            <p:ph type="dt" sz="half" idx="10"/>
          </p:nvPr>
        </p:nvSpPr>
        <p:spPr/>
        <p:txBody>
          <a:bodyPr/>
          <a:lstStyle/>
          <a:p>
            <a:fld id="{2DA18BE8-36AC-4F35-BE26-F4F0B56A4A55}" type="datetimeFigureOut">
              <a:rPr lang="en-US" smtClean="0"/>
              <a:t>6/4/2019</a:t>
            </a:fld>
            <a:endParaRPr lang="en-US"/>
          </a:p>
        </p:txBody>
      </p:sp>
      <p:sp>
        <p:nvSpPr>
          <p:cNvPr id="8" name="Footer Placeholder 7">
            <a:extLst>
              <a:ext uri="{FF2B5EF4-FFF2-40B4-BE49-F238E27FC236}">
                <a16:creationId xmlns:a16="http://schemas.microsoft.com/office/drawing/2014/main" id="{B09C7B82-0CA8-4550-B1F2-BED1056E99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58E77-35C8-48C7-84F6-7721380D62F7}"/>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51892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189C-6F0A-4B6F-8FF8-D5D8A41CAC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D452BB-4B17-4385-9929-86AF0F13542B}"/>
              </a:ext>
            </a:extLst>
          </p:cNvPr>
          <p:cNvSpPr>
            <a:spLocks noGrp="1"/>
          </p:cNvSpPr>
          <p:nvPr>
            <p:ph type="dt" sz="half" idx="10"/>
          </p:nvPr>
        </p:nvSpPr>
        <p:spPr/>
        <p:txBody>
          <a:bodyPr/>
          <a:lstStyle/>
          <a:p>
            <a:fld id="{2DA18BE8-36AC-4F35-BE26-F4F0B56A4A55}" type="datetimeFigureOut">
              <a:rPr lang="en-US" smtClean="0"/>
              <a:t>6/4/2019</a:t>
            </a:fld>
            <a:endParaRPr lang="en-US"/>
          </a:p>
        </p:txBody>
      </p:sp>
      <p:sp>
        <p:nvSpPr>
          <p:cNvPr id="4" name="Footer Placeholder 3">
            <a:extLst>
              <a:ext uri="{FF2B5EF4-FFF2-40B4-BE49-F238E27FC236}">
                <a16:creationId xmlns:a16="http://schemas.microsoft.com/office/drawing/2014/main" id="{68B46352-AE37-4E05-B512-775C77E14A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13E844-6CEB-4A66-BFA5-F24EA57ADB55}"/>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87688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931C10-15C4-4012-A0E5-0BBBFF9A8F27}"/>
              </a:ext>
            </a:extLst>
          </p:cNvPr>
          <p:cNvSpPr>
            <a:spLocks noGrp="1"/>
          </p:cNvSpPr>
          <p:nvPr>
            <p:ph type="dt" sz="half" idx="10"/>
          </p:nvPr>
        </p:nvSpPr>
        <p:spPr/>
        <p:txBody>
          <a:bodyPr/>
          <a:lstStyle/>
          <a:p>
            <a:fld id="{2DA18BE8-36AC-4F35-BE26-F4F0B56A4A55}" type="datetimeFigureOut">
              <a:rPr lang="en-US" smtClean="0"/>
              <a:t>6/4/2019</a:t>
            </a:fld>
            <a:endParaRPr lang="en-US"/>
          </a:p>
        </p:txBody>
      </p:sp>
      <p:sp>
        <p:nvSpPr>
          <p:cNvPr id="3" name="Footer Placeholder 2">
            <a:extLst>
              <a:ext uri="{FF2B5EF4-FFF2-40B4-BE49-F238E27FC236}">
                <a16:creationId xmlns:a16="http://schemas.microsoft.com/office/drawing/2014/main" id="{9C271FB9-050E-45F8-9C67-F171BBA810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3C41E9-0F7A-4F58-B3E7-AD3A7C4E5F72}"/>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2795856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7F7D-DC41-40F4-891A-760E1A713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68D3A4-6AE4-4B94-AB1F-A1B5CE647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4514EE-457D-4CB6-B3F8-24F1B864E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3A3601-EB1B-4769-A7D6-CDBA750D3EAC}"/>
              </a:ext>
            </a:extLst>
          </p:cNvPr>
          <p:cNvSpPr>
            <a:spLocks noGrp="1"/>
          </p:cNvSpPr>
          <p:nvPr>
            <p:ph type="dt" sz="half" idx="10"/>
          </p:nvPr>
        </p:nvSpPr>
        <p:spPr/>
        <p:txBody>
          <a:bodyPr/>
          <a:lstStyle/>
          <a:p>
            <a:fld id="{2DA18BE8-36AC-4F35-BE26-F4F0B56A4A55}" type="datetimeFigureOut">
              <a:rPr lang="en-US" smtClean="0"/>
              <a:t>6/4/2019</a:t>
            </a:fld>
            <a:endParaRPr lang="en-US"/>
          </a:p>
        </p:txBody>
      </p:sp>
      <p:sp>
        <p:nvSpPr>
          <p:cNvPr id="6" name="Footer Placeholder 5">
            <a:extLst>
              <a:ext uri="{FF2B5EF4-FFF2-40B4-BE49-F238E27FC236}">
                <a16:creationId xmlns:a16="http://schemas.microsoft.com/office/drawing/2014/main" id="{9313FADE-C864-4E33-855D-A6947A1C2B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3D9A7E-E0DA-4129-8F29-2D39BD56C887}"/>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25651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B96E-D1CA-4D0F-B553-A9F0CDCC77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856D08-49F0-436D-B168-706379FD7D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AE73CA-1314-4158-898B-92D1BACB6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6009E-1201-4CEA-85EE-2CC867896434}"/>
              </a:ext>
            </a:extLst>
          </p:cNvPr>
          <p:cNvSpPr>
            <a:spLocks noGrp="1"/>
          </p:cNvSpPr>
          <p:nvPr>
            <p:ph type="dt" sz="half" idx="10"/>
          </p:nvPr>
        </p:nvSpPr>
        <p:spPr/>
        <p:txBody>
          <a:bodyPr/>
          <a:lstStyle/>
          <a:p>
            <a:fld id="{2DA18BE8-36AC-4F35-BE26-F4F0B56A4A55}" type="datetimeFigureOut">
              <a:rPr lang="en-US" smtClean="0"/>
              <a:t>6/4/2019</a:t>
            </a:fld>
            <a:endParaRPr lang="en-US"/>
          </a:p>
        </p:txBody>
      </p:sp>
      <p:sp>
        <p:nvSpPr>
          <p:cNvPr id="6" name="Footer Placeholder 5">
            <a:extLst>
              <a:ext uri="{FF2B5EF4-FFF2-40B4-BE49-F238E27FC236}">
                <a16:creationId xmlns:a16="http://schemas.microsoft.com/office/drawing/2014/main" id="{FD0A5701-6CA7-4684-9A9E-604786783D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63ED1D-6235-4F06-AB40-938AAE888FF0}"/>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2328151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59E10-1F9C-4B96-B306-5A3377E5DC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729977-502B-45C1-814A-5B39CC1F8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B8437-9EE4-4FD4-B252-F4B5B0E61A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18BE8-36AC-4F35-BE26-F4F0B56A4A55}" type="datetimeFigureOut">
              <a:rPr lang="en-US" smtClean="0"/>
              <a:t>6/4/2019</a:t>
            </a:fld>
            <a:endParaRPr lang="en-US"/>
          </a:p>
        </p:txBody>
      </p:sp>
      <p:sp>
        <p:nvSpPr>
          <p:cNvPr id="5" name="Footer Placeholder 4">
            <a:extLst>
              <a:ext uri="{FF2B5EF4-FFF2-40B4-BE49-F238E27FC236}">
                <a16:creationId xmlns:a16="http://schemas.microsoft.com/office/drawing/2014/main" id="{54A34641-61A5-444C-8F49-8C0185838D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40609F-587E-4D1F-BCB1-7509B6C7D2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88D16-27F6-48C9-96B3-CCCBC3344A8D}" type="slidenum">
              <a:rPr lang="en-US" smtClean="0"/>
              <a:t>‹#›</a:t>
            </a:fld>
            <a:endParaRPr lang="en-US"/>
          </a:p>
        </p:txBody>
      </p:sp>
    </p:spTree>
    <p:extLst>
      <p:ext uri="{BB962C8B-B14F-4D97-AF65-F5344CB8AC3E}">
        <p14:creationId xmlns:p14="http://schemas.microsoft.com/office/powerpoint/2010/main" val="48341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838200" y="1149927"/>
            <a:ext cx="10515600" cy="5027036"/>
          </a:xfrm>
        </p:spPr>
        <p:txBody>
          <a:bodyPr>
            <a:normAutofit fontScale="85000" lnSpcReduction="20000"/>
          </a:bodyPr>
          <a:lstStyle/>
          <a:p>
            <a:pPr marL="0" indent="0" algn="ctr">
              <a:buNone/>
            </a:pPr>
            <a:r>
              <a:rPr lang="en-US" sz="4400" b="1" dirty="0"/>
              <a:t>THE LANDLORDS</a:t>
            </a:r>
          </a:p>
          <a:p>
            <a:pPr marL="0" indent="0" algn="ctr">
              <a:buNone/>
            </a:pPr>
            <a:r>
              <a:rPr lang="en-US" sz="1800" i="1" dirty="0"/>
              <a:t>Nirmala, Sam, Sean</a:t>
            </a:r>
          </a:p>
          <a:p>
            <a:endParaRPr lang="en-US" sz="1400" dirty="0"/>
          </a:p>
          <a:p>
            <a:pPr marL="0" indent="0" algn="ctr">
              <a:buNone/>
            </a:pPr>
            <a:endParaRPr lang="en-US" sz="1800" dirty="0"/>
          </a:p>
          <a:p>
            <a:pPr marL="0" indent="0" algn="ctr">
              <a:buNone/>
            </a:pPr>
            <a:r>
              <a:rPr lang="en-US" sz="2600" dirty="0"/>
              <a:t>Do you think more evictions take place in areas with high crime? </a:t>
            </a:r>
          </a:p>
          <a:p>
            <a:pPr marL="0" indent="0" algn="ctr">
              <a:buNone/>
            </a:pPr>
            <a:endParaRPr lang="en-US" sz="2600" dirty="0"/>
          </a:p>
          <a:p>
            <a:pPr marL="0" indent="0" algn="ctr">
              <a:buNone/>
            </a:pPr>
            <a:r>
              <a:rPr lang="en-US" sz="2600" dirty="0"/>
              <a:t>Do you think access to public transportation, like subways might decrease evictions?</a:t>
            </a:r>
          </a:p>
          <a:p>
            <a:pPr marL="0" indent="0" algn="ctr">
              <a:buNone/>
            </a:pPr>
            <a:endParaRPr lang="en-US" sz="2600" dirty="0"/>
          </a:p>
          <a:p>
            <a:pPr marL="0" indent="0" algn="ctr">
              <a:buNone/>
            </a:pPr>
            <a:r>
              <a:rPr lang="en-US" sz="2600" dirty="0"/>
              <a:t>Do you think fewer evictions would happen where greater access to parks is available—either due to affluence or the mental and physical benefits of green space?</a:t>
            </a:r>
          </a:p>
          <a:p>
            <a:pPr marL="0" indent="0" algn="ctr">
              <a:buNone/>
            </a:pPr>
            <a:endParaRPr lang="en-US" sz="2600" dirty="0"/>
          </a:p>
          <a:p>
            <a:pPr marL="0" indent="0" algn="ctr">
              <a:buNone/>
            </a:pPr>
            <a:r>
              <a:rPr lang="en-US" sz="2600" dirty="0"/>
              <a:t>Do you think time of year has any relationship to evictions?</a:t>
            </a:r>
          </a:p>
          <a:p>
            <a:pPr marL="0" indent="0" algn="ctr">
              <a:buNone/>
            </a:pPr>
            <a:endParaRPr lang="en-US" sz="2600" dirty="0"/>
          </a:p>
          <a:p>
            <a:pPr marL="0" indent="0" algn="ctr">
              <a:buNone/>
            </a:pPr>
            <a:r>
              <a:rPr lang="en-US" sz="2600" dirty="0"/>
              <a:t>Using data from NYC and elsewhere, our project answered questions like these.</a:t>
            </a:r>
          </a:p>
        </p:txBody>
      </p:sp>
    </p:spTree>
    <p:extLst>
      <p:ext uri="{BB962C8B-B14F-4D97-AF65-F5344CB8AC3E}">
        <p14:creationId xmlns:p14="http://schemas.microsoft.com/office/powerpoint/2010/main" val="3663532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3005-F92E-442C-8108-03BD3A5E72F3}"/>
              </a:ext>
            </a:extLst>
          </p:cNvPr>
          <p:cNvSpPr>
            <a:spLocks noGrp="1"/>
          </p:cNvSpPr>
          <p:nvPr>
            <p:ph type="title"/>
          </p:nvPr>
        </p:nvSpPr>
        <p:spPr/>
        <p:txBody>
          <a:bodyPr>
            <a:normAutofit/>
          </a:bodyPr>
          <a:lstStyle/>
          <a:p>
            <a:r>
              <a:rPr lang="en-US" sz="2800" dirty="0"/>
              <a:t>Questions?</a:t>
            </a:r>
          </a:p>
        </p:txBody>
      </p:sp>
    </p:spTree>
    <p:extLst>
      <p:ext uri="{BB962C8B-B14F-4D97-AF65-F5344CB8AC3E}">
        <p14:creationId xmlns:p14="http://schemas.microsoft.com/office/powerpoint/2010/main" val="38539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838200" y="1149927"/>
            <a:ext cx="10515600" cy="5027036"/>
          </a:xfrm>
        </p:spPr>
        <p:txBody>
          <a:bodyPr>
            <a:normAutofit/>
          </a:bodyPr>
          <a:lstStyle/>
          <a:p>
            <a:pPr marL="457200" lvl="1" indent="0" algn="ctr">
              <a:buNone/>
            </a:pPr>
            <a:endParaRPr lang="en-US" sz="2800" dirty="0"/>
          </a:p>
          <a:p>
            <a:pPr marL="457200" lvl="1" indent="0" algn="ctr">
              <a:buNone/>
            </a:pPr>
            <a:endParaRPr lang="en-US" sz="2800" dirty="0"/>
          </a:p>
          <a:p>
            <a:pPr marL="457200" lvl="1" indent="0" algn="ctr">
              <a:buNone/>
            </a:pPr>
            <a:endParaRPr lang="en-US" sz="2800" dirty="0"/>
          </a:p>
          <a:p>
            <a:pPr marL="457200" lvl="1" indent="0" algn="ctr">
              <a:buNone/>
            </a:pPr>
            <a:r>
              <a:rPr lang="en-US" sz="2800" dirty="0"/>
              <a:t>There does appear to be a relationship between crime and eviction,</a:t>
            </a:r>
          </a:p>
          <a:p>
            <a:pPr marL="457200" lvl="1" indent="0" algn="ctr">
              <a:buNone/>
            </a:pPr>
            <a:endParaRPr lang="en-US" sz="2800" dirty="0"/>
          </a:p>
          <a:p>
            <a:pPr marL="457200" lvl="1" indent="0" algn="ctr">
              <a:buNone/>
            </a:pPr>
            <a:r>
              <a:rPr lang="en-US" sz="2800" dirty="0"/>
              <a:t>And Evictions do follow a pattern through the year,</a:t>
            </a:r>
          </a:p>
          <a:p>
            <a:pPr marL="457200" lvl="1" indent="0" algn="ctr">
              <a:buNone/>
            </a:pPr>
            <a:endParaRPr lang="en-US" sz="2800" dirty="0"/>
          </a:p>
          <a:p>
            <a:pPr marL="457200" lvl="1" indent="0" algn="ctr">
              <a:buNone/>
            </a:pPr>
            <a:r>
              <a:rPr lang="en-US" sz="2800" dirty="0"/>
              <a:t> </a:t>
            </a:r>
          </a:p>
          <a:p>
            <a:pPr marL="457200" lvl="1" indent="0" algn="ctr">
              <a:buNone/>
            </a:pPr>
            <a:r>
              <a:rPr lang="en-US" sz="2800" dirty="0"/>
              <a:t>but we could not determine whether evictions had a similar relationship to Subway Access and/or Parks</a:t>
            </a:r>
          </a:p>
          <a:p>
            <a:pPr marL="457200" lvl="1" indent="0">
              <a:buNone/>
            </a:pPr>
            <a:endParaRPr lang="en-US" sz="2000" dirty="0"/>
          </a:p>
        </p:txBody>
      </p:sp>
      <p:sp>
        <p:nvSpPr>
          <p:cNvPr id="2" name="Rectangle 1">
            <a:extLst>
              <a:ext uri="{FF2B5EF4-FFF2-40B4-BE49-F238E27FC236}">
                <a16:creationId xmlns:a16="http://schemas.microsoft.com/office/drawing/2014/main" id="{4F401EBE-51F0-4FD9-BD4E-FF7282EAB489}"/>
              </a:ext>
            </a:extLst>
          </p:cNvPr>
          <p:cNvSpPr/>
          <p:nvPr/>
        </p:nvSpPr>
        <p:spPr>
          <a:xfrm>
            <a:off x="637739" y="496371"/>
            <a:ext cx="11125174" cy="523220"/>
          </a:xfrm>
          <a:prstGeom prst="rect">
            <a:avLst/>
          </a:prstGeom>
        </p:spPr>
        <p:txBody>
          <a:bodyPr wrap="square">
            <a:spAutoFit/>
          </a:bodyPr>
          <a:lstStyle/>
          <a:p>
            <a:r>
              <a:rPr lang="en-US" sz="2800" dirty="0"/>
              <a:t>Summary</a:t>
            </a:r>
          </a:p>
        </p:txBody>
      </p:sp>
    </p:spTree>
    <p:extLst>
      <p:ext uri="{BB962C8B-B14F-4D97-AF65-F5344CB8AC3E}">
        <p14:creationId xmlns:p14="http://schemas.microsoft.com/office/powerpoint/2010/main" val="2461681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401EBE-51F0-4FD9-BD4E-FF7282EAB489}"/>
              </a:ext>
            </a:extLst>
          </p:cNvPr>
          <p:cNvSpPr/>
          <p:nvPr/>
        </p:nvSpPr>
        <p:spPr>
          <a:xfrm>
            <a:off x="637739" y="496371"/>
            <a:ext cx="11125174" cy="523220"/>
          </a:xfrm>
          <a:prstGeom prst="rect">
            <a:avLst/>
          </a:prstGeom>
        </p:spPr>
        <p:txBody>
          <a:bodyPr wrap="square">
            <a:spAutoFit/>
          </a:bodyPr>
          <a:lstStyle/>
          <a:p>
            <a:r>
              <a:rPr lang="en-US" sz="2800" dirty="0"/>
              <a:t>Sample </a:t>
            </a:r>
            <a:r>
              <a:rPr lang="en-US" sz="2800" dirty="0" err="1"/>
              <a:t>Jupyter</a:t>
            </a:r>
            <a:r>
              <a:rPr lang="en-US" sz="2800" dirty="0"/>
              <a:t> Notebook: The Parks Were Filthy</a:t>
            </a:r>
          </a:p>
        </p:txBody>
      </p:sp>
      <p:pic>
        <p:nvPicPr>
          <p:cNvPr id="6" name="Picture 5">
            <a:extLst>
              <a:ext uri="{FF2B5EF4-FFF2-40B4-BE49-F238E27FC236}">
                <a16:creationId xmlns:a16="http://schemas.microsoft.com/office/drawing/2014/main" id="{99048E06-D8A7-4DFC-8223-B3E274805DA0}"/>
              </a:ext>
            </a:extLst>
          </p:cNvPr>
          <p:cNvPicPr>
            <a:picLocks noChangeAspect="1"/>
          </p:cNvPicPr>
          <p:nvPr/>
        </p:nvPicPr>
        <p:blipFill rotWithShape="1">
          <a:blip r:embed="rId3"/>
          <a:srcRect l="15509" t="26620" r="38617"/>
          <a:stretch/>
        </p:blipFill>
        <p:spPr>
          <a:xfrm>
            <a:off x="546299" y="1574299"/>
            <a:ext cx="4916577" cy="4219033"/>
          </a:xfrm>
          <a:prstGeom prst="rect">
            <a:avLst/>
          </a:prstGeom>
          <a:ln>
            <a:solidFill>
              <a:schemeClr val="bg1">
                <a:lumMod val="50000"/>
              </a:schemeClr>
            </a:solidFill>
          </a:ln>
        </p:spPr>
      </p:pic>
      <p:pic>
        <p:nvPicPr>
          <p:cNvPr id="7" name="Picture 6">
            <a:extLst>
              <a:ext uri="{FF2B5EF4-FFF2-40B4-BE49-F238E27FC236}">
                <a16:creationId xmlns:a16="http://schemas.microsoft.com/office/drawing/2014/main" id="{414AA728-D558-4887-B954-332192D07026}"/>
              </a:ext>
            </a:extLst>
          </p:cNvPr>
          <p:cNvPicPr>
            <a:picLocks noChangeAspect="1"/>
          </p:cNvPicPr>
          <p:nvPr/>
        </p:nvPicPr>
        <p:blipFill rotWithShape="1">
          <a:blip r:embed="rId4"/>
          <a:srcRect l="12334" t="28641" r="33917"/>
          <a:stretch/>
        </p:blipFill>
        <p:spPr>
          <a:xfrm>
            <a:off x="5554316" y="1574298"/>
            <a:ext cx="5926484" cy="4220897"/>
          </a:xfrm>
          <a:prstGeom prst="rect">
            <a:avLst/>
          </a:prstGeom>
          <a:ln>
            <a:solidFill>
              <a:schemeClr val="bg1">
                <a:lumMod val="50000"/>
              </a:schemeClr>
            </a:solidFill>
          </a:ln>
        </p:spPr>
      </p:pic>
    </p:spTree>
    <p:extLst>
      <p:ext uri="{BB962C8B-B14F-4D97-AF65-F5344CB8AC3E}">
        <p14:creationId xmlns:p14="http://schemas.microsoft.com/office/powerpoint/2010/main" val="659917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p:txBody>
          <a:bodyPr>
            <a:normAutofit/>
          </a:bodyPr>
          <a:lstStyle/>
          <a:p>
            <a:r>
              <a:rPr lang="en-US" sz="2800" dirty="0"/>
              <a:t>Analysis: Do more evictions take place in areas with high crime? </a:t>
            </a:r>
            <a:br>
              <a:rPr lang="en-US" sz="2800" dirty="0"/>
            </a:br>
            <a:endParaRPr lang="en-US" sz="2800" dirty="0"/>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8349269" y="3266593"/>
            <a:ext cx="2773101" cy="1187177"/>
          </a:xfrm>
        </p:spPr>
        <p:txBody>
          <a:bodyPr>
            <a:normAutofit lnSpcReduction="10000"/>
          </a:bodyPr>
          <a:lstStyle/>
          <a:p>
            <a:pPr marL="0" indent="0" algn="ctr">
              <a:buNone/>
            </a:pPr>
            <a:r>
              <a:rPr lang="en-US" sz="2000" dirty="0"/>
              <a:t>Based on the data, there does seem to be a relationship between evictions and crime.</a:t>
            </a:r>
          </a:p>
        </p:txBody>
      </p:sp>
      <p:pic>
        <p:nvPicPr>
          <p:cNvPr id="1026" name="Picture 2">
            <a:extLst>
              <a:ext uri="{FF2B5EF4-FFF2-40B4-BE49-F238E27FC236}">
                <a16:creationId xmlns:a16="http://schemas.microsoft.com/office/drawing/2014/main" id="{7048CDB7-3F82-4BE8-8452-957DE51DD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1880" y="1542309"/>
            <a:ext cx="1893425" cy="13292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D7E6090C-5EDC-47C7-9DC6-C35CF23ADC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461" y="1143424"/>
            <a:ext cx="7544379" cy="5433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36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p:txBody>
          <a:bodyPr>
            <a:normAutofit fontScale="90000"/>
          </a:bodyPr>
          <a:lstStyle/>
          <a:p>
            <a:r>
              <a:rPr lang="en-US" sz="2800" dirty="0"/>
              <a:t>Analysis: Does access to public transportation, like subways decrease evictions?</a:t>
            </a:r>
            <a:br>
              <a:rPr lang="en-US" sz="2800" dirty="0"/>
            </a:br>
            <a:br>
              <a:rPr lang="en-US" sz="2800" dirty="0"/>
            </a:br>
            <a:endParaRPr lang="en-US" sz="2800" dirty="0"/>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8717730" y="3971186"/>
            <a:ext cx="2747378" cy="1830174"/>
          </a:xfrm>
        </p:spPr>
        <p:txBody>
          <a:bodyPr>
            <a:normAutofit/>
          </a:bodyPr>
          <a:lstStyle/>
          <a:p>
            <a:pPr marL="0" indent="0" algn="ctr">
              <a:buNone/>
            </a:pPr>
            <a:r>
              <a:rPr lang="en-US" sz="2000" dirty="0"/>
              <a:t>Based on the data, there does not seem to be a relationship between evictions and subway access.</a:t>
            </a:r>
          </a:p>
        </p:txBody>
      </p:sp>
      <p:pic>
        <p:nvPicPr>
          <p:cNvPr id="2050" name="Picture 2">
            <a:extLst>
              <a:ext uri="{FF2B5EF4-FFF2-40B4-BE49-F238E27FC236}">
                <a16:creationId xmlns:a16="http://schemas.microsoft.com/office/drawing/2014/main" id="{2942B725-A39B-4790-A1DD-880476D9F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7730" y="1505937"/>
            <a:ext cx="2512253" cy="14672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2E51BCEA-B752-433C-A1A5-42C83F76EB8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3800"/>
          <a:stretch/>
        </p:blipFill>
        <p:spPr bwMode="auto">
          <a:xfrm>
            <a:off x="551458" y="1027906"/>
            <a:ext cx="7724081" cy="5586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702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a:xfrm>
            <a:off x="838200" y="365125"/>
            <a:ext cx="10515600" cy="1325563"/>
          </a:xfrm>
        </p:spPr>
        <p:txBody>
          <a:bodyPr>
            <a:normAutofit/>
          </a:bodyPr>
          <a:lstStyle/>
          <a:p>
            <a:r>
              <a:rPr lang="en-US" sz="2800" dirty="0"/>
              <a:t>Analysis: Does access to parks decrease evictions?</a:t>
            </a:r>
            <a:br>
              <a:rPr lang="en-US" sz="2800" dirty="0"/>
            </a:br>
            <a:br>
              <a:rPr lang="en-US" sz="2800" dirty="0"/>
            </a:br>
            <a:endParaRPr lang="en-US" sz="2800" dirty="0"/>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8463280" y="3672073"/>
            <a:ext cx="2418530" cy="1759164"/>
          </a:xfrm>
        </p:spPr>
        <p:txBody>
          <a:bodyPr>
            <a:normAutofit/>
          </a:bodyPr>
          <a:lstStyle/>
          <a:p>
            <a:pPr marL="0" indent="0" algn="ctr">
              <a:buNone/>
            </a:pPr>
            <a:r>
              <a:rPr lang="en-US" sz="2000" dirty="0"/>
              <a:t>Based on the data, there does not seem to be a relationship between evictions and access to parks.</a:t>
            </a:r>
          </a:p>
        </p:txBody>
      </p:sp>
      <p:pic>
        <p:nvPicPr>
          <p:cNvPr id="3074" name="Picture 2">
            <a:extLst>
              <a:ext uri="{FF2B5EF4-FFF2-40B4-BE49-F238E27FC236}">
                <a16:creationId xmlns:a16="http://schemas.microsoft.com/office/drawing/2014/main" id="{9EE67F3D-35C5-4B20-95E0-D5F0AF09C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8529" y="1149874"/>
            <a:ext cx="2513281" cy="152220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E22A89CF-22BF-42F4-992C-8E9A22356BD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34" r="44145" b="3934"/>
          <a:stretch/>
        </p:blipFill>
        <p:spPr bwMode="auto">
          <a:xfrm>
            <a:off x="305566" y="586560"/>
            <a:ext cx="7446514" cy="552342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5BE4787-638E-4C43-88D0-9753E3B6FA2A}"/>
              </a:ext>
            </a:extLst>
          </p:cNvPr>
          <p:cNvSpPr/>
          <p:nvPr/>
        </p:nvSpPr>
        <p:spPr>
          <a:xfrm>
            <a:off x="838200" y="6205893"/>
            <a:ext cx="5815631" cy="369332"/>
          </a:xfrm>
          <a:prstGeom prst="rect">
            <a:avLst/>
          </a:prstGeom>
        </p:spPr>
        <p:txBody>
          <a:bodyPr wrap="none">
            <a:spAutoFit/>
          </a:bodyPr>
          <a:lstStyle/>
          <a:p>
            <a:r>
              <a:rPr lang="en-US" i="1" dirty="0"/>
              <a:t>Circle size is based on the number of crimes in each zip code </a:t>
            </a:r>
          </a:p>
        </p:txBody>
      </p:sp>
      <p:sp>
        <p:nvSpPr>
          <p:cNvPr id="6" name="Rectangle 5">
            <a:extLst>
              <a:ext uri="{FF2B5EF4-FFF2-40B4-BE49-F238E27FC236}">
                <a16:creationId xmlns:a16="http://schemas.microsoft.com/office/drawing/2014/main" id="{1949E250-ACE0-453D-B50B-220CD8518142}"/>
              </a:ext>
            </a:extLst>
          </p:cNvPr>
          <p:cNvSpPr/>
          <p:nvPr/>
        </p:nvSpPr>
        <p:spPr>
          <a:xfrm>
            <a:off x="3332480" y="5930938"/>
            <a:ext cx="1747089" cy="2674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Evictions</a:t>
            </a:r>
          </a:p>
        </p:txBody>
      </p:sp>
    </p:spTree>
    <p:extLst>
      <p:ext uri="{BB962C8B-B14F-4D97-AF65-F5344CB8AC3E}">
        <p14:creationId xmlns:p14="http://schemas.microsoft.com/office/powerpoint/2010/main" val="2473842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a:xfrm>
            <a:off x="838200" y="365125"/>
            <a:ext cx="10515600" cy="1325563"/>
          </a:xfrm>
        </p:spPr>
        <p:txBody>
          <a:bodyPr>
            <a:normAutofit/>
          </a:bodyPr>
          <a:lstStyle/>
          <a:p>
            <a:r>
              <a:rPr lang="en-US" sz="2800"/>
              <a:t>Analysis: Does access to parks decrease evictions?</a:t>
            </a:r>
            <a:br>
              <a:rPr lang="en-US" sz="2800"/>
            </a:br>
            <a:br>
              <a:rPr lang="en-US" sz="2800"/>
            </a:br>
            <a:endParaRPr lang="en-US" sz="2800" dirty="0"/>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8866148" y="1491861"/>
            <a:ext cx="2487652" cy="1393404"/>
          </a:xfrm>
        </p:spPr>
        <p:txBody>
          <a:bodyPr>
            <a:normAutofit/>
          </a:bodyPr>
          <a:lstStyle/>
          <a:p>
            <a:pPr marL="0" indent="0" algn="ctr">
              <a:buNone/>
            </a:pPr>
            <a:r>
              <a:rPr lang="en-US" sz="2000" dirty="0"/>
              <a:t>A closer look at the evictions and parks data, close to the X Y intercept:</a:t>
            </a:r>
          </a:p>
        </p:txBody>
      </p:sp>
      <p:pic>
        <p:nvPicPr>
          <p:cNvPr id="3076" name="Picture 4">
            <a:extLst>
              <a:ext uri="{FF2B5EF4-FFF2-40B4-BE49-F238E27FC236}">
                <a16:creationId xmlns:a16="http://schemas.microsoft.com/office/drawing/2014/main" id="{4E72D433-2E43-4D4F-8F5F-019C2AEB70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4513"/>
          <a:stretch/>
        </p:blipFill>
        <p:spPr bwMode="auto">
          <a:xfrm>
            <a:off x="838199" y="1027906"/>
            <a:ext cx="7195367" cy="51945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5BE4787-638E-4C43-88D0-9753E3B6FA2A}"/>
              </a:ext>
            </a:extLst>
          </p:cNvPr>
          <p:cNvSpPr/>
          <p:nvPr/>
        </p:nvSpPr>
        <p:spPr>
          <a:xfrm>
            <a:off x="838200" y="6205893"/>
            <a:ext cx="7195368" cy="369332"/>
          </a:xfrm>
          <a:prstGeom prst="rect">
            <a:avLst/>
          </a:prstGeom>
        </p:spPr>
        <p:txBody>
          <a:bodyPr wrap="none">
            <a:spAutoFit/>
          </a:bodyPr>
          <a:lstStyle/>
          <a:p>
            <a:r>
              <a:rPr lang="en-US" i="1" dirty="0"/>
              <a:t>Circle size in all graphs is based on the number of crimes in each zip code </a:t>
            </a:r>
          </a:p>
        </p:txBody>
      </p:sp>
      <p:pic>
        <p:nvPicPr>
          <p:cNvPr id="8" name="Picture 2">
            <a:extLst>
              <a:ext uri="{FF2B5EF4-FFF2-40B4-BE49-F238E27FC236}">
                <a16:creationId xmlns:a16="http://schemas.microsoft.com/office/drawing/2014/main" id="{C9EB6110-9751-499B-AE7F-2E0B279D1B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934" r="44145" b="3934"/>
          <a:stretch/>
        </p:blipFill>
        <p:spPr bwMode="auto">
          <a:xfrm>
            <a:off x="8986600" y="3625202"/>
            <a:ext cx="2246747" cy="166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63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a:xfrm>
            <a:off x="838200" y="365125"/>
            <a:ext cx="10515600" cy="1325563"/>
          </a:xfrm>
        </p:spPr>
        <p:txBody>
          <a:bodyPr>
            <a:normAutofit/>
          </a:bodyPr>
          <a:lstStyle/>
          <a:p>
            <a:r>
              <a:rPr lang="en-US" sz="2800" dirty="0"/>
              <a:t>Analysis: Does time of year have any relationship to evictions?</a:t>
            </a:r>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259465" y="1277917"/>
            <a:ext cx="10515600" cy="412771"/>
          </a:xfrm>
        </p:spPr>
        <p:txBody>
          <a:bodyPr>
            <a:normAutofit/>
          </a:bodyPr>
          <a:lstStyle/>
          <a:p>
            <a:pPr marL="0" indent="0" algn="ctr">
              <a:buNone/>
            </a:pPr>
            <a:r>
              <a:rPr lang="en-US" sz="2000" i="1" dirty="0"/>
              <a:t>Evictions are highest at the outset of a year; they decrease as the year closes</a:t>
            </a:r>
          </a:p>
        </p:txBody>
      </p:sp>
      <p:pic>
        <p:nvPicPr>
          <p:cNvPr id="4098" name="Picture 2">
            <a:extLst>
              <a:ext uri="{FF2B5EF4-FFF2-40B4-BE49-F238E27FC236}">
                <a16:creationId xmlns:a16="http://schemas.microsoft.com/office/drawing/2014/main" id="{A92EA952-A48F-4EDA-8796-A45EDCA94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55" y="2080731"/>
            <a:ext cx="5306990" cy="414526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65FD39C-685A-4E70-B2B4-62C0488826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9219" y="2012468"/>
            <a:ext cx="5214581" cy="4145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751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p:txBody>
          <a:bodyPr>
            <a:normAutofit/>
          </a:bodyPr>
          <a:lstStyle/>
          <a:p>
            <a:r>
              <a:rPr lang="en-US" sz="2800" dirty="0"/>
              <a:t>Discussion</a:t>
            </a:r>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p:txBody>
          <a:bodyPr>
            <a:noAutofit/>
          </a:bodyPr>
          <a:lstStyle/>
          <a:p>
            <a:r>
              <a:rPr lang="en-US" sz="2000" dirty="0"/>
              <a:t>Discussion</a:t>
            </a:r>
          </a:p>
          <a:p>
            <a:pPr marL="914400" lvl="2" indent="0">
              <a:buNone/>
            </a:pPr>
            <a:endParaRPr lang="en-US" dirty="0"/>
          </a:p>
          <a:p>
            <a:pPr lvl="1"/>
            <a:r>
              <a:rPr lang="en-US" sz="2000" dirty="0"/>
              <a:t>Evictions and crime seem to be related—in boroughs as crime increases, so too do evictions.</a:t>
            </a:r>
          </a:p>
          <a:p>
            <a:pPr lvl="1"/>
            <a:endParaRPr lang="en-US" sz="2000" dirty="0"/>
          </a:p>
          <a:p>
            <a:pPr lvl="1"/>
            <a:r>
              <a:rPr lang="en-US" sz="2000" dirty="0"/>
              <a:t>Data for Subway Entrances &amp; Parks are different from data for Crimes &amp; Evictions. To determine if a relationship exists between parks and subway access, we’d want to look at different data</a:t>
            </a:r>
          </a:p>
          <a:p>
            <a:pPr lvl="1"/>
            <a:endParaRPr lang="en-US" sz="2000" dirty="0"/>
          </a:p>
          <a:p>
            <a:pPr lvl="1"/>
            <a:r>
              <a:rPr lang="en-US" sz="2000" dirty="0"/>
              <a:t>Additional questions that came up included new ideas and a few intended to prove out relationships we couldn’t establish in this project. For example:</a:t>
            </a:r>
          </a:p>
          <a:p>
            <a:pPr lvl="2"/>
            <a:r>
              <a:rPr lang="en-US" dirty="0"/>
              <a:t>Type of crime by borough; demographics of those who are evicted; breaking down which crimes happen where; more carefully defining “crime” so that crimes unrelated to evictions may be excluded</a:t>
            </a:r>
          </a:p>
          <a:p>
            <a:pPr lvl="1"/>
            <a:endParaRPr lang="en-US" sz="2000" dirty="0"/>
          </a:p>
        </p:txBody>
      </p:sp>
    </p:spTree>
    <p:extLst>
      <p:ext uri="{BB962C8B-B14F-4D97-AF65-F5344CB8AC3E}">
        <p14:creationId xmlns:p14="http://schemas.microsoft.com/office/powerpoint/2010/main" val="1891544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13288</TotalTime>
  <Words>1524</Words>
  <Application>Microsoft Office PowerPoint</Application>
  <PresentationFormat>Widescreen</PresentationFormat>
  <Paragraphs>126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Analysis: Do more evictions take place in areas with high crime?  </vt:lpstr>
      <vt:lpstr>Analysis: Does access to public transportation, like subways decrease evictions?  </vt:lpstr>
      <vt:lpstr>Analysis: Does access to parks decrease evictions?  </vt:lpstr>
      <vt:lpstr>Analysis: Does access to parks decrease evictions?  </vt:lpstr>
      <vt:lpstr>Analysis: Does time of year have any relationship to evictions?</vt:lpstr>
      <vt:lpstr>Discussion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connelly</dc:creator>
  <cp:lastModifiedBy>sean connelly</cp:lastModifiedBy>
  <cp:revision>36</cp:revision>
  <dcterms:created xsi:type="dcterms:W3CDTF">2019-05-21T01:42:34Z</dcterms:created>
  <dcterms:modified xsi:type="dcterms:W3CDTF">2019-06-04T17:08:56Z</dcterms:modified>
</cp:coreProperties>
</file>