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63" r:id="rId4"/>
    <p:sldId id="260" r:id="rId5"/>
    <p:sldId id="266" r:id="rId6"/>
    <p:sldId id="268" r:id="rId7"/>
    <p:sldId id="269" r:id="rId8"/>
    <p:sldId id="267"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73A72-DE51-4991-82EF-BD5275EDDC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D243AF-0A1A-42A2-9A6F-0B96C6CDB0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796899-14FA-4A2B-AE12-D382EFB9B9B6}"/>
              </a:ext>
            </a:extLst>
          </p:cNvPr>
          <p:cNvSpPr>
            <a:spLocks noGrp="1"/>
          </p:cNvSpPr>
          <p:nvPr>
            <p:ph type="dt" sz="half" idx="10"/>
          </p:nvPr>
        </p:nvSpPr>
        <p:spPr/>
        <p:txBody>
          <a:bodyPr/>
          <a:lstStyle/>
          <a:p>
            <a:fld id="{2DA18BE8-36AC-4F35-BE26-F4F0B56A4A55}" type="datetimeFigureOut">
              <a:rPr lang="en-US" smtClean="0"/>
              <a:t>6/3/2019</a:t>
            </a:fld>
            <a:endParaRPr lang="en-US"/>
          </a:p>
        </p:txBody>
      </p:sp>
      <p:sp>
        <p:nvSpPr>
          <p:cNvPr id="5" name="Footer Placeholder 4">
            <a:extLst>
              <a:ext uri="{FF2B5EF4-FFF2-40B4-BE49-F238E27FC236}">
                <a16:creationId xmlns:a16="http://schemas.microsoft.com/office/drawing/2014/main" id="{A8189B96-7FAE-4DE8-9E94-C3DB05DB85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F21791-9F78-4752-9BF1-3D2208D05EB1}"/>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1019752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E2068-0D1C-4D08-82F9-A3E2419ED3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0DF40F-AEA6-415C-B7C3-A6A70F3420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DE063C-179E-45D3-B08D-1CE2F382F009}"/>
              </a:ext>
            </a:extLst>
          </p:cNvPr>
          <p:cNvSpPr>
            <a:spLocks noGrp="1"/>
          </p:cNvSpPr>
          <p:nvPr>
            <p:ph type="dt" sz="half" idx="10"/>
          </p:nvPr>
        </p:nvSpPr>
        <p:spPr/>
        <p:txBody>
          <a:bodyPr/>
          <a:lstStyle/>
          <a:p>
            <a:fld id="{2DA18BE8-36AC-4F35-BE26-F4F0B56A4A55}" type="datetimeFigureOut">
              <a:rPr lang="en-US" smtClean="0"/>
              <a:t>6/3/2019</a:t>
            </a:fld>
            <a:endParaRPr lang="en-US"/>
          </a:p>
        </p:txBody>
      </p:sp>
      <p:sp>
        <p:nvSpPr>
          <p:cNvPr id="5" name="Footer Placeholder 4">
            <a:extLst>
              <a:ext uri="{FF2B5EF4-FFF2-40B4-BE49-F238E27FC236}">
                <a16:creationId xmlns:a16="http://schemas.microsoft.com/office/drawing/2014/main" id="{C2D5F331-E1CB-452B-AD34-B8025CF30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8D146A-4041-4BC0-9E7B-0F349DBE4F4C}"/>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3785228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CB3DE1-4542-4B16-BB51-E5EA0AEF82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DD2249-0639-4D0C-80A1-BF8687DF18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9E8CE-6751-4F09-B466-B8D2816D7C2E}"/>
              </a:ext>
            </a:extLst>
          </p:cNvPr>
          <p:cNvSpPr>
            <a:spLocks noGrp="1"/>
          </p:cNvSpPr>
          <p:nvPr>
            <p:ph type="dt" sz="half" idx="10"/>
          </p:nvPr>
        </p:nvSpPr>
        <p:spPr/>
        <p:txBody>
          <a:bodyPr/>
          <a:lstStyle/>
          <a:p>
            <a:fld id="{2DA18BE8-36AC-4F35-BE26-F4F0B56A4A55}" type="datetimeFigureOut">
              <a:rPr lang="en-US" smtClean="0"/>
              <a:t>6/3/2019</a:t>
            </a:fld>
            <a:endParaRPr lang="en-US"/>
          </a:p>
        </p:txBody>
      </p:sp>
      <p:sp>
        <p:nvSpPr>
          <p:cNvPr id="5" name="Footer Placeholder 4">
            <a:extLst>
              <a:ext uri="{FF2B5EF4-FFF2-40B4-BE49-F238E27FC236}">
                <a16:creationId xmlns:a16="http://schemas.microsoft.com/office/drawing/2014/main" id="{E324B6C2-97AC-4A76-B95A-447BDAD024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6D3FEB-D911-4F5D-952E-EEF4FA62A545}"/>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1295040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5A28C-7BD3-4723-A0E9-B352E34FDA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323B06-4EC2-4D8D-AEE6-1B0946C2CE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E47EBC-EE3C-4250-B580-09B3C7792651}"/>
              </a:ext>
            </a:extLst>
          </p:cNvPr>
          <p:cNvSpPr>
            <a:spLocks noGrp="1"/>
          </p:cNvSpPr>
          <p:nvPr>
            <p:ph type="dt" sz="half" idx="10"/>
          </p:nvPr>
        </p:nvSpPr>
        <p:spPr/>
        <p:txBody>
          <a:bodyPr/>
          <a:lstStyle/>
          <a:p>
            <a:fld id="{2DA18BE8-36AC-4F35-BE26-F4F0B56A4A55}" type="datetimeFigureOut">
              <a:rPr lang="en-US" smtClean="0"/>
              <a:t>6/3/2019</a:t>
            </a:fld>
            <a:endParaRPr lang="en-US"/>
          </a:p>
        </p:txBody>
      </p:sp>
      <p:sp>
        <p:nvSpPr>
          <p:cNvPr id="5" name="Footer Placeholder 4">
            <a:extLst>
              <a:ext uri="{FF2B5EF4-FFF2-40B4-BE49-F238E27FC236}">
                <a16:creationId xmlns:a16="http://schemas.microsoft.com/office/drawing/2014/main" id="{83EBFD53-94F7-4D0E-9F01-6DAD2493DE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EBD3E7-20FA-455E-8901-417147E76F60}"/>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148835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36D29-5C52-4A07-9B8F-2718DD9FE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17EF78-6CD0-4BF5-ADE0-29079AD69C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939165-F7B5-49AA-9FC7-DF379F69A575}"/>
              </a:ext>
            </a:extLst>
          </p:cNvPr>
          <p:cNvSpPr>
            <a:spLocks noGrp="1"/>
          </p:cNvSpPr>
          <p:nvPr>
            <p:ph type="dt" sz="half" idx="10"/>
          </p:nvPr>
        </p:nvSpPr>
        <p:spPr/>
        <p:txBody>
          <a:bodyPr/>
          <a:lstStyle/>
          <a:p>
            <a:fld id="{2DA18BE8-36AC-4F35-BE26-F4F0B56A4A55}" type="datetimeFigureOut">
              <a:rPr lang="en-US" smtClean="0"/>
              <a:t>6/3/2019</a:t>
            </a:fld>
            <a:endParaRPr lang="en-US"/>
          </a:p>
        </p:txBody>
      </p:sp>
      <p:sp>
        <p:nvSpPr>
          <p:cNvPr id="5" name="Footer Placeholder 4">
            <a:extLst>
              <a:ext uri="{FF2B5EF4-FFF2-40B4-BE49-F238E27FC236}">
                <a16:creationId xmlns:a16="http://schemas.microsoft.com/office/drawing/2014/main" id="{71225B73-2BED-4C72-B34F-94AA3F4481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0A0BAB-95A9-4D2E-A91F-46ADCC0692CD}"/>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1593483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B1691-F531-4CBC-8BE3-A706E69D7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0662AA-4D30-490F-9C5F-5A3F75CD3C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16644E-7A57-4FE1-A5C9-02713D0BCD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B1EDFF-753B-46DA-A10F-01A8717E0517}"/>
              </a:ext>
            </a:extLst>
          </p:cNvPr>
          <p:cNvSpPr>
            <a:spLocks noGrp="1"/>
          </p:cNvSpPr>
          <p:nvPr>
            <p:ph type="dt" sz="half" idx="10"/>
          </p:nvPr>
        </p:nvSpPr>
        <p:spPr/>
        <p:txBody>
          <a:bodyPr/>
          <a:lstStyle/>
          <a:p>
            <a:fld id="{2DA18BE8-36AC-4F35-BE26-F4F0B56A4A55}" type="datetimeFigureOut">
              <a:rPr lang="en-US" smtClean="0"/>
              <a:t>6/3/2019</a:t>
            </a:fld>
            <a:endParaRPr lang="en-US"/>
          </a:p>
        </p:txBody>
      </p:sp>
      <p:sp>
        <p:nvSpPr>
          <p:cNvPr id="6" name="Footer Placeholder 5">
            <a:extLst>
              <a:ext uri="{FF2B5EF4-FFF2-40B4-BE49-F238E27FC236}">
                <a16:creationId xmlns:a16="http://schemas.microsoft.com/office/drawing/2014/main" id="{2CB03EAB-A94B-4CC7-9F17-49730AC7D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D7A4DD-D609-4B42-92EB-714A6270B006}"/>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552002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92C5B-33BB-4B8E-A675-470819195C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F5702A-B57F-4FC0-AFC4-435F04AF06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84DE22-2F4C-4B71-941D-5908CA9BD3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89F28B-85FF-4173-B1E0-B2651032C6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6E80F4-184F-4237-A39F-1815CA3E94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E893E6-506B-471C-BB35-DBA6ED3746B4}"/>
              </a:ext>
            </a:extLst>
          </p:cNvPr>
          <p:cNvSpPr>
            <a:spLocks noGrp="1"/>
          </p:cNvSpPr>
          <p:nvPr>
            <p:ph type="dt" sz="half" idx="10"/>
          </p:nvPr>
        </p:nvSpPr>
        <p:spPr/>
        <p:txBody>
          <a:bodyPr/>
          <a:lstStyle/>
          <a:p>
            <a:fld id="{2DA18BE8-36AC-4F35-BE26-F4F0B56A4A55}" type="datetimeFigureOut">
              <a:rPr lang="en-US" smtClean="0"/>
              <a:t>6/3/2019</a:t>
            </a:fld>
            <a:endParaRPr lang="en-US"/>
          </a:p>
        </p:txBody>
      </p:sp>
      <p:sp>
        <p:nvSpPr>
          <p:cNvPr id="8" name="Footer Placeholder 7">
            <a:extLst>
              <a:ext uri="{FF2B5EF4-FFF2-40B4-BE49-F238E27FC236}">
                <a16:creationId xmlns:a16="http://schemas.microsoft.com/office/drawing/2014/main" id="{B09C7B82-0CA8-4550-B1F2-BED1056E99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58E77-35C8-48C7-84F6-7721380D62F7}"/>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1518928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B189C-6F0A-4B6F-8FF8-D5D8A41CAC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D452BB-4B17-4385-9929-86AF0F13542B}"/>
              </a:ext>
            </a:extLst>
          </p:cNvPr>
          <p:cNvSpPr>
            <a:spLocks noGrp="1"/>
          </p:cNvSpPr>
          <p:nvPr>
            <p:ph type="dt" sz="half" idx="10"/>
          </p:nvPr>
        </p:nvSpPr>
        <p:spPr/>
        <p:txBody>
          <a:bodyPr/>
          <a:lstStyle/>
          <a:p>
            <a:fld id="{2DA18BE8-36AC-4F35-BE26-F4F0B56A4A55}" type="datetimeFigureOut">
              <a:rPr lang="en-US" smtClean="0"/>
              <a:t>6/3/2019</a:t>
            </a:fld>
            <a:endParaRPr lang="en-US"/>
          </a:p>
        </p:txBody>
      </p:sp>
      <p:sp>
        <p:nvSpPr>
          <p:cNvPr id="4" name="Footer Placeholder 3">
            <a:extLst>
              <a:ext uri="{FF2B5EF4-FFF2-40B4-BE49-F238E27FC236}">
                <a16:creationId xmlns:a16="http://schemas.microsoft.com/office/drawing/2014/main" id="{68B46352-AE37-4E05-B512-775C77E14A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13E844-6CEB-4A66-BFA5-F24EA57ADB55}"/>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1876884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931C10-15C4-4012-A0E5-0BBBFF9A8F27}"/>
              </a:ext>
            </a:extLst>
          </p:cNvPr>
          <p:cNvSpPr>
            <a:spLocks noGrp="1"/>
          </p:cNvSpPr>
          <p:nvPr>
            <p:ph type="dt" sz="half" idx="10"/>
          </p:nvPr>
        </p:nvSpPr>
        <p:spPr/>
        <p:txBody>
          <a:bodyPr/>
          <a:lstStyle/>
          <a:p>
            <a:fld id="{2DA18BE8-36AC-4F35-BE26-F4F0B56A4A55}" type="datetimeFigureOut">
              <a:rPr lang="en-US" smtClean="0"/>
              <a:t>6/3/2019</a:t>
            </a:fld>
            <a:endParaRPr lang="en-US"/>
          </a:p>
        </p:txBody>
      </p:sp>
      <p:sp>
        <p:nvSpPr>
          <p:cNvPr id="3" name="Footer Placeholder 2">
            <a:extLst>
              <a:ext uri="{FF2B5EF4-FFF2-40B4-BE49-F238E27FC236}">
                <a16:creationId xmlns:a16="http://schemas.microsoft.com/office/drawing/2014/main" id="{9C271FB9-050E-45F8-9C67-F171BBA810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3C41E9-0F7A-4F58-B3E7-AD3A7C4E5F72}"/>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2795856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7F7D-DC41-40F4-891A-760E1A713E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68D3A4-6AE4-4B94-AB1F-A1B5CE647B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4514EE-457D-4CB6-B3F8-24F1B864E3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3A3601-EB1B-4769-A7D6-CDBA750D3EAC}"/>
              </a:ext>
            </a:extLst>
          </p:cNvPr>
          <p:cNvSpPr>
            <a:spLocks noGrp="1"/>
          </p:cNvSpPr>
          <p:nvPr>
            <p:ph type="dt" sz="half" idx="10"/>
          </p:nvPr>
        </p:nvSpPr>
        <p:spPr/>
        <p:txBody>
          <a:bodyPr/>
          <a:lstStyle/>
          <a:p>
            <a:fld id="{2DA18BE8-36AC-4F35-BE26-F4F0B56A4A55}" type="datetimeFigureOut">
              <a:rPr lang="en-US" smtClean="0"/>
              <a:t>6/3/2019</a:t>
            </a:fld>
            <a:endParaRPr lang="en-US"/>
          </a:p>
        </p:txBody>
      </p:sp>
      <p:sp>
        <p:nvSpPr>
          <p:cNvPr id="6" name="Footer Placeholder 5">
            <a:extLst>
              <a:ext uri="{FF2B5EF4-FFF2-40B4-BE49-F238E27FC236}">
                <a16:creationId xmlns:a16="http://schemas.microsoft.com/office/drawing/2014/main" id="{9313FADE-C864-4E33-855D-A6947A1C2B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3D9A7E-E0DA-4129-8F29-2D39BD56C887}"/>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256516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B96E-D1CA-4D0F-B553-A9F0CDCC77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856D08-49F0-436D-B168-706379FD7D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AE73CA-1314-4158-898B-92D1BACB6B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26009E-1201-4CEA-85EE-2CC867896434}"/>
              </a:ext>
            </a:extLst>
          </p:cNvPr>
          <p:cNvSpPr>
            <a:spLocks noGrp="1"/>
          </p:cNvSpPr>
          <p:nvPr>
            <p:ph type="dt" sz="half" idx="10"/>
          </p:nvPr>
        </p:nvSpPr>
        <p:spPr/>
        <p:txBody>
          <a:bodyPr/>
          <a:lstStyle/>
          <a:p>
            <a:fld id="{2DA18BE8-36AC-4F35-BE26-F4F0B56A4A55}" type="datetimeFigureOut">
              <a:rPr lang="en-US" smtClean="0"/>
              <a:t>6/3/2019</a:t>
            </a:fld>
            <a:endParaRPr lang="en-US"/>
          </a:p>
        </p:txBody>
      </p:sp>
      <p:sp>
        <p:nvSpPr>
          <p:cNvPr id="6" name="Footer Placeholder 5">
            <a:extLst>
              <a:ext uri="{FF2B5EF4-FFF2-40B4-BE49-F238E27FC236}">
                <a16:creationId xmlns:a16="http://schemas.microsoft.com/office/drawing/2014/main" id="{FD0A5701-6CA7-4684-9A9E-604786783D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63ED1D-6235-4F06-AB40-938AAE888FF0}"/>
              </a:ext>
            </a:extLst>
          </p:cNvPr>
          <p:cNvSpPr>
            <a:spLocks noGrp="1"/>
          </p:cNvSpPr>
          <p:nvPr>
            <p:ph type="sldNum" sz="quarter" idx="12"/>
          </p:nvPr>
        </p:nvSpPr>
        <p:spPr/>
        <p:txBody>
          <a:bodyPr/>
          <a:lstStyle/>
          <a:p>
            <a:fld id="{55488D16-27F6-48C9-96B3-CCCBC3344A8D}" type="slidenum">
              <a:rPr lang="en-US" smtClean="0"/>
              <a:t>‹#›</a:t>
            </a:fld>
            <a:endParaRPr lang="en-US"/>
          </a:p>
        </p:txBody>
      </p:sp>
    </p:spTree>
    <p:extLst>
      <p:ext uri="{BB962C8B-B14F-4D97-AF65-F5344CB8AC3E}">
        <p14:creationId xmlns:p14="http://schemas.microsoft.com/office/powerpoint/2010/main" val="2328151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C59E10-1F9C-4B96-B306-5A3377E5DC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729977-502B-45C1-814A-5B39CC1F88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AB8437-9EE4-4FD4-B252-F4B5B0E61A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A18BE8-36AC-4F35-BE26-F4F0B56A4A55}" type="datetimeFigureOut">
              <a:rPr lang="en-US" smtClean="0"/>
              <a:t>6/3/2019</a:t>
            </a:fld>
            <a:endParaRPr lang="en-US"/>
          </a:p>
        </p:txBody>
      </p:sp>
      <p:sp>
        <p:nvSpPr>
          <p:cNvPr id="5" name="Footer Placeholder 4">
            <a:extLst>
              <a:ext uri="{FF2B5EF4-FFF2-40B4-BE49-F238E27FC236}">
                <a16:creationId xmlns:a16="http://schemas.microsoft.com/office/drawing/2014/main" id="{54A34641-61A5-444C-8F49-8C0185838D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40609F-587E-4D1F-BCB1-7509B6C7D2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488D16-27F6-48C9-96B3-CCCBC3344A8D}" type="slidenum">
              <a:rPr lang="en-US" smtClean="0"/>
              <a:t>‹#›</a:t>
            </a:fld>
            <a:endParaRPr lang="en-US"/>
          </a:p>
        </p:txBody>
      </p:sp>
    </p:spTree>
    <p:extLst>
      <p:ext uri="{BB962C8B-B14F-4D97-AF65-F5344CB8AC3E}">
        <p14:creationId xmlns:p14="http://schemas.microsoft.com/office/powerpoint/2010/main" val="483415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C4ED01-BE9E-463A-8796-7FDB392FE6FD}"/>
              </a:ext>
            </a:extLst>
          </p:cNvPr>
          <p:cNvSpPr>
            <a:spLocks noGrp="1"/>
          </p:cNvSpPr>
          <p:nvPr>
            <p:ph idx="1"/>
          </p:nvPr>
        </p:nvSpPr>
        <p:spPr>
          <a:xfrm>
            <a:off x="838200" y="1149927"/>
            <a:ext cx="10515600" cy="5027036"/>
          </a:xfrm>
        </p:spPr>
        <p:txBody>
          <a:bodyPr>
            <a:normAutofit lnSpcReduction="10000"/>
          </a:bodyPr>
          <a:lstStyle/>
          <a:p>
            <a:pPr marL="0" indent="0" algn="ctr">
              <a:buNone/>
            </a:pPr>
            <a:r>
              <a:rPr lang="en-US" sz="4400" b="1" dirty="0"/>
              <a:t>THE LANDLORDS</a:t>
            </a:r>
          </a:p>
          <a:p>
            <a:pPr marL="0" indent="0" algn="ctr">
              <a:buNone/>
            </a:pPr>
            <a:r>
              <a:rPr lang="en-US" sz="1800" i="1" dirty="0"/>
              <a:t>Nirmala, Sam, Sean</a:t>
            </a:r>
          </a:p>
          <a:p>
            <a:endParaRPr lang="en-US" sz="1400" dirty="0"/>
          </a:p>
          <a:p>
            <a:pPr marL="0" indent="0" algn="ctr">
              <a:buNone/>
            </a:pPr>
            <a:endParaRPr lang="en-US" sz="1800" dirty="0"/>
          </a:p>
          <a:p>
            <a:pPr marL="0" indent="0" algn="ctr">
              <a:buNone/>
            </a:pPr>
            <a:r>
              <a:rPr lang="en-US" sz="2200" dirty="0"/>
              <a:t>Do you think more evictions take place in areas with high crime? </a:t>
            </a:r>
          </a:p>
          <a:p>
            <a:pPr marL="0" indent="0" algn="ctr">
              <a:buNone/>
            </a:pPr>
            <a:endParaRPr lang="en-US" sz="2200" dirty="0"/>
          </a:p>
          <a:p>
            <a:pPr marL="0" indent="0" algn="ctr">
              <a:buNone/>
            </a:pPr>
            <a:r>
              <a:rPr lang="en-US" sz="2200" dirty="0"/>
              <a:t>Do you think access to public transportation, like subways might decrease evictions?</a:t>
            </a:r>
          </a:p>
          <a:p>
            <a:pPr marL="0" indent="0" algn="ctr">
              <a:buNone/>
            </a:pPr>
            <a:endParaRPr lang="en-US" sz="2200" dirty="0"/>
          </a:p>
          <a:p>
            <a:pPr marL="0" indent="0" algn="ctr">
              <a:buNone/>
            </a:pPr>
            <a:r>
              <a:rPr lang="en-US" sz="2200" dirty="0"/>
              <a:t>Do you think fewer evictions would happen where greater access to parks is available—either due to affluence or the mental and physical benefits of green space?</a:t>
            </a:r>
          </a:p>
          <a:p>
            <a:pPr marL="0" indent="0" algn="ctr">
              <a:buNone/>
            </a:pPr>
            <a:endParaRPr lang="en-US" sz="2200" dirty="0"/>
          </a:p>
          <a:p>
            <a:pPr marL="0" indent="0" algn="ctr">
              <a:buNone/>
            </a:pPr>
            <a:r>
              <a:rPr lang="en-US" sz="2200" dirty="0"/>
              <a:t>Using data from NYC and elsewhere, our project answered questions like these.</a:t>
            </a:r>
          </a:p>
        </p:txBody>
      </p:sp>
    </p:spTree>
    <p:extLst>
      <p:ext uri="{BB962C8B-B14F-4D97-AF65-F5344CB8AC3E}">
        <p14:creationId xmlns:p14="http://schemas.microsoft.com/office/powerpoint/2010/main" val="3663532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C4ED01-BE9E-463A-8796-7FDB392FE6FD}"/>
              </a:ext>
            </a:extLst>
          </p:cNvPr>
          <p:cNvSpPr>
            <a:spLocks noGrp="1"/>
          </p:cNvSpPr>
          <p:nvPr>
            <p:ph idx="1"/>
          </p:nvPr>
        </p:nvSpPr>
        <p:spPr>
          <a:xfrm>
            <a:off x="838200" y="1149927"/>
            <a:ext cx="10515600" cy="5027036"/>
          </a:xfrm>
        </p:spPr>
        <p:txBody>
          <a:bodyPr>
            <a:normAutofit lnSpcReduction="10000"/>
          </a:bodyPr>
          <a:lstStyle/>
          <a:p>
            <a:pPr marL="457200" lvl="1" indent="0">
              <a:buNone/>
            </a:pPr>
            <a:r>
              <a:rPr lang="en-US" sz="2000" dirty="0"/>
              <a:t>Our project idea:</a:t>
            </a:r>
          </a:p>
          <a:p>
            <a:pPr marL="457200" lvl="1" indent="0">
              <a:buNone/>
            </a:pPr>
            <a:endParaRPr lang="en-US" sz="2000" dirty="0"/>
          </a:p>
          <a:p>
            <a:pPr lvl="1"/>
            <a:r>
              <a:rPr lang="en-US" sz="2000" dirty="0"/>
              <a:t>Evictions in New York City have a measurable relationship to crime, public transportation, and access to green space. Based on those ideas, we expected:</a:t>
            </a:r>
          </a:p>
          <a:p>
            <a:pPr lvl="1"/>
            <a:endParaRPr lang="en-US" sz="2000" dirty="0"/>
          </a:p>
          <a:p>
            <a:pPr lvl="2"/>
            <a:r>
              <a:rPr lang="en-US" dirty="0"/>
              <a:t>Evictions will be higher in zip codes with more reported crime, and lower in zip codes with less reported crime</a:t>
            </a:r>
          </a:p>
          <a:p>
            <a:pPr lvl="2"/>
            <a:r>
              <a:rPr lang="en-US" dirty="0"/>
              <a:t>Evictions will be higher in zip codes with fewer entry points to the subway, lower where subway access is greater</a:t>
            </a:r>
          </a:p>
          <a:p>
            <a:pPr lvl="2"/>
            <a:r>
              <a:rPr lang="en-US" dirty="0"/>
              <a:t>Evictions will be higher in zip codes with less accessible green space (parks), and lower where more green space is accessible</a:t>
            </a:r>
          </a:p>
          <a:p>
            <a:pPr lvl="1"/>
            <a:endParaRPr lang="en-US" sz="2000" dirty="0"/>
          </a:p>
          <a:p>
            <a:pPr lvl="1"/>
            <a:r>
              <a:rPr lang="en-US" sz="2000" dirty="0"/>
              <a:t>Describe the questions you asked, and why you asked them</a:t>
            </a:r>
          </a:p>
          <a:p>
            <a:pPr lvl="2"/>
            <a:r>
              <a:rPr lang="en-US" dirty="0"/>
              <a:t>Where are the subway entrances, what were all the reported crimes last year, where are the parks and how much acreage do they cover, how many evictions were there last year and where did they take place? Why doesn’t a real New Yorker think Staten Island counts?</a:t>
            </a:r>
          </a:p>
          <a:p>
            <a:pPr lvl="2"/>
            <a:endParaRPr lang="en-US" dirty="0"/>
          </a:p>
          <a:p>
            <a:endParaRPr lang="en-US" sz="2000" dirty="0"/>
          </a:p>
        </p:txBody>
      </p:sp>
      <p:sp>
        <p:nvSpPr>
          <p:cNvPr id="2" name="Rectangle 1">
            <a:extLst>
              <a:ext uri="{FF2B5EF4-FFF2-40B4-BE49-F238E27FC236}">
                <a16:creationId xmlns:a16="http://schemas.microsoft.com/office/drawing/2014/main" id="{4F401EBE-51F0-4FD9-BD4E-FF7282EAB489}"/>
              </a:ext>
            </a:extLst>
          </p:cNvPr>
          <p:cNvSpPr/>
          <p:nvPr/>
        </p:nvSpPr>
        <p:spPr>
          <a:xfrm>
            <a:off x="637739" y="496371"/>
            <a:ext cx="11125174" cy="523220"/>
          </a:xfrm>
          <a:prstGeom prst="rect">
            <a:avLst/>
          </a:prstGeom>
        </p:spPr>
        <p:txBody>
          <a:bodyPr wrap="square">
            <a:spAutoFit/>
          </a:bodyPr>
          <a:lstStyle/>
          <a:p>
            <a:r>
              <a:rPr lang="en-US" sz="2800" dirty="0"/>
              <a:t>Motivation</a:t>
            </a:r>
          </a:p>
        </p:txBody>
      </p:sp>
    </p:spTree>
    <p:extLst>
      <p:ext uri="{BB962C8B-B14F-4D97-AF65-F5344CB8AC3E}">
        <p14:creationId xmlns:p14="http://schemas.microsoft.com/office/powerpoint/2010/main" val="2975223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C4ED01-BE9E-463A-8796-7FDB392FE6FD}"/>
              </a:ext>
            </a:extLst>
          </p:cNvPr>
          <p:cNvSpPr>
            <a:spLocks noGrp="1"/>
          </p:cNvSpPr>
          <p:nvPr>
            <p:ph idx="1"/>
          </p:nvPr>
        </p:nvSpPr>
        <p:spPr>
          <a:xfrm>
            <a:off x="838200" y="1149927"/>
            <a:ext cx="10515600" cy="5027036"/>
          </a:xfrm>
        </p:spPr>
        <p:txBody>
          <a:bodyPr>
            <a:normAutofit/>
          </a:bodyPr>
          <a:lstStyle/>
          <a:p>
            <a:pPr marL="457200" lvl="1" indent="0" algn="ctr">
              <a:buNone/>
            </a:pPr>
            <a:endParaRPr lang="en-US" sz="2800" dirty="0"/>
          </a:p>
          <a:p>
            <a:pPr marL="457200" lvl="1" indent="0" algn="ctr">
              <a:buNone/>
            </a:pPr>
            <a:endParaRPr lang="en-US" sz="2800" dirty="0"/>
          </a:p>
          <a:p>
            <a:pPr marL="457200" lvl="1" indent="0" algn="ctr">
              <a:buNone/>
            </a:pPr>
            <a:endParaRPr lang="en-US" sz="2800" dirty="0"/>
          </a:p>
          <a:p>
            <a:pPr marL="457200" lvl="1" indent="0" algn="ctr">
              <a:buNone/>
            </a:pPr>
            <a:r>
              <a:rPr lang="en-US" sz="2800" dirty="0"/>
              <a:t>There does appear to be a relationship between crime and eviction,</a:t>
            </a:r>
          </a:p>
          <a:p>
            <a:pPr marL="457200" lvl="1" indent="0" algn="ctr">
              <a:buNone/>
            </a:pPr>
            <a:endParaRPr lang="en-US" sz="2800" dirty="0"/>
          </a:p>
          <a:p>
            <a:pPr marL="457200" lvl="1" indent="0" algn="ctr">
              <a:buNone/>
            </a:pPr>
            <a:r>
              <a:rPr lang="en-US" sz="2800" dirty="0"/>
              <a:t> </a:t>
            </a:r>
          </a:p>
          <a:p>
            <a:pPr marL="457200" lvl="1" indent="0" algn="ctr">
              <a:buNone/>
            </a:pPr>
            <a:r>
              <a:rPr lang="en-US" sz="2800" dirty="0"/>
              <a:t>but we could not determine whether evictions had a similar relationship to Subway Access and/or Parks</a:t>
            </a:r>
          </a:p>
          <a:p>
            <a:pPr marL="457200" lvl="1" indent="0">
              <a:buNone/>
            </a:pPr>
            <a:endParaRPr lang="en-US" sz="2000" dirty="0"/>
          </a:p>
        </p:txBody>
      </p:sp>
      <p:sp>
        <p:nvSpPr>
          <p:cNvPr id="2" name="Rectangle 1">
            <a:extLst>
              <a:ext uri="{FF2B5EF4-FFF2-40B4-BE49-F238E27FC236}">
                <a16:creationId xmlns:a16="http://schemas.microsoft.com/office/drawing/2014/main" id="{4F401EBE-51F0-4FD9-BD4E-FF7282EAB489}"/>
              </a:ext>
            </a:extLst>
          </p:cNvPr>
          <p:cNvSpPr/>
          <p:nvPr/>
        </p:nvSpPr>
        <p:spPr>
          <a:xfrm>
            <a:off x="637739" y="496371"/>
            <a:ext cx="11125174" cy="523220"/>
          </a:xfrm>
          <a:prstGeom prst="rect">
            <a:avLst/>
          </a:prstGeom>
        </p:spPr>
        <p:txBody>
          <a:bodyPr wrap="square">
            <a:spAutoFit/>
          </a:bodyPr>
          <a:lstStyle/>
          <a:p>
            <a:r>
              <a:rPr lang="en-US" sz="2800" dirty="0"/>
              <a:t>Summary</a:t>
            </a:r>
          </a:p>
        </p:txBody>
      </p:sp>
    </p:spTree>
    <p:extLst>
      <p:ext uri="{BB962C8B-B14F-4D97-AF65-F5344CB8AC3E}">
        <p14:creationId xmlns:p14="http://schemas.microsoft.com/office/powerpoint/2010/main" val="2461681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D71B-E903-4925-9F7A-2F5D0F767846}"/>
              </a:ext>
            </a:extLst>
          </p:cNvPr>
          <p:cNvSpPr>
            <a:spLocks noGrp="1"/>
          </p:cNvSpPr>
          <p:nvPr>
            <p:ph type="title"/>
          </p:nvPr>
        </p:nvSpPr>
        <p:spPr/>
        <p:txBody>
          <a:bodyPr>
            <a:normAutofit/>
          </a:bodyPr>
          <a:lstStyle/>
          <a:p>
            <a:r>
              <a:rPr lang="en-US" sz="2800" dirty="0"/>
              <a:t>Data, Clean Up &amp; Exploration</a:t>
            </a:r>
          </a:p>
        </p:txBody>
      </p:sp>
      <p:sp>
        <p:nvSpPr>
          <p:cNvPr id="3" name="Content Placeholder 2">
            <a:extLst>
              <a:ext uri="{FF2B5EF4-FFF2-40B4-BE49-F238E27FC236}">
                <a16:creationId xmlns:a16="http://schemas.microsoft.com/office/drawing/2014/main" id="{46C4ED01-BE9E-463A-8796-7FDB392FE6FD}"/>
              </a:ext>
            </a:extLst>
          </p:cNvPr>
          <p:cNvSpPr>
            <a:spLocks noGrp="1"/>
          </p:cNvSpPr>
          <p:nvPr>
            <p:ph idx="1"/>
          </p:nvPr>
        </p:nvSpPr>
        <p:spPr/>
        <p:txBody>
          <a:bodyPr>
            <a:noAutofit/>
          </a:bodyPr>
          <a:lstStyle/>
          <a:p>
            <a:r>
              <a:rPr lang="en-US" sz="2000" dirty="0"/>
              <a:t>Crime, Demographic, Subway, Eviction and Park Data all came from the City of New York’s API and other NYC official sites.</a:t>
            </a:r>
          </a:p>
          <a:p>
            <a:r>
              <a:rPr lang="en-US" sz="2000" dirty="0"/>
              <a:t>Our data seemed most interesting and understandable when we grouped it by borough.</a:t>
            </a:r>
          </a:p>
          <a:p>
            <a:r>
              <a:rPr lang="en-US" sz="2000" dirty="0"/>
              <a:t>Parks data was especially dirty without a common delimiter. Integrating the data required a great deal of time.</a:t>
            </a:r>
          </a:p>
          <a:p>
            <a:r>
              <a:rPr lang="en-US" sz="2000" dirty="0"/>
              <a:t>There are almost as many arrests “for possession of heroin with a  needle” as traffic violations in our NYC crime data.</a:t>
            </a:r>
          </a:p>
          <a:p>
            <a:endParaRPr lang="en-US" sz="2000" dirty="0"/>
          </a:p>
          <a:p>
            <a:endParaRPr lang="en-US" sz="2000" dirty="0"/>
          </a:p>
        </p:txBody>
      </p:sp>
    </p:spTree>
    <p:extLst>
      <p:ext uri="{BB962C8B-B14F-4D97-AF65-F5344CB8AC3E}">
        <p14:creationId xmlns:p14="http://schemas.microsoft.com/office/powerpoint/2010/main" val="2016847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D71B-E903-4925-9F7A-2F5D0F767846}"/>
              </a:ext>
            </a:extLst>
          </p:cNvPr>
          <p:cNvSpPr>
            <a:spLocks noGrp="1"/>
          </p:cNvSpPr>
          <p:nvPr>
            <p:ph type="title"/>
          </p:nvPr>
        </p:nvSpPr>
        <p:spPr/>
        <p:txBody>
          <a:bodyPr>
            <a:normAutofit/>
          </a:bodyPr>
          <a:lstStyle/>
          <a:p>
            <a:r>
              <a:rPr lang="en-US" sz="2800" dirty="0"/>
              <a:t>Analysis: Do more evictions take place in areas with high crime? </a:t>
            </a:r>
            <a:br>
              <a:rPr lang="en-US" sz="2800" dirty="0"/>
            </a:br>
            <a:endParaRPr lang="en-US" sz="2800" dirty="0"/>
          </a:p>
        </p:txBody>
      </p:sp>
      <p:sp>
        <p:nvSpPr>
          <p:cNvPr id="3" name="Content Placeholder 2">
            <a:extLst>
              <a:ext uri="{FF2B5EF4-FFF2-40B4-BE49-F238E27FC236}">
                <a16:creationId xmlns:a16="http://schemas.microsoft.com/office/drawing/2014/main" id="{46C4ED01-BE9E-463A-8796-7FDB392FE6FD}"/>
              </a:ext>
            </a:extLst>
          </p:cNvPr>
          <p:cNvSpPr>
            <a:spLocks noGrp="1"/>
          </p:cNvSpPr>
          <p:nvPr>
            <p:ph idx="1"/>
          </p:nvPr>
        </p:nvSpPr>
        <p:spPr/>
        <p:txBody>
          <a:bodyPr>
            <a:normAutofit/>
          </a:bodyPr>
          <a:lstStyle/>
          <a:p>
            <a:pPr marL="0" indent="0">
              <a:buNone/>
            </a:pPr>
            <a:r>
              <a:rPr lang="en-US" sz="2000" dirty="0"/>
              <a:t>Based on the data, there does seem to be a relationship between evictions and crime.</a:t>
            </a:r>
          </a:p>
        </p:txBody>
      </p:sp>
      <p:pic>
        <p:nvPicPr>
          <p:cNvPr id="1026" name="Picture 2">
            <a:extLst>
              <a:ext uri="{FF2B5EF4-FFF2-40B4-BE49-F238E27FC236}">
                <a16:creationId xmlns:a16="http://schemas.microsoft.com/office/drawing/2014/main" id="{7048CDB7-3F82-4BE8-8452-957DE51DD3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91161"/>
            <a:ext cx="2542309" cy="1784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369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D71B-E903-4925-9F7A-2F5D0F767846}"/>
              </a:ext>
            </a:extLst>
          </p:cNvPr>
          <p:cNvSpPr>
            <a:spLocks noGrp="1"/>
          </p:cNvSpPr>
          <p:nvPr>
            <p:ph type="title"/>
          </p:nvPr>
        </p:nvSpPr>
        <p:spPr/>
        <p:txBody>
          <a:bodyPr>
            <a:normAutofit fontScale="90000"/>
          </a:bodyPr>
          <a:lstStyle/>
          <a:p>
            <a:r>
              <a:rPr lang="en-US" sz="2800" dirty="0"/>
              <a:t>Analysis: Does access to public transportation, like subways decrease evictions?</a:t>
            </a:r>
            <a:br>
              <a:rPr lang="en-US" sz="2800" dirty="0"/>
            </a:br>
            <a:br>
              <a:rPr lang="en-US" sz="2800" dirty="0"/>
            </a:br>
            <a:endParaRPr lang="en-US" sz="2800" dirty="0"/>
          </a:p>
        </p:txBody>
      </p:sp>
      <p:sp>
        <p:nvSpPr>
          <p:cNvPr id="3" name="Content Placeholder 2">
            <a:extLst>
              <a:ext uri="{FF2B5EF4-FFF2-40B4-BE49-F238E27FC236}">
                <a16:creationId xmlns:a16="http://schemas.microsoft.com/office/drawing/2014/main" id="{46C4ED01-BE9E-463A-8796-7FDB392FE6FD}"/>
              </a:ext>
            </a:extLst>
          </p:cNvPr>
          <p:cNvSpPr>
            <a:spLocks noGrp="1"/>
          </p:cNvSpPr>
          <p:nvPr>
            <p:ph idx="1"/>
          </p:nvPr>
        </p:nvSpPr>
        <p:spPr>
          <a:xfrm>
            <a:off x="467810" y="1258466"/>
            <a:ext cx="10515600" cy="4351338"/>
          </a:xfrm>
        </p:spPr>
        <p:txBody>
          <a:bodyPr>
            <a:normAutofit/>
          </a:bodyPr>
          <a:lstStyle/>
          <a:p>
            <a:pPr marL="0" indent="0">
              <a:buNone/>
            </a:pPr>
            <a:r>
              <a:rPr lang="en-US" sz="2000" dirty="0"/>
              <a:t>Based on the data, there does not seem to be a relationship between evictions and subway access.</a:t>
            </a:r>
          </a:p>
        </p:txBody>
      </p:sp>
      <p:pic>
        <p:nvPicPr>
          <p:cNvPr id="2050" name="Picture 2">
            <a:extLst>
              <a:ext uri="{FF2B5EF4-FFF2-40B4-BE49-F238E27FC236}">
                <a16:creationId xmlns:a16="http://schemas.microsoft.com/office/drawing/2014/main" id="{2942B725-A39B-4790-A1DD-880476D9F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989" y="2584029"/>
            <a:ext cx="453390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702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D71B-E903-4925-9F7A-2F5D0F767846}"/>
              </a:ext>
            </a:extLst>
          </p:cNvPr>
          <p:cNvSpPr>
            <a:spLocks noGrp="1"/>
          </p:cNvSpPr>
          <p:nvPr>
            <p:ph type="title"/>
          </p:nvPr>
        </p:nvSpPr>
        <p:spPr>
          <a:xfrm>
            <a:off x="838200" y="365125"/>
            <a:ext cx="10515600" cy="1325563"/>
          </a:xfrm>
        </p:spPr>
        <p:txBody>
          <a:bodyPr>
            <a:normAutofit/>
          </a:bodyPr>
          <a:lstStyle/>
          <a:p>
            <a:r>
              <a:rPr lang="en-US" sz="2800"/>
              <a:t>Analysis: Does access to parks decrease evictions?</a:t>
            </a:r>
            <a:br>
              <a:rPr lang="en-US" sz="2800"/>
            </a:br>
            <a:br>
              <a:rPr lang="en-US" sz="2800"/>
            </a:br>
            <a:endParaRPr lang="en-US" sz="2800" dirty="0"/>
          </a:p>
        </p:txBody>
      </p:sp>
      <p:sp>
        <p:nvSpPr>
          <p:cNvPr id="3" name="Content Placeholder 2">
            <a:extLst>
              <a:ext uri="{FF2B5EF4-FFF2-40B4-BE49-F238E27FC236}">
                <a16:creationId xmlns:a16="http://schemas.microsoft.com/office/drawing/2014/main" id="{46C4ED01-BE9E-463A-8796-7FDB392FE6FD}"/>
              </a:ext>
            </a:extLst>
          </p:cNvPr>
          <p:cNvSpPr>
            <a:spLocks noGrp="1"/>
          </p:cNvSpPr>
          <p:nvPr>
            <p:ph idx="1"/>
          </p:nvPr>
        </p:nvSpPr>
        <p:spPr>
          <a:xfrm>
            <a:off x="467810" y="1258466"/>
            <a:ext cx="10515600" cy="4351338"/>
          </a:xfrm>
        </p:spPr>
        <p:txBody>
          <a:bodyPr>
            <a:normAutofit/>
          </a:bodyPr>
          <a:lstStyle/>
          <a:p>
            <a:pPr marL="0" indent="0">
              <a:buNone/>
            </a:pPr>
            <a:r>
              <a:rPr lang="en-US" sz="2000"/>
              <a:t>Based on the data, there does not seem to be a relationship between evictions and access to parks.</a:t>
            </a:r>
            <a:endParaRPr lang="en-US" sz="2000" dirty="0"/>
          </a:p>
        </p:txBody>
      </p:sp>
      <p:pic>
        <p:nvPicPr>
          <p:cNvPr id="3074" name="Picture 2">
            <a:extLst>
              <a:ext uri="{FF2B5EF4-FFF2-40B4-BE49-F238E27FC236}">
                <a16:creationId xmlns:a16="http://schemas.microsoft.com/office/drawing/2014/main" id="{9EE67F3D-35C5-4B20-95E0-D5F0AF09C0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079" y="2326271"/>
            <a:ext cx="4371975"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842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D71B-E903-4925-9F7A-2F5D0F767846}"/>
              </a:ext>
            </a:extLst>
          </p:cNvPr>
          <p:cNvSpPr>
            <a:spLocks noGrp="1"/>
          </p:cNvSpPr>
          <p:nvPr>
            <p:ph type="title"/>
          </p:nvPr>
        </p:nvSpPr>
        <p:spPr/>
        <p:txBody>
          <a:bodyPr>
            <a:normAutofit/>
          </a:bodyPr>
          <a:lstStyle/>
          <a:p>
            <a:r>
              <a:rPr lang="en-US" sz="2800" dirty="0"/>
              <a:t>Discussion</a:t>
            </a:r>
          </a:p>
        </p:txBody>
      </p:sp>
      <p:sp>
        <p:nvSpPr>
          <p:cNvPr id="3" name="Content Placeholder 2">
            <a:extLst>
              <a:ext uri="{FF2B5EF4-FFF2-40B4-BE49-F238E27FC236}">
                <a16:creationId xmlns:a16="http://schemas.microsoft.com/office/drawing/2014/main" id="{46C4ED01-BE9E-463A-8796-7FDB392FE6FD}"/>
              </a:ext>
            </a:extLst>
          </p:cNvPr>
          <p:cNvSpPr>
            <a:spLocks noGrp="1"/>
          </p:cNvSpPr>
          <p:nvPr>
            <p:ph idx="1"/>
          </p:nvPr>
        </p:nvSpPr>
        <p:spPr/>
        <p:txBody>
          <a:bodyPr>
            <a:normAutofit/>
          </a:bodyPr>
          <a:lstStyle/>
          <a:p>
            <a:r>
              <a:rPr lang="en-US" sz="2000" dirty="0"/>
              <a:t>Discussion</a:t>
            </a:r>
          </a:p>
          <a:p>
            <a:pPr lvl="1"/>
            <a:r>
              <a:rPr lang="en-US" sz="2000" dirty="0"/>
              <a:t>Discuss your findings. Did you find what you expected to find? If not, why not? What inferences or general conclusions can you draw from your analysis?</a:t>
            </a:r>
          </a:p>
          <a:p>
            <a:pPr lvl="1"/>
            <a:r>
              <a:rPr lang="en-US" sz="2000" dirty="0"/>
              <a:t>Post </a:t>
            </a:r>
            <a:r>
              <a:rPr lang="en-US" sz="2000" dirty="0" err="1"/>
              <a:t>MortemDiscuss</a:t>
            </a:r>
            <a:r>
              <a:rPr lang="en-US" sz="2000" dirty="0"/>
              <a:t> any difficulties that arose, and how you dealt with them</a:t>
            </a:r>
          </a:p>
          <a:p>
            <a:pPr lvl="1"/>
            <a:r>
              <a:rPr lang="en-US" sz="2000" dirty="0"/>
              <a:t>Discuss any additional questions that came up, but which you didn't have time to answer: What would you research next, if you had two more weeks?</a:t>
            </a:r>
          </a:p>
          <a:p>
            <a:pPr lvl="1"/>
            <a:r>
              <a:rPr lang="en-US" sz="2000" dirty="0"/>
              <a:t>Discuss the implications of your findings. This is where you get to have an open-ended discussion about what your findings "mean". Tell a good story! Storytelling through data analysis is no different than in literature. Find your narrative and use your analysis and visualization skills to highlight conflict and resolution in your data.</a:t>
            </a:r>
          </a:p>
          <a:p>
            <a:pPr lvl="1"/>
            <a:endParaRPr lang="en-US" sz="2000" dirty="0"/>
          </a:p>
        </p:txBody>
      </p:sp>
    </p:spTree>
    <p:extLst>
      <p:ext uri="{BB962C8B-B14F-4D97-AF65-F5344CB8AC3E}">
        <p14:creationId xmlns:p14="http://schemas.microsoft.com/office/powerpoint/2010/main" val="1891544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03005-F92E-442C-8108-03BD3A5E72F3}"/>
              </a:ext>
            </a:extLst>
          </p:cNvPr>
          <p:cNvSpPr>
            <a:spLocks noGrp="1"/>
          </p:cNvSpPr>
          <p:nvPr>
            <p:ph type="title"/>
          </p:nvPr>
        </p:nvSpPr>
        <p:spPr/>
        <p:txBody>
          <a:bodyPr>
            <a:normAutofit/>
          </a:bodyPr>
          <a:lstStyle/>
          <a:p>
            <a:r>
              <a:rPr lang="en-US" sz="2800" dirty="0"/>
              <a:t>Questions?</a:t>
            </a:r>
          </a:p>
        </p:txBody>
      </p:sp>
    </p:spTree>
    <p:extLst>
      <p:ext uri="{BB962C8B-B14F-4D97-AF65-F5344CB8AC3E}">
        <p14:creationId xmlns:p14="http://schemas.microsoft.com/office/powerpoint/2010/main" val="385391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12988</TotalTime>
  <Words>588</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Data, Clean Up &amp; Exploration</vt:lpstr>
      <vt:lpstr>Analysis: Do more evictions take place in areas with high crime?  </vt:lpstr>
      <vt:lpstr>Analysis: Does access to public transportation, like subways decrease evictions?  </vt:lpstr>
      <vt:lpstr>Analysis: Does access to parks decrease evictions?  </vt:lpstr>
      <vt:lpstr>Discussion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connelly</dc:creator>
  <cp:lastModifiedBy>sean connelly</cp:lastModifiedBy>
  <cp:revision>23</cp:revision>
  <dcterms:created xsi:type="dcterms:W3CDTF">2019-05-21T01:42:34Z</dcterms:created>
  <dcterms:modified xsi:type="dcterms:W3CDTF">2019-06-04T01:03:22Z</dcterms:modified>
</cp:coreProperties>
</file>