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3" r:id="rId4"/>
    <p:sldId id="260" r:id="rId5"/>
    <p:sldId id="265" r:id="rId6"/>
    <p:sldId id="266" r:id="rId7"/>
    <p:sldId id="267"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73A72-DE51-4991-82EF-BD5275EDDC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D243AF-0A1A-42A2-9A6F-0B96C6CDB0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796899-14FA-4A2B-AE12-D382EFB9B9B6}"/>
              </a:ext>
            </a:extLst>
          </p:cNvPr>
          <p:cNvSpPr>
            <a:spLocks noGrp="1"/>
          </p:cNvSpPr>
          <p:nvPr>
            <p:ph type="dt" sz="half" idx="10"/>
          </p:nvPr>
        </p:nvSpPr>
        <p:spPr/>
        <p:txBody>
          <a:bodyPr/>
          <a:lstStyle/>
          <a:p>
            <a:fld id="{2DA18BE8-36AC-4F35-BE26-F4F0B56A4A55}" type="datetimeFigureOut">
              <a:rPr lang="en-US" smtClean="0"/>
              <a:t>5/20/2019</a:t>
            </a:fld>
            <a:endParaRPr lang="en-US"/>
          </a:p>
        </p:txBody>
      </p:sp>
      <p:sp>
        <p:nvSpPr>
          <p:cNvPr id="5" name="Footer Placeholder 4">
            <a:extLst>
              <a:ext uri="{FF2B5EF4-FFF2-40B4-BE49-F238E27FC236}">
                <a16:creationId xmlns:a16="http://schemas.microsoft.com/office/drawing/2014/main" id="{A8189B96-7FAE-4DE8-9E94-C3DB05DB85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F21791-9F78-4752-9BF1-3D2208D05EB1}"/>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1019752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E2068-0D1C-4D08-82F9-A3E2419ED3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0DF40F-AEA6-415C-B7C3-A6A70F3420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DE063C-179E-45D3-B08D-1CE2F382F009}"/>
              </a:ext>
            </a:extLst>
          </p:cNvPr>
          <p:cNvSpPr>
            <a:spLocks noGrp="1"/>
          </p:cNvSpPr>
          <p:nvPr>
            <p:ph type="dt" sz="half" idx="10"/>
          </p:nvPr>
        </p:nvSpPr>
        <p:spPr/>
        <p:txBody>
          <a:bodyPr/>
          <a:lstStyle/>
          <a:p>
            <a:fld id="{2DA18BE8-36AC-4F35-BE26-F4F0B56A4A55}" type="datetimeFigureOut">
              <a:rPr lang="en-US" smtClean="0"/>
              <a:t>5/20/2019</a:t>
            </a:fld>
            <a:endParaRPr lang="en-US"/>
          </a:p>
        </p:txBody>
      </p:sp>
      <p:sp>
        <p:nvSpPr>
          <p:cNvPr id="5" name="Footer Placeholder 4">
            <a:extLst>
              <a:ext uri="{FF2B5EF4-FFF2-40B4-BE49-F238E27FC236}">
                <a16:creationId xmlns:a16="http://schemas.microsoft.com/office/drawing/2014/main" id="{C2D5F331-E1CB-452B-AD34-B8025CF30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8D146A-4041-4BC0-9E7B-0F349DBE4F4C}"/>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3785228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CB3DE1-4542-4B16-BB51-E5EA0AEF82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DD2249-0639-4D0C-80A1-BF8687DF18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9E8CE-6751-4F09-B466-B8D2816D7C2E}"/>
              </a:ext>
            </a:extLst>
          </p:cNvPr>
          <p:cNvSpPr>
            <a:spLocks noGrp="1"/>
          </p:cNvSpPr>
          <p:nvPr>
            <p:ph type="dt" sz="half" idx="10"/>
          </p:nvPr>
        </p:nvSpPr>
        <p:spPr/>
        <p:txBody>
          <a:bodyPr/>
          <a:lstStyle/>
          <a:p>
            <a:fld id="{2DA18BE8-36AC-4F35-BE26-F4F0B56A4A55}" type="datetimeFigureOut">
              <a:rPr lang="en-US" smtClean="0"/>
              <a:t>5/20/2019</a:t>
            </a:fld>
            <a:endParaRPr lang="en-US"/>
          </a:p>
        </p:txBody>
      </p:sp>
      <p:sp>
        <p:nvSpPr>
          <p:cNvPr id="5" name="Footer Placeholder 4">
            <a:extLst>
              <a:ext uri="{FF2B5EF4-FFF2-40B4-BE49-F238E27FC236}">
                <a16:creationId xmlns:a16="http://schemas.microsoft.com/office/drawing/2014/main" id="{E324B6C2-97AC-4A76-B95A-447BDAD02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D3FEB-D911-4F5D-952E-EEF4FA62A545}"/>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1295040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5A28C-7BD3-4723-A0E9-B352E34FDA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323B06-4EC2-4D8D-AEE6-1B0946C2CE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E47EBC-EE3C-4250-B580-09B3C7792651}"/>
              </a:ext>
            </a:extLst>
          </p:cNvPr>
          <p:cNvSpPr>
            <a:spLocks noGrp="1"/>
          </p:cNvSpPr>
          <p:nvPr>
            <p:ph type="dt" sz="half" idx="10"/>
          </p:nvPr>
        </p:nvSpPr>
        <p:spPr/>
        <p:txBody>
          <a:bodyPr/>
          <a:lstStyle/>
          <a:p>
            <a:fld id="{2DA18BE8-36AC-4F35-BE26-F4F0B56A4A55}" type="datetimeFigureOut">
              <a:rPr lang="en-US" smtClean="0"/>
              <a:t>5/20/2019</a:t>
            </a:fld>
            <a:endParaRPr lang="en-US"/>
          </a:p>
        </p:txBody>
      </p:sp>
      <p:sp>
        <p:nvSpPr>
          <p:cNvPr id="5" name="Footer Placeholder 4">
            <a:extLst>
              <a:ext uri="{FF2B5EF4-FFF2-40B4-BE49-F238E27FC236}">
                <a16:creationId xmlns:a16="http://schemas.microsoft.com/office/drawing/2014/main" id="{83EBFD53-94F7-4D0E-9F01-6DAD2493DE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EBD3E7-20FA-455E-8901-417147E76F60}"/>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148835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36D29-5C52-4A07-9B8F-2718DD9FE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17EF78-6CD0-4BF5-ADE0-29079AD69C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939165-F7B5-49AA-9FC7-DF379F69A575}"/>
              </a:ext>
            </a:extLst>
          </p:cNvPr>
          <p:cNvSpPr>
            <a:spLocks noGrp="1"/>
          </p:cNvSpPr>
          <p:nvPr>
            <p:ph type="dt" sz="half" idx="10"/>
          </p:nvPr>
        </p:nvSpPr>
        <p:spPr/>
        <p:txBody>
          <a:bodyPr/>
          <a:lstStyle/>
          <a:p>
            <a:fld id="{2DA18BE8-36AC-4F35-BE26-F4F0B56A4A55}" type="datetimeFigureOut">
              <a:rPr lang="en-US" smtClean="0"/>
              <a:t>5/20/2019</a:t>
            </a:fld>
            <a:endParaRPr lang="en-US"/>
          </a:p>
        </p:txBody>
      </p:sp>
      <p:sp>
        <p:nvSpPr>
          <p:cNvPr id="5" name="Footer Placeholder 4">
            <a:extLst>
              <a:ext uri="{FF2B5EF4-FFF2-40B4-BE49-F238E27FC236}">
                <a16:creationId xmlns:a16="http://schemas.microsoft.com/office/drawing/2014/main" id="{71225B73-2BED-4C72-B34F-94AA3F4481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A0BAB-95A9-4D2E-A91F-46ADCC0692CD}"/>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159348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B1691-F531-4CBC-8BE3-A706E69D7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0662AA-4D30-490F-9C5F-5A3F75CD3C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16644E-7A57-4FE1-A5C9-02713D0BCD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B1EDFF-753B-46DA-A10F-01A8717E0517}"/>
              </a:ext>
            </a:extLst>
          </p:cNvPr>
          <p:cNvSpPr>
            <a:spLocks noGrp="1"/>
          </p:cNvSpPr>
          <p:nvPr>
            <p:ph type="dt" sz="half" idx="10"/>
          </p:nvPr>
        </p:nvSpPr>
        <p:spPr/>
        <p:txBody>
          <a:bodyPr/>
          <a:lstStyle/>
          <a:p>
            <a:fld id="{2DA18BE8-36AC-4F35-BE26-F4F0B56A4A55}" type="datetimeFigureOut">
              <a:rPr lang="en-US" smtClean="0"/>
              <a:t>5/20/2019</a:t>
            </a:fld>
            <a:endParaRPr lang="en-US"/>
          </a:p>
        </p:txBody>
      </p:sp>
      <p:sp>
        <p:nvSpPr>
          <p:cNvPr id="6" name="Footer Placeholder 5">
            <a:extLst>
              <a:ext uri="{FF2B5EF4-FFF2-40B4-BE49-F238E27FC236}">
                <a16:creationId xmlns:a16="http://schemas.microsoft.com/office/drawing/2014/main" id="{2CB03EAB-A94B-4CC7-9F17-49730AC7D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D7A4DD-D609-4B42-92EB-714A6270B006}"/>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552002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92C5B-33BB-4B8E-A675-470819195C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F5702A-B57F-4FC0-AFC4-435F04AF06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84DE22-2F4C-4B71-941D-5908CA9BD3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89F28B-85FF-4173-B1E0-B2651032C6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6E80F4-184F-4237-A39F-1815CA3E94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E893E6-506B-471C-BB35-DBA6ED3746B4}"/>
              </a:ext>
            </a:extLst>
          </p:cNvPr>
          <p:cNvSpPr>
            <a:spLocks noGrp="1"/>
          </p:cNvSpPr>
          <p:nvPr>
            <p:ph type="dt" sz="half" idx="10"/>
          </p:nvPr>
        </p:nvSpPr>
        <p:spPr/>
        <p:txBody>
          <a:bodyPr/>
          <a:lstStyle/>
          <a:p>
            <a:fld id="{2DA18BE8-36AC-4F35-BE26-F4F0B56A4A55}" type="datetimeFigureOut">
              <a:rPr lang="en-US" smtClean="0"/>
              <a:t>5/20/2019</a:t>
            </a:fld>
            <a:endParaRPr lang="en-US"/>
          </a:p>
        </p:txBody>
      </p:sp>
      <p:sp>
        <p:nvSpPr>
          <p:cNvPr id="8" name="Footer Placeholder 7">
            <a:extLst>
              <a:ext uri="{FF2B5EF4-FFF2-40B4-BE49-F238E27FC236}">
                <a16:creationId xmlns:a16="http://schemas.microsoft.com/office/drawing/2014/main" id="{B09C7B82-0CA8-4550-B1F2-BED1056E99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58E77-35C8-48C7-84F6-7721380D62F7}"/>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151892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B189C-6F0A-4B6F-8FF8-D5D8A41CAC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D452BB-4B17-4385-9929-86AF0F13542B}"/>
              </a:ext>
            </a:extLst>
          </p:cNvPr>
          <p:cNvSpPr>
            <a:spLocks noGrp="1"/>
          </p:cNvSpPr>
          <p:nvPr>
            <p:ph type="dt" sz="half" idx="10"/>
          </p:nvPr>
        </p:nvSpPr>
        <p:spPr/>
        <p:txBody>
          <a:bodyPr/>
          <a:lstStyle/>
          <a:p>
            <a:fld id="{2DA18BE8-36AC-4F35-BE26-F4F0B56A4A55}" type="datetimeFigureOut">
              <a:rPr lang="en-US" smtClean="0"/>
              <a:t>5/20/2019</a:t>
            </a:fld>
            <a:endParaRPr lang="en-US"/>
          </a:p>
        </p:txBody>
      </p:sp>
      <p:sp>
        <p:nvSpPr>
          <p:cNvPr id="4" name="Footer Placeholder 3">
            <a:extLst>
              <a:ext uri="{FF2B5EF4-FFF2-40B4-BE49-F238E27FC236}">
                <a16:creationId xmlns:a16="http://schemas.microsoft.com/office/drawing/2014/main" id="{68B46352-AE37-4E05-B512-775C77E14A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13E844-6CEB-4A66-BFA5-F24EA57ADB55}"/>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1876884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931C10-15C4-4012-A0E5-0BBBFF9A8F27}"/>
              </a:ext>
            </a:extLst>
          </p:cNvPr>
          <p:cNvSpPr>
            <a:spLocks noGrp="1"/>
          </p:cNvSpPr>
          <p:nvPr>
            <p:ph type="dt" sz="half" idx="10"/>
          </p:nvPr>
        </p:nvSpPr>
        <p:spPr/>
        <p:txBody>
          <a:bodyPr/>
          <a:lstStyle/>
          <a:p>
            <a:fld id="{2DA18BE8-36AC-4F35-BE26-F4F0B56A4A55}" type="datetimeFigureOut">
              <a:rPr lang="en-US" smtClean="0"/>
              <a:t>5/20/2019</a:t>
            </a:fld>
            <a:endParaRPr lang="en-US"/>
          </a:p>
        </p:txBody>
      </p:sp>
      <p:sp>
        <p:nvSpPr>
          <p:cNvPr id="3" name="Footer Placeholder 2">
            <a:extLst>
              <a:ext uri="{FF2B5EF4-FFF2-40B4-BE49-F238E27FC236}">
                <a16:creationId xmlns:a16="http://schemas.microsoft.com/office/drawing/2014/main" id="{9C271FB9-050E-45F8-9C67-F171BBA810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3C41E9-0F7A-4F58-B3E7-AD3A7C4E5F72}"/>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2795856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7F7D-DC41-40F4-891A-760E1A713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68D3A4-6AE4-4B94-AB1F-A1B5CE647B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4514EE-457D-4CB6-B3F8-24F1B864E3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3A3601-EB1B-4769-A7D6-CDBA750D3EAC}"/>
              </a:ext>
            </a:extLst>
          </p:cNvPr>
          <p:cNvSpPr>
            <a:spLocks noGrp="1"/>
          </p:cNvSpPr>
          <p:nvPr>
            <p:ph type="dt" sz="half" idx="10"/>
          </p:nvPr>
        </p:nvSpPr>
        <p:spPr/>
        <p:txBody>
          <a:bodyPr/>
          <a:lstStyle/>
          <a:p>
            <a:fld id="{2DA18BE8-36AC-4F35-BE26-F4F0B56A4A55}" type="datetimeFigureOut">
              <a:rPr lang="en-US" smtClean="0"/>
              <a:t>5/20/2019</a:t>
            </a:fld>
            <a:endParaRPr lang="en-US"/>
          </a:p>
        </p:txBody>
      </p:sp>
      <p:sp>
        <p:nvSpPr>
          <p:cNvPr id="6" name="Footer Placeholder 5">
            <a:extLst>
              <a:ext uri="{FF2B5EF4-FFF2-40B4-BE49-F238E27FC236}">
                <a16:creationId xmlns:a16="http://schemas.microsoft.com/office/drawing/2014/main" id="{9313FADE-C864-4E33-855D-A6947A1C2B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3D9A7E-E0DA-4129-8F29-2D39BD56C887}"/>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256516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B96E-D1CA-4D0F-B553-A9F0CDCC77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856D08-49F0-436D-B168-706379FD7D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AE73CA-1314-4158-898B-92D1BACB6B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26009E-1201-4CEA-85EE-2CC867896434}"/>
              </a:ext>
            </a:extLst>
          </p:cNvPr>
          <p:cNvSpPr>
            <a:spLocks noGrp="1"/>
          </p:cNvSpPr>
          <p:nvPr>
            <p:ph type="dt" sz="half" idx="10"/>
          </p:nvPr>
        </p:nvSpPr>
        <p:spPr/>
        <p:txBody>
          <a:bodyPr/>
          <a:lstStyle/>
          <a:p>
            <a:fld id="{2DA18BE8-36AC-4F35-BE26-F4F0B56A4A55}" type="datetimeFigureOut">
              <a:rPr lang="en-US" smtClean="0"/>
              <a:t>5/20/2019</a:t>
            </a:fld>
            <a:endParaRPr lang="en-US"/>
          </a:p>
        </p:txBody>
      </p:sp>
      <p:sp>
        <p:nvSpPr>
          <p:cNvPr id="6" name="Footer Placeholder 5">
            <a:extLst>
              <a:ext uri="{FF2B5EF4-FFF2-40B4-BE49-F238E27FC236}">
                <a16:creationId xmlns:a16="http://schemas.microsoft.com/office/drawing/2014/main" id="{FD0A5701-6CA7-4684-9A9E-604786783D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63ED1D-6235-4F06-AB40-938AAE888FF0}"/>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2328151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C59E10-1F9C-4B96-B306-5A3377E5DC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729977-502B-45C1-814A-5B39CC1F88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AB8437-9EE4-4FD4-B252-F4B5B0E61A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A18BE8-36AC-4F35-BE26-F4F0B56A4A55}" type="datetimeFigureOut">
              <a:rPr lang="en-US" smtClean="0"/>
              <a:t>5/20/2019</a:t>
            </a:fld>
            <a:endParaRPr lang="en-US"/>
          </a:p>
        </p:txBody>
      </p:sp>
      <p:sp>
        <p:nvSpPr>
          <p:cNvPr id="5" name="Footer Placeholder 4">
            <a:extLst>
              <a:ext uri="{FF2B5EF4-FFF2-40B4-BE49-F238E27FC236}">
                <a16:creationId xmlns:a16="http://schemas.microsoft.com/office/drawing/2014/main" id="{54A34641-61A5-444C-8F49-8C0185838D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40609F-587E-4D1F-BCB1-7509B6C7D2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488D16-27F6-48C9-96B3-CCCBC3344A8D}" type="slidenum">
              <a:rPr lang="en-US" smtClean="0"/>
              <a:t>‹#›</a:t>
            </a:fld>
            <a:endParaRPr lang="en-US"/>
          </a:p>
        </p:txBody>
      </p:sp>
    </p:spTree>
    <p:extLst>
      <p:ext uri="{BB962C8B-B14F-4D97-AF65-F5344CB8AC3E}">
        <p14:creationId xmlns:p14="http://schemas.microsoft.com/office/powerpoint/2010/main" val="483415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a:xfrm>
            <a:off x="838200" y="1149927"/>
            <a:ext cx="10515600" cy="5027036"/>
          </a:xfrm>
        </p:spPr>
        <p:txBody>
          <a:bodyPr>
            <a:normAutofit/>
          </a:bodyPr>
          <a:lstStyle/>
          <a:p>
            <a:pPr marL="0" indent="0" algn="ctr">
              <a:buNone/>
            </a:pPr>
            <a:r>
              <a:rPr lang="en-US" sz="4400" b="1" dirty="0"/>
              <a:t>THE LANDLORDS</a:t>
            </a:r>
          </a:p>
          <a:p>
            <a:pPr marL="0" indent="0" algn="ctr">
              <a:buNone/>
            </a:pPr>
            <a:r>
              <a:rPr lang="en-US" sz="1600" i="1" dirty="0"/>
              <a:t>Nirmala, Sam, Sean</a:t>
            </a:r>
          </a:p>
          <a:p>
            <a:endParaRPr lang="en-US" sz="1400" dirty="0"/>
          </a:p>
          <a:p>
            <a:pPr marL="0" indent="0" algn="ctr">
              <a:buNone/>
            </a:pPr>
            <a:endParaRPr lang="en-US" sz="1800" dirty="0"/>
          </a:p>
          <a:p>
            <a:pPr marL="0" indent="0" algn="ctr">
              <a:buNone/>
            </a:pPr>
            <a:r>
              <a:rPr lang="en-US" sz="1800" dirty="0"/>
              <a:t>Are evictions related to crime? </a:t>
            </a:r>
          </a:p>
          <a:p>
            <a:pPr marL="0" indent="0" algn="ctr">
              <a:buNone/>
            </a:pPr>
            <a:r>
              <a:rPr lang="en-US" sz="1800" dirty="0"/>
              <a:t>Does access to public transportation via the subways impact evictions?</a:t>
            </a:r>
          </a:p>
          <a:p>
            <a:pPr marL="0" indent="0" algn="ctr">
              <a:buNone/>
            </a:pPr>
            <a:r>
              <a:rPr lang="en-US" sz="1800" dirty="0"/>
              <a:t>Does access to city parks impact evictions?</a:t>
            </a:r>
          </a:p>
          <a:p>
            <a:pPr marL="0" indent="0" algn="ctr">
              <a:buNone/>
            </a:pPr>
            <a:endParaRPr lang="en-US" sz="1800" dirty="0"/>
          </a:p>
          <a:p>
            <a:pPr marL="0" indent="0" algn="ctr">
              <a:buNone/>
            </a:pPr>
            <a:r>
              <a:rPr lang="en-US" sz="1800" dirty="0"/>
              <a:t>Using data from NYC and elsewhere, our project will attempt to answer questions like these.</a:t>
            </a:r>
          </a:p>
        </p:txBody>
      </p:sp>
    </p:spTree>
    <p:extLst>
      <p:ext uri="{BB962C8B-B14F-4D97-AF65-F5344CB8AC3E}">
        <p14:creationId xmlns:p14="http://schemas.microsoft.com/office/powerpoint/2010/main" val="3663532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a:xfrm>
            <a:off x="838200" y="1149927"/>
            <a:ext cx="10515600" cy="5027036"/>
          </a:xfrm>
        </p:spPr>
        <p:txBody>
          <a:bodyPr>
            <a:normAutofit/>
          </a:bodyPr>
          <a:lstStyle/>
          <a:p>
            <a:pPr marL="457200" lvl="1" indent="0">
              <a:buNone/>
            </a:pPr>
            <a:r>
              <a:rPr lang="en-US" dirty="0"/>
              <a:t>The core hypotheses for our project:</a:t>
            </a:r>
          </a:p>
          <a:p>
            <a:pPr lvl="1"/>
            <a:r>
              <a:rPr lang="en-US" dirty="0"/>
              <a:t>Evictions in New York City have a measurable relationship to crime, public transportation, and access to green space. So we would expect:</a:t>
            </a:r>
          </a:p>
          <a:p>
            <a:pPr lvl="2"/>
            <a:r>
              <a:rPr lang="en-US" dirty="0"/>
              <a:t>Evictions will be higher in zip codes with more reported crime, and lower in zip codes with less reported crime</a:t>
            </a:r>
          </a:p>
          <a:p>
            <a:pPr lvl="2"/>
            <a:r>
              <a:rPr lang="en-US" dirty="0"/>
              <a:t>Evictions will be higher in zip codes with fewer entry points to the subway, lower where subway access is greater</a:t>
            </a:r>
          </a:p>
          <a:p>
            <a:pPr lvl="2"/>
            <a:r>
              <a:rPr lang="en-US" dirty="0"/>
              <a:t>Evictions will be higher in zip codes with less accessible green space (parks), and lower where more green space is accessible</a:t>
            </a:r>
          </a:p>
          <a:p>
            <a:pPr lvl="1"/>
            <a:endParaRPr lang="en-US" dirty="0"/>
          </a:p>
          <a:p>
            <a:pPr lvl="1"/>
            <a:r>
              <a:rPr lang="en-US" dirty="0"/>
              <a:t>Describe the questions you asked, and why you asked them</a:t>
            </a:r>
          </a:p>
          <a:p>
            <a:pPr lvl="2"/>
            <a:r>
              <a:rPr lang="en-US" dirty="0"/>
              <a:t>Where are the subway entrances, what were all the reported crimes last year, where are the parks and how much acreage do they cover, how many evictions were there last year and where did they take place?</a:t>
            </a:r>
          </a:p>
          <a:p>
            <a:pPr lvl="2"/>
            <a:endParaRPr lang="en-US" dirty="0"/>
          </a:p>
          <a:p>
            <a:endParaRPr lang="en-US" sz="1400" dirty="0"/>
          </a:p>
        </p:txBody>
      </p:sp>
      <p:sp>
        <p:nvSpPr>
          <p:cNvPr id="2" name="Rectangle 1">
            <a:extLst>
              <a:ext uri="{FF2B5EF4-FFF2-40B4-BE49-F238E27FC236}">
                <a16:creationId xmlns:a16="http://schemas.microsoft.com/office/drawing/2014/main" id="{4F401EBE-51F0-4FD9-BD4E-FF7282EAB489}"/>
              </a:ext>
            </a:extLst>
          </p:cNvPr>
          <p:cNvSpPr/>
          <p:nvPr/>
        </p:nvSpPr>
        <p:spPr>
          <a:xfrm>
            <a:off x="637739" y="496371"/>
            <a:ext cx="11125174" cy="492443"/>
          </a:xfrm>
          <a:prstGeom prst="rect">
            <a:avLst/>
          </a:prstGeom>
        </p:spPr>
        <p:txBody>
          <a:bodyPr wrap="square">
            <a:spAutoFit/>
          </a:bodyPr>
          <a:lstStyle/>
          <a:p>
            <a:r>
              <a:rPr lang="en-US" sz="2600" dirty="0"/>
              <a:t>Motivation &amp; Summary Slide</a:t>
            </a:r>
          </a:p>
        </p:txBody>
      </p:sp>
    </p:spTree>
    <p:extLst>
      <p:ext uri="{BB962C8B-B14F-4D97-AF65-F5344CB8AC3E}">
        <p14:creationId xmlns:p14="http://schemas.microsoft.com/office/powerpoint/2010/main" val="2975223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a:xfrm>
            <a:off x="838200" y="1149927"/>
            <a:ext cx="10515600" cy="5027036"/>
          </a:xfrm>
        </p:spPr>
        <p:txBody>
          <a:bodyPr>
            <a:normAutofit/>
          </a:bodyPr>
          <a:lstStyle/>
          <a:p>
            <a:pPr lvl="1"/>
            <a:r>
              <a:rPr lang="en-US" dirty="0"/>
              <a:t>Describe whether you were able to answer these questions to your satisfaction, and briefly summarize your findings</a:t>
            </a:r>
          </a:p>
          <a:p>
            <a:endParaRPr lang="en-US" sz="1400" dirty="0"/>
          </a:p>
        </p:txBody>
      </p:sp>
      <p:sp>
        <p:nvSpPr>
          <p:cNvPr id="2" name="Rectangle 1">
            <a:extLst>
              <a:ext uri="{FF2B5EF4-FFF2-40B4-BE49-F238E27FC236}">
                <a16:creationId xmlns:a16="http://schemas.microsoft.com/office/drawing/2014/main" id="{4F401EBE-51F0-4FD9-BD4E-FF7282EAB489}"/>
              </a:ext>
            </a:extLst>
          </p:cNvPr>
          <p:cNvSpPr/>
          <p:nvPr/>
        </p:nvSpPr>
        <p:spPr>
          <a:xfrm>
            <a:off x="637739" y="496371"/>
            <a:ext cx="11125174" cy="492443"/>
          </a:xfrm>
          <a:prstGeom prst="rect">
            <a:avLst/>
          </a:prstGeom>
        </p:spPr>
        <p:txBody>
          <a:bodyPr wrap="square">
            <a:spAutoFit/>
          </a:bodyPr>
          <a:lstStyle/>
          <a:p>
            <a:r>
              <a:rPr lang="en-US" sz="2600" dirty="0"/>
              <a:t>Motivation &amp; Summary Slide 2</a:t>
            </a:r>
          </a:p>
        </p:txBody>
      </p:sp>
    </p:spTree>
    <p:extLst>
      <p:ext uri="{BB962C8B-B14F-4D97-AF65-F5344CB8AC3E}">
        <p14:creationId xmlns:p14="http://schemas.microsoft.com/office/powerpoint/2010/main" val="2461681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D71B-E903-4925-9F7A-2F5D0F767846}"/>
              </a:ext>
            </a:extLst>
          </p:cNvPr>
          <p:cNvSpPr>
            <a:spLocks noGrp="1"/>
          </p:cNvSpPr>
          <p:nvPr>
            <p:ph type="title"/>
          </p:nvPr>
        </p:nvSpPr>
        <p:spPr/>
        <p:txBody>
          <a:bodyPr/>
          <a:lstStyle/>
          <a:p>
            <a:r>
              <a:rPr lang="en-US" dirty="0"/>
              <a:t>Questions &amp; Data</a:t>
            </a:r>
          </a:p>
        </p:txBody>
      </p:sp>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p:txBody>
          <a:bodyPr>
            <a:normAutofit/>
          </a:bodyPr>
          <a:lstStyle/>
          <a:p>
            <a:r>
              <a:rPr lang="en-US" dirty="0"/>
              <a:t>Crime, Demographic, Eviction and Park Data all came from the City of New York’s API.</a:t>
            </a:r>
          </a:p>
          <a:p>
            <a:r>
              <a:rPr lang="en-US" dirty="0"/>
              <a:t>The New York City Metropolitan Transportation Authority’s site provided the Subway entrance data</a:t>
            </a:r>
          </a:p>
          <a:p>
            <a:r>
              <a:rPr lang="en-US" dirty="0"/>
              <a:t>We used Google’s API to assign zip codes to crime data, which is identified by </a:t>
            </a:r>
            <a:r>
              <a:rPr lang="en-US" dirty="0" err="1"/>
              <a:t>lat</a:t>
            </a:r>
            <a:r>
              <a:rPr lang="en-US" dirty="0"/>
              <a:t> and long in the NYC cop’s API</a:t>
            </a:r>
          </a:p>
          <a:p>
            <a:endParaRPr lang="en-US" dirty="0"/>
          </a:p>
        </p:txBody>
      </p:sp>
    </p:spTree>
    <p:extLst>
      <p:ext uri="{BB962C8B-B14F-4D97-AF65-F5344CB8AC3E}">
        <p14:creationId xmlns:p14="http://schemas.microsoft.com/office/powerpoint/2010/main" val="2016847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D71B-E903-4925-9F7A-2F5D0F767846}"/>
              </a:ext>
            </a:extLst>
          </p:cNvPr>
          <p:cNvSpPr>
            <a:spLocks noGrp="1"/>
          </p:cNvSpPr>
          <p:nvPr>
            <p:ph type="title"/>
          </p:nvPr>
        </p:nvSpPr>
        <p:spPr/>
        <p:txBody>
          <a:bodyPr/>
          <a:lstStyle/>
          <a:p>
            <a:r>
              <a:rPr lang="en-US" dirty="0"/>
              <a:t>Data Cleanup &amp; Exploration</a:t>
            </a:r>
            <a:br>
              <a:rPr lang="en-US" dirty="0"/>
            </a:br>
            <a:endParaRPr lang="en-US" dirty="0"/>
          </a:p>
        </p:txBody>
      </p:sp>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p:txBody>
          <a:bodyPr>
            <a:normAutofit/>
          </a:bodyPr>
          <a:lstStyle/>
          <a:p>
            <a:pPr lvl="1"/>
            <a:r>
              <a:rPr lang="en-US" dirty="0"/>
              <a:t>Describe the exploration and cleanup process</a:t>
            </a:r>
          </a:p>
          <a:p>
            <a:pPr lvl="1"/>
            <a:r>
              <a:rPr lang="en-US" dirty="0"/>
              <a:t>Discuss insights you had while exploring the data that you didn't anticipate</a:t>
            </a:r>
          </a:p>
          <a:p>
            <a:pPr lvl="1"/>
            <a:r>
              <a:rPr lang="en-US" dirty="0"/>
              <a:t>Discuss any problems that arose after exploring the data, and how you resolved them</a:t>
            </a:r>
          </a:p>
          <a:p>
            <a:pPr lvl="1"/>
            <a:r>
              <a:rPr lang="en-US" dirty="0"/>
              <a:t>Present and discuss interesting figures developed during exploration, ideally with the help of </a:t>
            </a:r>
            <a:r>
              <a:rPr lang="en-US" dirty="0" err="1"/>
              <a:t>Jupyter</a:t>
            </a:r>
            <a:r>
              <a:rPr lang="en-US" dirty="0"/>
              <a:t> </a:t>
            </a:r>
            <a:r>
              <a:rPr lang="en-US" dirty="0" err="1"/>
              <a:t>NotebookData</a:t>
            </a:r>
            <a:r>
              <a:rPr lang="en-US" dirty="0"/>
              <a:t> </a:t>
            </a:r>
          </a:p>
        </p:txBody>
      </p:sp>
    </p:spTree>
    <p:extLst>
      <p:ext uri="{BB962C8B-B14F-4D97-AF65-F5344CB8AC3E}">
        <p14:creationId xmlns:p14="http://schemas.microsoft.com/office/powerpoint/2010/main" val="3239786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D71B-E903-4925-9F7A-2F5D0F767846}"/>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p:txBody>
          <a:bodyPr>
            <a:normAutofit/>
          </a:bodyPr>
          <a:lstStyle/>
          <a:p>
            <a:r>
              <a:rPr lang="en-US" dirty="0"/>
              <a:t>Analysis</a:t>
            </a:r>
          </a:p>
          <a:p>
            <a:pPr lvl="1"/>
            <a:r>
              <a:rPr lang="en-US" dirty="0"/>
              <a:t>Discuss the steps you took to analyze the data and answer each question you asked in your proposal</a:t>
            </a:r>
          </a:p>
          <a:p>
            <a:pPr lvl="1"/>
            <a:r>
              <a:rPr lang="en-US" dirty="0"/>
              <a:t>Present and discuss interesting figures developed during analysis, ideally with the help of </a:t>
            </a:r>
            <a:r>
              <a:rPr lang="en-US" dirty="0" err="1"/>
              <a:t>Jupyter</a:t>
            </a:r>
            <a:r>
              <a:rPr lang="en-US" dirty="0"/>
              <a:t> Notebook</a:t>
            </a:r>
          </a:p>
        </p:txBody>
      </p:sp>
    </p:spTree>
    <p:extLst>
      <p:ext uri="{BB962C8B-B14F-4D97-AF65-F5344CB8AC3E}">
        <p14:creationId xmlns:p14="http://schemas.microsoft.com/office/powerpoint/2010/main" val="3614369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D71B-E903-4925-9F7A-2F5D0F767846}"/>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p:txBody>
          <a:bodyPr>
            <a:normAutofit/>
          </a:bodyPr>
          <a:lstStyle/>
          <a:p>
            <a:r>
              <a:rPr lang="en-US" dirty="0"/>
              <a:t>Discussion</a:t>
            </a:r>
          </a:p>
          <a:p>
            <a:pPr lvl="1"/>
            <a:r>
              <a:rPr lang="en-US" dirty="0"/>
              <a:t>Discuss your findings. Did you find what you expected to find? If not, why not? What inferences or general conclusions can you draw from your analysis?</a:t>
            </a:r>
          </a:p>
          <a:p>
            <a:pPr lvl="1"/>
            <a:r>
              <a:rPr lang="en-US" dirty="0"/>
              <a:t>Post </a:t>
            </a:r>
            <a:r>
              <a:rPr lang="en-US" dirty="0" err="1"/>
              <a:t>MortemDiscuss</a:t>
            </a:r>
            <a:r>
              <a:rPr lang="en-US" dirty="0"/>
              <a:t> any difficulties that arose, and how you dealt with them</a:t>
            </a:r>
          </a:p>
          <a:p>
            <a:pPr lvl="1"/>
            <a:r>
              <a:rPr lang="en-US" dirty="0"/>
              <a:t>Discuss any additional questions that came up, but which you didn't have time to answer: What would you research next, if you had two more weeks?</a:t>
            </a:r>
          </a:p>
          <a:p>
            <a:pPr lvl="1"/>
            <a:r>
              <a:rPr lang="en-US" dirty="0"/>
              <a:t>Discuss the implications of your findings. This is where you get to have an open-ended discussion about what your findings "mean". Tell a good story! Storytelling through data analysis is no different than in literature. Find your narrative and use your analysis and visualization skills to highlight conflict and resolution in your data.</a:t>
            </a:r>
          </a:p>
          <a:p>
            <a:pPr lvl="1"/>
            <a:endParaRPr lang="en-US" dirty="0"/>
          </a:p>
        </p:txBody>
      </p:sp>
    </p:spTree>
    <p:extLst>
      <p:ext uri="{BB962C8B-B14F-4D97-AF65-F5344CB8AC3E}">
        <p14:creationId xmlns:p14="http://schemas.microsoft.com/office/powerpoint/2010/main" val="1891544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3005-F92E-442C-8108-03BD3A5E72F3}"/>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85391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12911</TotalTime>
  <Words>510</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Questions &amp; Data</vt:lpstr>
      <vt:lpstr>Data Cleanup &amp; Exploration </vt:lpstr>
      <vt:lpstr>Analysis</vt:lpstr>
      <vt:lpstr>Discussion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connelly</dc:creator>
  <cp:lastModifiedBy>sean connelly</cp:lastModifiedBy>
  <cp:revision>13</cp:revision>
  <dcterms:created xsi:type="dcterms:W3CDTF">2019-05-21T01:42:34Z</dcterms:created>
  <dcterms:modified xsi:type="dcterms:W3CDTF">2019-05-30T00:54:11Z</dcterms:modified>
</cp:coreProperties>
</file>