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0" r:id="rId5"/>
    <p:sldId id="266" r:id="rId6"/>
    <p:sldId id="268" r:id="rId7"/>
    <p:sldId id="269" r:id="rId8"/>
    <p:sldId id="270" r:id="rId9"/>
    <p:sldId id="271"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3A72-DE51-4991-82EF-BD5275EDD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243AF-0A1A-42A2-9A6F-0B96C6CDB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96899-14FA-4A2B-AE12-D382EFB9B9B6}"/>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A8189B96-7FAE-4DE8-9E94-C3DB05DB8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1791-9F78-4752-9BF1-3D2208D05EB1}"/>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0197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2068-0D1C-4D08-82F9-A3E2419ED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DF40F-AEA6-415C-B7C3-A6A70F342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063C-179E-45D3-B08D-1CE2F382F009}"/>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C2D5F331-E1CB-452B-AD34-B8025CF3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D146A-4041-4BC0-9E7B-0F349DBE4F4C}"/>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37852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B3DE1-4542-4B16-BB51-E5EA0AEF8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D2249-0639-4D0C-80A1-BF8687DF1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E8CE-6751-4F09-B466-B8D2816D7C2E}"/>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E324B6C2-97AC-4A76-B95A-447BDAD02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D3FEB-D911-4F5D-952E-EEF4FA62A54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29504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A28C-7BD3-4723-A0E9-B352E34FD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323B06-4EC2-4D8D-AEE6-1B0946C2C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47EBC-EE3C-4250-B580-09B3C7792651}"/>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83EBFD53-94F7-4D0E-9F01-6DAD2493D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D3E7-20FA-455E-8901-417147E76F6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4883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D29-5C52-4A07-9B8F-2718DD9F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7EF78-6CD0-4BF5-ADE0-29079AD69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39165-F7B5-49AA-9FC7-DF379F69A575}"/>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71225B73-2BED-4C72-B34F-94AA3F448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0BAB-95A9-4D2E-A91F-46ADCC0692CD}"/>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934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1691-F531-4CBC-8BE3-A706E69D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662AA-4D30-490F-9C5F-5A3F75CD3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644E-7A57-4FE1-A5C9-02713D0BC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1EDFF-753B-46DA-A10F-01A8717E0517}"/>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6" name="Footer Placeholder 5">
            <a:extLst>
              <a:ext uri="{FF2B5EF4-FFF2-40B4-BE49-F238E27FC236}">
                <a16:creationId xmlns:a16="http://schemas.microsoft.com/office/drawing/2014/main" id="{2CB03EAB-A94B-4CC7-9F17-49730AC7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7A4DD-D609-4B42-92EB-714A6270B006}"/>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55200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2C5B-33BB-4B8E-A675-470819195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5702A-B57F-4FC0-AFC4-435F04AF0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4DE22-2F4C-4B71-941D-5908CA9BD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9F28B-85FF-4173-B1E0-B2651032C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E80F4-184F-4237-A39F-1815CA3E9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893E6-506B-471C-BB35-DBA6ED3746B4}"/>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8" name="Footer Placeholder 7">
            <a:extLst>
              <a:ext uri="{FF2B5EF4-FFF2-40B4-BE49-F238E27FC236}">
                <a16:creationId xmlns:a16="http://schemas.microsoft.com/office/drawing/2014/main" id="{B09C7B82-0CA8-4550-B1F2-BED1056E9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8E77-35C8-48C7-84F6-7721380D62F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189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89C-6F0A-4B6F-8FF8-D5D8A41C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452BB-4B17-4385-9929-86AF0F13542B}"/>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4" name="Footer Placeholder 3">
            <a:extLst>
              <a:ext uri="{FF2B5EF4-FFF2-40B4-BE49-F238E27FC236}">
                <a16:creationId xmlns:a16="http://schemas.microsoft.com/office/drawing/2014/main" id="{68B46352-AE37-4E05-B512-775C77E14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3E844-6CEB-4A66-BFA5-F24EA57ADB5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8768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31C10-15C4-4012-A0E5-0BBBFF9A8F27}"/>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3" name="Footer Placeholder 2">
            <a:extLst>
              <a:ext uri="{FF2B5EF4-FFF2-40B4-BE49-F238E27FC236}">
                <a16:creationId xmlns:a16="http://schemas.microsoft.com/office/drawing/2014/main" id="{9C271FB9-050E-45F8-9C67-F171BBA81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C41E9-0F7A-4F58-B3E7-AD3A7C4E5F72}"/>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7958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7F7D-DC41-40F4-891A-760E1A713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D3A4-6AE4-4B94-AB1F-A1B5CE647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514EE-457D-4CB6-B3F8-24F1B864E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A3601-EB1B-4769-A7D6-CDBA750D3EAC}"/>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6" name="Footer Placeholder 5">
            <a:extLst>
              <a:ext uri="{FF2B5EF4-FFF2-40B4-BE49-F238E27FC236}">
                <a16:creationId xmlns:a16="http://schemas.microsoft.com/office/drawing/2014/main" id="{9313FADE-C864-4E33-855D-A6947A1C2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D9A7E-E0DA-4129-8F29-2D39BD56C88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5651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B96E-D1CA-4D0F-B553-A9F0CDCC7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56D08-49F0-436D-B168-706379FD7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E73CA-1314-4158-898B-92D1BACB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6009E-1201-4CEA-85EE-2CC867896434}"/>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6" name="Footer Placeholder 5">
            <a:extLst>
              <a:ext uri="{FF2B5EF4-FFF2-40B4-BE49-F238E27FC236}">
                <a16:creationId xmlns:a16="http://schemas.microsoft.com/office/drawing/2014/main" id="{FD0A5701-6CA7-4684-9A9E-604786783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ED1D-6235-4F06-AB40-938AAE888FF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3281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59E10-1F9C-4B96-B306-5A3377E5D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29977-502B-45C1-814A-5B39CC1F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B8437-9EE4-4FD4-B252-F4B5B0E61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54A34641-61A5-444C-8F49-8C0185838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0609F-587E-4D1F-BCB1-7509B6C7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88D16-27F6-48C9-96B3-CCCBC3344A8D}" type="slidenum">
              <a:rPr lang="en-US" smtClean="0"/>
              <a:t>‹#›</a:t>
            </a:fld>
            <a:endParaRPr lang="en-US"/>
          </a:p>
        </p:txBody>
      </p:sp>
    </p:spTree>
    <p:extLst>
      <p:ext uri="{BB962C8B-B14F-4D97-AF65-F5344CB8AC3E}">
        <p14:creationId xmlns:p14="http://schemas.microsoft.com/office/powerpoint/2010/main" val="48341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fontScale="85000" lnSpcReduction="20000"/>
          </a:bodyPr>
          <a:lstStyle/>
          <a:p>
            <a:pPr marL="0" indent="0" algn="ctr">
              <a:buNone/>
            </a:pPr>
            <a:r>
              <a:rPr lang="en-US" sz="4400" b="1" dirty="0"/>
              <a:t>THE LANDLORDS</a:t>
            </a:r>
          </a:p>
          <a:p>
            <a:pPr marL="0" indent="0" algn="ctr">
              <a:buNone/>
            </a:pPr>
            <a:r>
              <a:rPr lang="en-US" sz="1800" i="1" dirty="0"/>
              <a:t>Nirmala, Sam, Sean</a:t>
            </a:r>
          </a:p>
          <a:p>
            <a:endParaRPr lang="en-US" sz="1400" dirty="0"/>
          </a:p>
          <a:p>
            <a:pPr marL="0" indent="0" algn="ctr">
              <a:buNone/>
            </a:pPr>
            <a:endParaRPr lang="en-US" sz="1800" dirty="0"/>
          </a:p>
          <a:p>
            <a:pPr marL="0" indent="0" algn="ctr">
              <a:buNone/>
            </a:pPr>
            <a:r>
              <a:rPr lang="en-US" sz="2600" dirty="0"/>
              <a:t>Do you think more evictions take place in areas with high crime? </a:t>
            </a:r>
          </a:p>
          <a:p>
            <a:pPr marL="0" indent="0" algn="ctr">
              <a:buNone/>
            </a:pPr>
            <a:endParaRPr lang="en-US" sz="2600" dirty="0"/>
          </a:p>
          <a:p>
            <a:pPr marL="0" indent="0" algn="ctr">
              <a:buNone/>
            </a:pPr>
            <a:r>
              <a:rPr lang="en-US" sz="2600" dirty="0"/>
              <a:t>Do you think access to public transportation, like subways might decrease evictions?</a:t>
            </a:r>
          </a:p>
          <a:p>
            <a:pPr marL="0" indent="0" algn="ctr">
              <a:buNone/>
            </a:pPr>
            <a:endParaRPr lang="en-US" sz="2600" dirty="0"/>
          </a:p>
          <a:p>
            <a:pPr marL="0" indent="0" algn="ctr">
              <a:buNone/>
            </a:pPr>
            <a:r>
              <a:rPr lang="en-US" sz="2600" dirty="0"/>
              <a:t>Do you think fewer evictions would happen where greater access to parks is available—either due to affluence or the mental and physical benefits of green space?</a:t>
            </a:r>
          </a:p>
          <a:p>
            <a:pPr marL="0" indent="0" algn="ctr">
              <a:buNone/>
            </a:pPr>
            <a:endParaRPr lang="en-US" sz="2600" dirty="0"/>
          </a:p>
          <a:p>
            <a:pPr marL="0" indent="0" algn="ctr">
              <a:buNone/>
            </a:pPr>
            <a:r>
              <a:rPr lang="en-US" sz="2600" dirty="0"/>
              <a:t>Do you think time of year has any relationship to evictions?</a:t>
            </a:r>
          </a:p>
          <a:p>
            <a:pPr marL="0" indent="0" algn="ctr">
              <a:buNone/>
            </a:pPr>
            <a:endParaRPr lang="en-US" sz="2600" dirty="0"/>
          </a:p>
          <a:p>
            <a:pPr marL="0" indent="0" algn="ctr">
              <a:buNone/>
            </a:pPr>
            <a:r>
              <a:rPr lang="en-US" sz="2600" dirty="0"/>
              <a:t>Using data from NYC and elsewhere, our project answered questions like these.</a:t>
            </a:r>
          </a:p>
        </p:txBody>
      </p:sp>
    </p:spTree>
    <p:extLst>
      <p:ext uri="{BB962C8B-B14F-4D97-AF65-F5344CB8AC3E}">
        <p14:creationId xmlns:p14="http://schemas.microsoft.com/office/powerpoint/2010/main" val="366353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Discussion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Autofit/>
          </a:bodyPr>
          <a:lstStyle/>
          <a:p>
            <a:r>
              <a:rPr lang="en-US" sz="2000" dirty="0"/>
              <a:t>Discussion</a:t>
            </a:r>
          </a:p>
          <a:p>
            <a:pPr marL="914400" lvl="2" indent="0">
              <a:buNone/>
            </a:pPr>
            <a:endParaRPr lang="en-US" dirty="0"/>
          </a:p>
          <a:p>
            <a:pPr lvl="1"/>
            <a:r>
              <a:rPr lang="en-US" sz="2000" dirty="0"/>
              <a:t>Evictions and crime seem to be related—in boroughs as crime increases, so too do evictions.</a:t>
            </a:r>
          </a:p>
          <a:p>
            <a:pPr lvl="1"/>
            <a:endParaRPr lang="en-US" sz="2000" dirty="0"/>
          </a:p>
          <a:p>
            <a:pPr lvl="1"/>
            <a:r>
              <a:rPr lang="en-US" sz="2000" dirty="0"/>
              <a:t>Data for Subway Entrances &amp; Parks are different from data for Crimes &amp; Evictions. To determine if a relationship exists between parks and subway access, we’d want to look at different data</a:t>
            </a:r>
          </a:p>
          <a:p>
            <a:pPr lvl="1"/>
            <a:endParaRPr lang="en-US" sz="2000" dirty="0"/>
          </a:p>
          <a:p>
            <a:pPr lvl="1"/>
            <a:r>
              <a:rPr lang="en-US" sz="2000" dirty="0"/>
              <a:t>Additional questions that came up included new ideas and a few intended to prove out relationships we couldn’t establish in this project. For example:</a:t>
            </a:r>
          </a:p>
          <a:p>
            <a:pPr lvl="2"/>
            <a:r>
              <a:rPr lang="en-US" dirty="0"/>
              <a:t>Type of crime by borough; demographics of those who are evicted; breaking down which crimes happen where; more carefully defining “crime” so that crimes unrelated to evictions may be excluded</a:t>
            </a:r>
          </a:p>
          <a:p>
            <a:pPr lvl="1"/>
            <a:endParaRPr lang="en-US" sz="2000" dirty="0"/>
          </a:p>
        </p:txBody>
      </p:sp>
    </p:spTree>
    <p:extLst>
      <p:ext uri="{BB962C8B-B14F-4D97-AF65-F5344CB8AC3E}">
        <p14:creationId xmlns:p14="http://schemas.microsoft.com/office/powerpoint/2010/main" val="189154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005-F92E-442C-8108-03BD3A5E72F3}"/>
              </a:ext>
            </a:extLst>
          </p:cNvPr>
          <p:cNvSpPr>
            <a:spLocks noGrp="1"/>
          </p:cNvSpPr>
          <p:nvPr>
            <p:ph type="title"/>
          </p:nvPr>
        </p:nvSpPr>
        <p:spPr/>
        <p:txBody>
          <a:bodyPr>
            <a:normAutofit/>
          </a:bodyPr>
          <a:lstStyle/>
          <a:p>
            <a:r>
              <a:rPr lang="en-US" sz="2800" dirty="0"/>
              <a:t>Questions?</a:t>
            </a:r>
          </a:p>
        </p:txBody>
      </p:sp>
    </p:spTree>
    <p:extLst>
      <p:ext uri="{BB962C8B-B14F-4D97-AF65-F5344CB8AC3E}">
        <p14:creationId xmlns:p14="http://schemas.microsoft.com/office/powerpoint/2010/main" val="38539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lnSpcReduction="10000"/>
          </a:bodyPr>
          <a:lstStyle/>
          <a:p>
            <a:pPr marL="457200" lvl="1" indent="0">
              <a:buNone/>
            </a:pPr>
            <a:r>
              <a:rPr lang="en-US" sz="2000" dirty="0"/>
              <a:t>Our project idea:</a:t>
            </a:r>
          </a:p>
          <a:p>
            <a:pPr marL="457200" lvl="1" indent="0">
              <a:buNone/>
            </a:pPr>
            <a:endParaRPr lang="en-US" sz="2000" dirty="0"/>
          </a:p>
          <a:p>
            <a:pPr lvl="1"/>
            <a:r>
              <a:rPr lang="en-US" sz="2000" dirty="0"/>
              <a:t>Evictions in New York City have a measurable relationship to crime, public transportation, and access to green space. Based on those ideas, we expected:</a:t>
            </a:r>
          </a:p>
          <a:p>
            <a:pPr lvl="1"/>
            <a:endParaRPr lang="en-US" sz="2000" dirty="0"/>
          </a:p>
          <a:p>
            <a:pPr lvl="2"/>
            <a:r>
              <a:rPr lang="en-US" dirty="0"/>
              <a:t>Evictions will be higher in zip codes with more reported crime, and lower in zip codes with less reported crime</a:t>
            </a:r>
          </a:p>
          <a:p>
            <a:pPr lvl="2"/>
            <a:r>
              <a:rPr lang="en-US" dirty="0"/>
              <a:t>Evictions will be higher in zip codes with fewer entry points to the subway, lower where subway access is greater</a:t>
            </a:r>
          </a:p>
          <a:p>
            <a:pPr lvl="2"/>
            <a:r>
              <a:rPr lang="en-US" dirty="0"/>
              <a:t>Evictions will be higher in zip codes with less accessible green space (parks), and lower where more green space is accessible</a:t>
            </a:r>
          </a:p>
          <a:p>
            <a:pPr lvl="1"/>
            <a:endParaRPr lang="en-US" sz="2000" dirty="0"/>
          </a:p>
          <a:p>
            <a:pPr lvl="1"/>
            <a:r>
              <a:rPr lang="en-US" sz="2000" dirty="0"/>
              <a:t>Describe the questions you asked, and why you asked them</a:t>
            </a:r>
          </a:p>
          <a:p>
            <a:pPr lvl="2"/>
            <a:r>
              <a:rPr lang="en-US" dirty="0"/>
              <a:t>Where are the subway entrances, what were all the reported crimes last year, where are the parks and how much acreage do they cover, how many evictions were there last year and where did they take place? Why doesn’t a real New Yorker think Staten Island counts?</a:t>
            </a:r>
          </a:p>
          <a:p>
            <a:pPr lvl="2"/>
            <a:endParaRPr lang="en-US" dirty="0"/>
          </a:p>
          <a:p>
            <a:endParaRPr lang="en-US" sz="20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Motivation</a:t>
            </a:r>
          </a:p>
        </p:txBody>
      </p:sp>
    </p:spTree>
    <p:extLst>
      <p:ext uri="{BB962C8B-B14F-4D97-AF65-F5344CB8AC3E}">
        <p14:creationId xmlns:p14="http://schemas.microsoft.com/office/powerpoint/2010/main" val="297522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marL="457200" lvl="1" indent="0" algn="ctr">
              <a:buNone/>
            </a:pPr>
            <a:endParaRPr lang="en-US" sz="2800" dirty="0"/>
          </a:p>
          <a:p>
            <a:pPr marL="457200" lvl="1" indent="0" algn="ctr">
              <a:buNone/>
            </a:pPr>
            <a:endParaRPr lang="en-US" sz="2800" dirty="0"/>
          </a:p>
          <a:p>
            <a:pPr marL="457200" lvl="1" indent="0" algn="ctr">
              <a:buNone/>
            </a:pPr>
            <a:endParaRPr lang="en-US" sz="2800" dirty="0"/>
          </a:p>
          <a:p>
            <a:pPr marL="457200" lvl="1" indent="0" algn="ctr">
              <a:buNone/>
            </a:pPr>
            <a:r>
              <a:rPr lang="en-US" sz="2800" dirty="0"/>
              <a:t>There does appear to be a relationship between crime and eviction,</a:t>
            </a:r>
          </a:p>
          <a:p>
            <a:pPr marL="457200" lvl="1" indent="0" algn="ctr">
              <a:buNone/>
            </a:pPr>
            <a:endParaRPr lang="en-US" sz="2800" dirty="0"/>
          </a:p>
          <a:p>
            <a:pPr marL="457200" lvl="1" indent="0" algn="ctr">
              <a:buNone/>
            </a:pPr>
            <a:r>
              <a:rPr lang="en-US" sz="2800" dirty="0"/>
              <a:t> </a:t>
            </a:r>
          </a:p>
          <a:p>
            <a:pPr marL="457200" lvl="1" indent="0" algn="ctr">
              <a:buNone/>
            </a:pPr>
            <a:r>
              <a:rPr lang="en-US" sz="2800" dirty="0"/>
              <a:t>but we could not determine whether evictions had a similar relationship to Subway Access and/or Parks</a:t>
            </a:r>
          </a:p>
          <a:p>
            <a:pPr marL="457200" lvl="1" indent="0">
              <a:buNone/>
            </a:pPr>
            <a:endParaRPr lang="en-US" sz="20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Summary</a:t>
            </a:r>
          </a:p>
        </p:txBody>
      </p:sp>
    </p:spTree>
    <p:extLst>
      <p:ext uri="{BB962C8B-B14F-4D97-AF65-F5344CB8AC3E}">
        <p14:creationId xmlns:p14="http://schemas.microsoft.com/office/powerpoint/2010/main" val="24616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Data, Clean Up &amp; Exploration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Autofit/>
          </a:bodyPr>
          <a:lstStyle/>
          <a:p>
            <a:r>
              <a:rPr lang="en-US" sz="2000" dirty="0"/>
              <a:t>Crime, Demographic, Subway, Eviction and Park Data all came from the City of New York’s API and other NYC official sites.</a:t>
            </a:r>
          </a:p>
          <a:p>
            <a:r>
              <a:rPr lang="en-US" sz="2000" dirty="0"/>
              <a:t>Our data seemed most interesting and understandable when we grouped it by borough.</a:t>
            </a:r>
          </a:p>
          <a:p>
            <a:r>
              <a:rPr lang="en-US" sz="2000" dirty="0"/>
              <a:t>Parks data was especially dirty without a common delimiter. Integrating the data required a great deal of time.</a:t>
            </a:r>
          </a:p>
          <a:p>
            <a:r>
              <a:rPr lang="en-US" sz="2000" dirty="0"/>
              <a:t>There are almost as many arrests “for possession of heroin with a  needle” as traffic violations in our NYC crime data.</a:t>
            </a:r>
          </a:p>
          <a:p>
            <a:endParaRPr lang="en-US" sz="2000" dirty="0"/>
          </a:p>
          <a:p>
            <a:endParaRPr lang="en-US" sz="2000" dirty="0"/>
          </a:p>
        </p:txBody>
      </p:sp>
    </p:spTree>
    <p:extLst>
      <p:ext uri="{BB962C8B-B14F-4D97-AF65-F5344CB8AC3E}">
        <p14:creationId xmlns:p14="http://schemas.microsoft.com/office/powerpoint/2010/main" val="201684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Analysis: Do more evictions take place in areas with high crime? </a:t>
            </a: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342663"/>
            <a:ext cx="10515600" cy="4834300"/>
          </a:xfrm>
        </p:spPr>
        <p:txBody>
          <a:bodyPr>
            <a:normAutofit/>
          </a:bodyPr>
          <a:lstStyle/>
          <a:p>
            <a:pPr marL="0" indent="0" algn="ctr">
              <a:buNone/>
            </a:pPr>
            <a:r>
              <a:rPr lang="en-US" sz="2000" dirty="0"/>
              <a:t>Based on the data, there does seem to be a relationship between evictions and crime.</a:t>
            </a:r>
          </a:p>
        </p:txBody>
      </p:sp>
      <p:pic>
        <p:nvPicPr>
          <p:cNvPr id="1026" name="Picture 2">
            <a:extLst>
              <a:ext uri="{FF2B5EF4-FFF2-40B4-BE49-F238E27FC236}">
                <a16:creationId xmlns:a16="http://schemas.microsoft.com/office/drawing/2014/main" id="{7048CDB7-3F82-4BE8-8452-957DE51DD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85105"/>
            <a:ext cx="1893425" cy="13292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7E6090C-5EDC-47C7-9DC6-C35CF23AD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301" y="1885104"/>
            <a:ext cx="6656977" cy="479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fontScale="90000"/>
          </a:bodyPr>
          <a:lstStyle/>
          <a:p>
            <a:r>
              <a:rPr lang="en-US" sz="2800" dirty="0"/>
              <a:t>Analysis: Does access to public transportation, like subways decrease evictions?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467810" y="1258466"/>
            <a:ext cx="10515600" cy="4351338"/>
          </a:xfrm>
        </p:spPr>
        <p:txBody>
          <a:bodyPr>
            <a:normAutofit/>
          </a:bodyPr>
          <a:lstStyle/>
          <a:p>
            <a:pPr marL="0" indent="0" algn="ctr">
              <a:buNone/>
            </a:pPr>
            <a:r>
              <a:rPr lang="en-US" sz="2000" dirty="0"/>
              <a:t>Based on the data, there does not seem to be a relationship between evictions and subway access.</a:t>
            </a:r>
          </a:p>
        </p:txBody>
      </p:sp>
      <p:pic>
        <p:nvPicPr>
          <p:cNvPr id="2050" name="Picture 2">
            <a:extLst>
              <a:ext uri="{FF2B5EF4-FFF2-40B4-BE49-F238E27FC236}">
                <a16:creationId xmlns:a16="http://schemas.microsoft.com/office/drawing/2014/main" id="{2942B725-A39B-4790-A1DD-880476D9F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35" y="1831545"/>
            <a:ext cx="2512253" cy="14672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2E51BCEA-B752-433C-A1A5-42C83F76EB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800"/>
          <a:stretch/>
        </p:blipFill>
        <p:spPr bwMode="auto">
          <a:xfrm>
            <a:off x="4005859" y="1831545"/>
            <a:ext cx="6445194" cy="466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0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a:t>Analysis: Does access to parks decrease evictions?</a:t>
            </a:r>
            <a:br>
              <a:rPr lang="en-US" sz="2800"/>
            </a:br>
            <a:br>
              <a:rPr lang="en-US" sz="280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467810" y="1258466"/>
            <a:ext cx="10515600" cy="4351338"/>
          </a:xfrm>
        </p:spPr>
        <p:txBody>
          <a:bodyPr>
            <a:normAutofit/>
          </a:bodyPr>
          <a:lstStyle/>
          <a:p>
            <a:pPr marL="0" indent="0" algn="ctr">
              <a:buNone/>
            </a:pPr>
            <a:r>
              <a:rPr lang="en-US" sz="2000" dirty="0"/>
              <a:t>Based on the data, there does not seem to be a relationship between evictions and access to parks.</a:t>
            </a:r>
          </a:p>
        </p:txBody>
      </p:sp>
      <p:pic>
        <p:nvPicPr>
          <p:cNvPr id="3074" name="Picture 2">
            <a:extLst>
              <a:ext uri="{FF2B5EF4-FFF2-40B4-BE49-F238E27FC236}">
                <a16:creationId xmlns:a16="http://schemas.microsoft.com/office/drawing/2014/main" id="{9EE67F3D-35C5-4B20-95E0-D5F0AF09C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10" y="1661902"/>
            <a:ext cx="1747089" cy="1058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22A89CF-22BF-42F4-992C-8E9A22356B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34" r="44145" b="3934"/>
          <a:stretch/>
        </p:blipFill>
        <p:spPr bwMode="auto">
          <a:xfrm>
            <a:off x="2679567" y="1389200"/>
            <a:ext cx="6256825" cy="46409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BE4787-638E-4C43-88D0-9753E3B6FA2A}"/>
              </a:ext>
            </a:extLst>
          </p:cNvPr>
          <p:cNvSpPr/>
          <p:nvPr/>
        </p:nvSpPr>
        <p:spPr>
          <a:xfrm>
            <a:off x="838200" y="6205893"/>
            <a:ext cx="5815631" cy="369332"/>
          </a:xfrm>
          <a:prstGeom prst="rect">
            <a:avLst/>
          </a:prstGeom>
        </p:spPr>
        <p:txBody>
          <a:bodyPr wrap="none">
            <a:spAutoFit/>
          </a:bodyPr>
          <a:lstStyle/>
          <a:p>
            <a:r>
              <a:rPr lang="en-US" i="1" dirty="0"/>
              <a:t>Circle size is based on the number of crimes in each zip code </a:t>
            </a:r>
          </a:p>
        </p:txBody>
      </p:sp>
    </p:spTree>
    <p:extLst>
      <p:ext uri="{BB962C8B-B14F-4D97-AF65-F5344CB8AC3E}">
        <p14:creationId xmlns:p14="http://schemas.microsoft.com/office/powerpoint/2010/main" val="247384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a:t>Analysis: Does access to parks decrease evictions?</a:t>
            </a:r>
            <a:br>
              <a:rPr lang="en-US" sz="2800"/>
            </a:br>
            <a:br>
              <a:rPr lang="en-US" sz="280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467810" y="1258466"/>
            <a:ext cx="10515600" cy="4351338"/>
          </a:xfrm>
        </p:spPr>
        <p:txBody>
          <a:bodyPr>
            <a:normAutofit/>
          </a:bodyPr>
          <a:lstStyle/>
          <a:p>
            <a:pPr marL="0" indent="0" algn="ctr">
              <a:buNone/>
            </a:pPr>
            <a:r>
              <a:rPr lang="en-US" sz="2000" dirty="0"/>
              <a:t>A closer look at the evictions and parks data, close to the X Y intercept:</a:t>
            </a:r>
          </a:p>
        </p:txBody>
      </p:sp>
      <p:pic>
        <p:nvPicPr>
          <p:cNvPr id="3076" name="Picture 4">
            <a:extLst>
              <a:ext uri="{FF2B5EF4-FFF2-40B4-BE49-F238E27FC236}">
                <a16:creationId xmlns:a16="http://schemas.microsoft.com/office/drawing/2014/main" id="{4E72D433-2E43-4D4F-8F5F-019C2AEB70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513"/>
          <a:stretch/>
        </p:blipFill>
        <p:spPr bwMode="auto">
          <a:xfrm>
            <a:off x="2955462" y="1690688"/>
            <a:ext cx="6027320" cy="43513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BE4787-638E-4C43-88D0-9753E3B6FA2A}"/>
              </a:ext>
            </a:extLst>
          </p:cNvPr>
          <p:cNvSpPr/>
          <p:nvPr/>
        </p:nvSpPr>
        <p:spPr>
          <a:xfrm>
            <a:off x="838200" y="6205893"/>
            <a:ext cx="7195368" cy="369332"/>
          </a:xfrm>
          <a:prstGeom prst="rect">
            <a:avLst/>
          </a:prstGeom>
        </p:spPr>
        <p:txBody>
          <a:bodyPr wrap="none">
            <a:spAutoFit/>
          </a:bodyPr>
          <a:lstStyle/>
          <a:p>
            <a:r>
              <a:rPr lang="en-US" i="1" dirty="0"/>
              <a:t>Circle size in all graphs is based on the number of crimes in each zip code </a:t>
            </a:r>
          </a:p>
        </p:txBody>
      </p:sp>
      <p:pic>
        <p:nvPicPr>
          <p:cNvPr id="8" name="Picture 2">
            <a:extLst>
              <a:ext uri="{FF2B5EF4-FFF2-40B4-BE49-F238E27FC236}">
                <a16:creationId xmlns:a16="http://schemas.microsoft.com/office/drawing/2014/main" id="{C9EB6110-9751-499B-AE7F-2E0B279D1B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34" r="44145" b="3934"/>
          <a:stretch/>
        </p:blipFill>
        <p:spPr bwMode="auto">
          <a:xfrm>
            <a:off x="467810" y="1690688"/>
            <a:ext cx="2246747" cy="166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3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dirty="0"/>
              <a:t>Analysis: Does time of year have any relationship to evictions?</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259465" y="1277917"/>
            <a:ext cx="10515600" cy="412771"/>
          </a:xfrm>
        </p:spPr>
        <p:txBody>
          <a:bodyPr>
            <a:normAutofit/>
          </a:bodyPr>
          <a:lstStyle/>
          <a:p>
            <a:pPr marL="0" indent="0" algn="ctr">
              <a:buNone/>
            </a:pPr>
            <a:r>
              <a:rPr lang="en-US" sz="2000" i="1" dirty="0"/>
              <a:t>Evictions are highest at the outset of a year; they decrease as the year closes</a:t>
            </a:r>
          </a:p>
        </p:txBody>
      </p:sp>
      <p:pic>
        <p:nvPicPr>
          <p:cNvPr id="4098" name="Picture 2">
            <a:extLst>
              <a:ext uri="{FF2B5EF4-FFF2-40B4-BE49-F238E27FC236}">
                <a16:creationId xmlns:a16="http://schemas.microsoft.com/office/drawing/2014/main" id="{A92EA952-A48F-4EDA-8796-A45EDCA94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55" y="2080731"/>
            <a:ext cx="5306990" cy="41452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65FD39C-685A-4E70-B2B4-62C048882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219" y="2012468"/>
            <a:ext cx="5214581" cy="414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5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13037</TotalTime>
  <Words>664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Data, Clean Up &amp; Exploration</vt:lpstr>
      <vt:lpstr>Analysis: Do more evictions take place in areas with high crime?  </vt:lpstr>
      <vt:lpstr>Analysis: Does access to public transportation, like subways decrease evictions?  </vt:lpstr>
      <vt:lpstr>Analysis: Does access to parks decrease evictions?  </vt:lpstr>
      <vt:lpstr>Analysis: Does access to parks decrease evictions?  </vt:lpstr>
      <vt:lpstr>Analysis: Does time of year have any relationship to evictions?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connelly</dc:creator>
  <cp:lastModifiedBy>sean connelly</cp:lastModifiedBy>
  <cp:revision>29</cp:revision>
  <dcterms:created xsi:type="dcterms:W3CDTF">2019-05-21T01:42:34Z</dcterms:created>
  <dcterms:modified xsi:type="dcterms:W3CDTF">2019-06-04T01:58:27Z</dcterms:modified>
</cp:coreProperties>
</file>