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65" r:id="rId14"/>
    <p:sldId id="277" r:id="rId15"/>
    <p:sldId id="270" r:id="rId16"/>
    <p:sldId id="271" r:id="rId17"/>
    <p:sldId id="272" r:id="rId18"/>
    <p:sldId id="275" r:id="rId19"/>
    <p:sldId id="276" r:id="rId20"/>
    <p:sldId id="279" r:id="rId21"/>
    <p:sldId id="266" r:id="rId22"/>
    <p:sldId id="274" r:id="rId23"/>
    <p:sldId id="280" r:id="rId24"/>
    <p:sldId id="27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472976"/>
    <a:srgbClr val="3F4A88"/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5731" autoAdjust="0"/>
  </p:normalViewPr>
  <p:slideViewPr>
    <p:cSldViewPr snapToGrid="0">
      <p:cViewPr varScale="1">
        <p:scale>
          <a:sx n="100" d="100"/>
          <a:sy n="100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7.2222222222222215E-2"/>
                  <c:y val="-9.259259259259248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7777777777777776E-2"/>
                  <c:y val="-1.388888888888891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2777777777777778E-2"/>
                  <c:y val="3.703703703703703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3333333333333336"/>
                  <c:y val="-0.1296296296296296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Feuil1!$H$10:$H$14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Feuil1!$I$10:$I$14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AA30B-DD35-4108-B2B9-AF459C1E7C4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9C09009-683C-417B-9E6D-CF9FC5093223}">
      <dgm:prSet phldrT="[Texte]"/>
      <dgm:spPr/>
      <dgm:t>
        <a:bodyPr/>
        <a:lstStyle/>
        <a:p>
          <a:r>
            <a:rPr lang="fr-FR" dirty="0" smtClean="0"/>
            <a:t>Centrage – réduction</a:t>
          </a:r>
          <a:endParaRPr lang="fr-FR" dirty="0"/>
        </a:p>
      </dgm:t>
    </dgm:pt>
    <dgm:pt modelId="{11B3C879-5C23-41D5-BB0B-27EEB78D07F0}" type="parTrans" cxnId="{30D98D65-A318-43BB-9DAD-AD4153F4EB41}">
      <dgm:prSet/>
      <dgm:spPr/>
      <dgm:t>
        <a:bodyPr/>
        <a:lstStyle/>
        <a:p>
          <a:endParaRPr lang="fr-FR"/>
        </a:p>
      </dgm:t>
    </dgm:pt>
    <dgm:pt modelId="{D3A85780-479E-431F-A825-C4612E27AE8F}" type="sibTrans" cxnId="{30D98D65-A318-43BB-9DAD-AD4153F4EB41}">
      <dgm:prSet/>
      <dgm:spPr/>
      <dgm:t>
        <a:bodyPr/>
        <a:lstStyle/>
        <a:p>
          <a:endParaRPr lang="fr-FR"/>
        </a:p>
      </dgm:t>
    </dgm:pt>
    <dgm:pt modelId="{9DAD4BD2-9F47-4361-AAB2-4C7656501E1C}">
      <dgm:prSet phldrT="[Texte]"/>
      <dgm:spPr/>
      <dgm:t>
        <a:bodyPr/>
        <a:lstStyle/>
        <a:p>
          <a:r>
            <a:rPr lang="fr-FR" dirty="0" smtClean="0"/>
            <a:t>Eboulis des valeurs</a:t>
          </a:r>
          <a:endParaRPr lang="fr-FR" dirty="0"/>
        </a:p>
      </dgm:t>
    </dgm:pt>
    <dgm:pt modelId="{3CCA79AD-2A0C-4784-B5AF-4DC5694AC4B1}" type="parTrans" cxnId="{29A323F3-BAB9-44BE-BF93-7F3C6FBAB2FA}">
      <dgm:prSet/>
      <dgm:spPr/>
      <dgm:t>
        <a:bodyPr/>
        <a:lstStyle/>
        <a:p>
          <a:endParaRPr lang="fr-FR"/>
        </a:p>
      </dgm:t>
    </dgm:pt>
    <dgm:pt modelId="{0BE7D99C-9489-45BF-A4B4-2E39EFDD6877}" type="sibTrans" cxnId="{29A323F3-BAB9-44BE-BF93-7F3C6FBAB2FA}">
      <dgm:prSet/>
      <dgm:spPr/>
      <dgm:t>
        <a:bodyPr/>
        <a:lstStyle/>
        <a:p>
          <a:endParaRPr lang="fr-FR"/>
        </a:p>
      </dgm:t>
    </dgm:pt>
    <dgm:pt modelId="{65E68685-5AF2-47B9-95A6-D119F6A83FFB}">
      <dgm:prSet phldrT="[Texte]"/>
      <dgm:spPr/>
      <dgm:t>
        <a:bodyPr/>
        <a:lstStyle/>
        <a:p>
          <a:r>
            <a:rPr lang="fr-FR" dirty="0" smtClean="0"/>
            <a:t>Cercle de corrélation</a:t>
          </a:r>
          <a:endParaRPr lang="fr-FR" dirty="0"/>
        </a:p>
      </dgm:t>
    </dgm:pt>
    <dgm:pt modelId="{30D879BC-C1E7-493F-9695-3364C8162325}" type="parTrans" cxnId="{DC7CFD89-8818-45FA-A7F0-197211951367}">
      <dgm:prSet/>
      <dgm:spPr/>
      <dgm:t>
        <a:bodyPr/>
        <a:lstStyle/>
        <a:p>
          <a:endParaRPr lang="fr-FR"/>
        </a:p>
      </dgm:t>
    </dgm:pt>
    <dgm:pt modelId="{F6B59ECE-5125-4E7C-82FA-9A80DBB67553}" type="sibTrans" cxnId="{DC7CFD89-8818-45FA-A7F0-197211951367}">
      <dgm:prSet/>
      <dgm:spPr/>
      <dgm:t>
        <a:bodyPr/>
        <a:lstStyle/>
        <a:p>
          <a:endParaRPr lang="fr-FR"/>
        </a:p>
      </dgm:t>
    </dgm:pt>
    <dgm:pt modelId="{B29883FB-4886-4F61-ADE8-BF2B02C49E6A}">
      <dgm:prSet phldrT="[Texte]"/>
      <dgm:spPr/>
      <dgm:t>
        <a:bodyPr/>
        <a:lstStyle/>
        <a:p>
          <a:r>
            <a:rPr lang="fr-FR" dirty="0" smtClean="0"/>
            <a:t>Tests de normalité</a:t>
          </a:r>
          <a:endParaRPr lang="fr-FR" dirty="0"/>
        </a:p>
      </dgm:t>
    </dgm:pt>
    <dgm:pt modelId="{57BD7F02-6763-4D59-A1F4-20AACAAF6B8C}" type="parTrans" cxnId="{06FDB868-8DEF-4C0D-9A04-08CD33FB428F}">
      <dgm:prSet/>
      <dgm:spPr/>
      <dgm:t>
        <a:bodyPr/>
        <a:lstStyle/>
        <a:p>
          <a:endParaRPr lang="fr-FR"/>
        </a:p>
      </dgm:t>
    </dgm:pt>
    <dgm:pt modelId="{A73BDA5B-417F-4AC2-83A6-F166F09B703A}" type="sibTrans" cxnId="{06FDB868-8DEF-4C0D-9A04-08CD33FB428F}">
      <dgm:prSet/>
      <dgm:spPr/>
      <dgm:t>
        <a:bodyPr/>
        <a:lstStyle/>
        <a:p>
          <a:endParaRPr lang="fr-FR"/>
        </a:p>
      </dgm:t>
    </dgm:pt>
    <dgm:pt modelId="{2C6B0CC2-9290-475E-81F9-1A6DC0FC6929}" type="pres">
      <dgm:prSet presAssocID="{C61AA30B-DD35-4108-B2B9-AF459C1E7C4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8AFEFA3-CB88-4DC3-A7D2-6F7D839F33DE}" type="pres">
      <dgm:prSet presAssocID="{C61AA30B-DD35-4108-B2B9-AF459C1E7C42}" presName="dummyMaxCanvas" presStyleCnt="0">
        <dgm:presLayoutVars/>
      </dgm:prSet>
      <dgm:spPr/>
    </dgm:pt>
    <dgm:pt modelId="{F8235A8D-60DA-4DD3-94FD-868DA76D6F4B}" type="pres">
      <dgm:prSet presAssocID="{C61AA30B-DD35-4108-B2B9-AF459C1E7C4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7BEB80-DC90-4298-BFC5-966641B92E54}" type="pres">
      <dgm:prSet presAssocID="{C61AA30B-DD35-4108-B2B9-AF459C1E7C4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23CBF2-FFE1-486B-86BA-EA8CC34A8E5B}" type="pres">
      <dgm:prSet presAssocID="{C61AA30B-DD35-4108-B2B9-AF459C1E7C42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EE3CEC-07BB-49C9-8C11-8864D33F6C9B}" type="pres">
      <dgm:prSet presAssocID="{C61AA30B-DD35-4108-B2B9-AF459C1E7C42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D9015A-2CD6-434A-8AC2-75575FDC8AD9}" type="pres">
      <dgm:prSet presAssocID="{C61AA30B-DD35-4108-B2B9-AF459C1E7C42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BE0FFE-DB24-41A7-A732-974E2BEC4C84}" type="pres">
      <dgm:prSet presAssocID="{C61AA30B-DD35-4108-B2B9-AF459C1E7C42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A9C72C-002B-441A-A52E-E646F988243E}" type="pres">
      <dgm:prSet presAssocID="{C61AA30B-DD35-4108-B2B9-AF459C1E7C42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C202C4-C7B0-4644-BE5A-BF1C02BB8D54}" type="pres">
      <dgm:prSet presAssocID="{C61AA30B-DD35-4108-B2B9-AF459C1E7C4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5B92E-16B0-4E0C-9F67-FF47841C9281}" type="pres">
      <dgm:prSet presAssocID="{C61AA30B-DD35-4108-B2B9-AF459C1E7C4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15F413-C338-4D57-814D-80D2B38AF788}" type="pres">
      <dgm:prSet presAssocID="{C61AA30B-DD35-4108-B2B9-AF459C1E7C4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932621-E425-4F65-960F-7320F8B47DD3}" type="pres">
      <dgm:prSet presAssocID="{C61AA30B-DD35-4108-B2B9-AF459C1E7C4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7CFD89-8818-45FA-A7F0-197211951367}" srcId="{C61AA30B-DD35-4108-B2B9-AF459C1E7C42}" destId="{65E68685-5AF2-47B9-95A6-D119F6A83FFB}" srcOrd="2" destOrd="0" parTransId="{30D879BC-C1E7-493F-9695-3364C8162325}" sibTransId="{F6B59ECE-5125-4E7C-82FA-9A80DBB67553}"/>
    <dgm:cxn modelId="{30D98D65-A318-43BB-9DAD-AD4153F4EB41}" srcId="{C61AA30B-DD35-4108-B2B9-AF459C1E7C42}" destId="{69C09009-683C-417B-9E6D-CF9FC5093223}" srcOrd="0" destOrd="0" parTransId="{11B3C879-5C23-41D5-BB0B-27EEB78D07F0}" sibTransId="{D3A85780-479E-431F-A825-C4612E27AE8F}"/>
    <dgm:cxn modelId="{F6A17F7A-126C-4AD4-B542-1340426C8F81}" type="presOf" srcId="{65E68685-5AF2-47B9-95A6-D119F6A83FFB}" destId="{7F15F413-C338-4D57-814D-80D2B38AF788}" srcOrd="1" destOrd="0" presId="urn:microsoft.com/office/officeart/2005/8/layout/vProcess5"/>
    <dgm:cxn modelId="{2F8CD377-2A2D-4F88-B36B-33FAD8003DC7}" type="presOf" srcId="{B29883FB-4886-4F61-ADE8-BF2B02C49E6A}" destId="{57932621-E425-4F65-960F-7320F8B47DD3}" srcOrd="1" destOrd="0" presId="urn:microsoft.com/office/officeart/2005/8/layout/vProcess5"/>
    <dgm:cxn modelId="{06FDB868-8DEF-4C0D-9A04-08CD33FB428F}" srcId="{C61AA30B-DD35-4108-B2B9-AF459C1E7C42}" destId="{B29883FB-4886-4F61-ADE8-BF2B02C49E6A}" srcOrd="3" destOrd="0" parTransId="{57BD7F02-6763-4D59-A1F4-20AACAAF6B8C}" sibTransId="{A73BDA5B-417F-4AC2-83A6-F166F09B703A}"/>
    <dgm:cxn modelId="{DEB7D211-8E1C-459E-819C-B392B89A47F4}" type="presOf" srcId="{9DAD4BD2-9F47-4361-AAB2-4C7656501E1C}" destId="{CC65B92E-16B0-4E0C-9F67-FF47841C9281}" srcOrd="1" destOrd="0" presId="urn:microsoft.com/office/officeart/2005/8/layout/vProcess5"/>
    <dgm:cxn modelId="{EA167F21-179E-40F8-8987-B8D16DA69449}" type="presOf" srcId="{B29883FB-4886-4F61-ADE8-BF2B02C49E6A}" destId="{3CEE3CEC-07BB-49C9-8C11-8864D33F6C9B}" srcOrd="0" destOrd="0" presId="urn:microsoft.com/office/officeart/2005/8/layout/vProcess5"/>
    <dgm:cxn modelId="{1119EA06-0FA6-4585-A625-499EB700DFF4}" type="presOf" srcId="{69C09009-683C-417B-9E6D-CF9FC5093223}" destId="{F8235A8D-60DA-4DD3-94FD-868DA76D6F4B}" srcOrd="0" destOrd="0" presId="urn:microsoft.com/office/officeart/2005/8/layout/vProcess5"/>
    <dgm:cxn modelId="{DEAF6AE8-020E-4C0C-9BFD-E344B692648A}" type="presOf" srcId="{F6B59ECE-5125-4E7C-82FA-9A80DBB67553}" destId="{64A9C72C-002B-441A-A52E-E646F988243E}" srcOrd="0" destOrd="0" presId="urn:microsoft.com/office/officeart/2005/8/layout/vProcess5"/>
    <dgm:cxn modelId="{92AD9EFD-B2D3-4FFD-895A-D55646ACC7C6}" type="presOf" srcId="{69C09009-683C-417B-9E6D-CF9FC5093223}" destId="{C6C202C4-C7B0-4644-BE5A-BF1C02BB8D54}" srcOrd="1" destOrd="0" presId="urn:microsoft.com/office/officeart/2005/8/layout/vProcess5"/>
    <dgm:cxn modelId="{A18D3E34-5EDC-47F1-983B-C7A3DAA7410A}" type="presOf" srcId="{D3A85780-479E-431F-A825-C4612E27AE8F}" destId="{8AD9015A-2CD6-434A-8AC2-75575FDC8AD9}" srcOrd="0" destOrd="0" presId="urn:microsoft.com/office/officeart/2005/8/layout/vProcess5"/>
    <dgm:cxn modelId="{92160EB9-0D95-423E-99D7-D2DAE08A18AD}" type="presOf" srcId="{9DAD4BD2-9F47-4361-AAB2-4C7656501E1C}" destId="{157BEB80-DC90-4298-BFC5-966641B92E54}" srcOrd="0" destOrd="0" presId="urn:microsoft.com/office/officeart/2005/8/layout/vProcess5"/>
    <dgm:cxn modelId="{29A323F3-BAB9-44BE-BF93-7F3C6FBAB2FA}" srcId="{C61AA30B-DD35-4108-B2B9-AF459C1E7C42}" destId="{9DAD4BD2-9F47-4361-AAB2-4C7656501E1C}" srcOrd="1" destOrd="0" parTransId="{3CCA79AD-2A0C-4784-B5AF-4DC5694AC4B1}" sibTransId="{0BE7D99C-9489-45BF-A4B4-2E39EFDD6877}"/>
    <dgm:cxn modelId="{368AED27-108B-4DC3-9F82-417FCAE28B44}" type="presOf" srcId="{0BE7D99C-9489-45BF-A4B4-2E39EFDD6877}" destId="{88BE0FFE-DB24-41A7-A732-974E2BEC4C84}" srcOrd="0" destOrd="0" presId="urn:microsoft.com/office/officeart/2005/8/layout/vProcess5"/>
    <dgm:cxn modelId="{1F8F1592-5E75-4F1E-9651-7DDBE204C463}" type="presOf" srcId="{C61AA30B-DD35-4108-B2B9-AF459C1E7C42}" destId="{2C6B0CC2-9290-475E-81F9-1A6DC0FC6929}" srcOrd="0" destOrd="0" presId="urn:microsoft.com/office/officeart/2005/8/layout/vProcess5"/>
    <dgm:cxn modelId="{3F24ADBD-79D1-4AD0-9ACD-9D22BBDE89EE}" type="presOf" srcId="{65E68685-5AF2-47B9-95A6-D119F6A83FFB}" destId="{3A23CBF2-FFE1-486B-86BA-EA8CC34A8E5B}" srcOrd="0" destOrd="0" presId="urn:microsoft.com/office/officeart/2005/8/layout/vProcess5"/>
    <dgm:cxn modelId="{16FA7E92-FDC0-4B0A-AE56-A2AFF2F930FD}" type="presParOf" srcId="{2C6B0CC2-9290-475E-81F9-1A6DC0FC6929}" destId="{C8AFEFA3-CB88-4DC3-A7D2-6F7D839F33DE}" srcOrd="0" destOrd="0" presId="urn:microsoft.com/office/officeart/2005/8/layout/vProcess5"/>
    <dgm:cxn modelId="{455E38C3-4A58-46A3-ACD1-F68A1B9B644A}" type="presParOf" srcId="{2C6B0CC2-9290-475E-81F9-1A6DC0FC6929}" destId="{F8235A8D-60DA-4DD3-94FD-868DA76D6F4B}" srcOrd="1" destOrd="0" presId="urn:microsoft.com/office/officeart/2005/8/layout/vProcess5"/>
    <dgm:cxn modelId="{0657A674-C753-4A2B-8740-3CB1578D4FB0}" type="presParOf" srcId="{2C6B0CC2-9290-475E-81F9-1A6DC0FC6929}" destId="{157BEB80-DC90-4298-BFC5-966641B92E54}" srcOrd="2" destOrd="0" presId="urn:microsoft.com/office/officeart/2005/8/layout/vProcess5"/>
    <dgm:cxn modelId="{063331DB-48EF-491D-AE7D-05F5F23E9665}" type="presParOf" srcId="{2C6B0CC2-9290-475E-81F9-1A6DC0FC6929}" destId="{3A23CBF2-FFE1-486B-86BA-EA8CC34A8E5B}" srcOrd="3" destOrd="0" presId="urn:microsoft.com/office/officeart/2005/8/layout/vProcess5"/>
    <dgm:cxn modelId="{42E1BCCF-2B00-4B87-BAD7-3F06B325C705}" type="presParOf" srcId="{2C6B0CC2-9290-475E-81F9-1A6DC0FC6929}" destId="{3CEE3CEC-07BB-49C9-8C11-8864D33F6C9B}" srcOrd="4" destOrd="0" presId="urn:microsoft.com/office/officeart/2005/8/layout/vProcess5"/>
    <dgm:cxn modelId="{DDE0A8D0-2D1C-4FAF-AE9F-FFC21A0D8D4C}" type="presParOf" srcId="{2C6B0CC2-9290-475E-81F9-1A6DC0FC6929}" destId="{8AD9015A-2CD6-434A-8AC2-75575FDC8AD9}" srcOrd="5" destOrd="0" presId="urn:microsoft.com/office/officeart/2005/8/layout/vProcess5"/>
    <dgm:cxn modelId="{D740A46C-9B2D-4F51-9E6C-FA1EAB5D952D}" type="presParOf" srcId="{2C6B0CC2-9290-475E-81F9-1A6DC0FC6929}" destId="{88BE0FFE-DB24-41A7-A732-974E2BEC4C84}" srcOrd="6" destOrd="0" presId="urn:microsoft.com/office/officeart/2005/8/layout/vProcess5"/>
    <dgm:cxn modelId="{3A4C82A0-E0D6-4E8E-AB43-AB02700E55A5}" type="presParOf" srcId="{2C6B0CC2-9290-475E-81F9-1A6DC0FC6929}" destId="{64A9C72C-002B-441A-A52E-E646F988243E}" srcOrd="7" destOrd="0" presId="urn:microsoft.com/office/officeart/2005/8/layout/vProcess5"/>
    <dgm:cxn modelId="{120F5223-85E4-4743-9E82-209C918389F3}" type="presParOf" srcId="{2C6B0CC2-9290-475E-81F9-1A6DC0FC6929}" destId="{C6C202C4-C7B0-4644-BE5A-BF1C02BB8D54}" srcOrd="8" destOrd="0" presId="urn:microsoft.com/office/officeart/2005/8/layout/vProcess5"/>
    <dgm:cxn modelId="{BF71E324-2A23-44DC-8514-A2EB12274BAD}" type="presParOf" srcId="{2C6B0CC2-9290-475E-81F9-1A6DC0FC6929}" destId="{CC65B92E-16B0-4E0C-9F67-FF47841C9281}" srcOrd="9" destOrd="0" presId="urn:microsoft.com/office/officeart/2005/8/layout/vProcess5"/>
    <dgm:cxn modelId="{539E0301-1C18-4479-8287-060A7C9AFB53}" type="presParOf" srcId="{2C6B0CC2-9290-475E-81F9-1A6DC0FC6929}" destId="{7F15F413-C338-4D57-814D-80D2B38AF788}" srcOrd="10" destOrd="0" presId="urn:microsoft.com/office/officeart/2005/8/layout/vProcess5"/>
    <dgm:cxn modelId="{0DD3059E-B2E7-480B-AECD-93FC1321F7B1}" type="presParOf" srcId="{2C6B0CC2-9290-475E-81F9-1A6DC0FC6929}" destId="{57932621-E425-4F65-960F-7320F8B47DD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35A8D-60DA-4DD3-94FD-868DA76D6F4B}">
      <dsp:nvSpPr>
        <dsp:cNvPr id="0" name=""/>
        <dsp:cNvSpPr/>
      </dsp:nvSpPr>
      <dsp:spPr>
        <a:xfrm>
          <a:off x="0" y="0"/>
          <a:ext cx="2849444" cy="883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Centrage – réduction</a:t>
          </a:r>
          <a:endParaRPr lang="fr-FR" sz="2300" kern="1200" dirty="0"/>
        </a:p>
      </dsp:txBody>
      <dsp:txXfrm>
        <a:off x="25869" y="25869"/>
        <a:ext cx="1821745" cy="831485"/>
      </dsp:txXfrm>
    </dsp:sp>
    <dsp:sp modelId="{157BEB80-DC90-4298-BFC5-966641B92E54}">
      <dsp:nvSpPr>
        <dsp:cNvPr id="0" name=""/>
        <dsp:cNvSpPr/>
      </dsp:nvSpPr>
      <dsp:spPr>
        <a:xfrm>
          <a:off x="238641" y="1043809"/>
          <a:ext cx="2849444" cy="883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Eboulis des valeurs</a:t>
          </a:r>
          <a:endParaRPr lang="fr-FR" sz="2300" kern="1200" dirty="0"/>
        </a:p>
      </dsp:txBody>
      <dsp:txXfrm>
        <a:off x="264510" y="1069678"/>
        <a:ext cx="1984970" cy="831485"/>
      </dsp:txXfrm>
    </dsp:sp>
    <dsp:sp modelId="{3A23CBF2-FFE1-486B-86BA-EA8CC34A8E5B}">
      <dsp:nvSpPr>
        <dsp:cNvPr id="0" name=""/>
        <dsp:cNvSpPr/>
      </dsp:nvSpPr>
      <dsp:spPr>
        <a:xfrm>
          <a:off x="473720" y="2087618"/>
          <a:ext cx="2849444" cy="883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Cercle de corrélation</a:t>
          </a:r>
          <a:endParaRPr lang="fr-FR" sz="2300" kern="1200" dirty="0"/>
        </a:p>
      </dsp:txBody>
      <dsp:txXfrm>
        <a:off x="499589" y="2113487"/>
        <a:ext cx="1988532" cy="831485"/>
      </dsp:txXfrm>
    </dsp:sp>
    <dsp:sp modelId="{3CEE3CEC-07BB-49C9-8C11-8864D33F6C9B}">
      <dsp:nvSpPr>
        <dsp:cNvPr id="0" name=""/>
        <dsp:cNvSpPr/>
      </dsp:nvSpPr>
      <dsp:spPr>
        <a:xfrm>
          <a:off x="712361" y="3131427"/>
          <a:ext cx="2849444" cy="883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Tests de normalité</a:t>
          </a:r>
          <a:endParaRPr lang="fr-FR" sz="2300" kern="1200" dirty="0"/>
        </a:p>
      </dsp:txBody>
      <dsp:txXfrm>
        <a:off x="738230" y="3157296"/>
        <a:ext cx="1984970" cy="831485"/>
      </dsp:txXfrm>
    </dsp:sp>
    <dsp:sp modelId="{8AD9015A-2CD6-434A-8AC2-75575FDC8AD9}">
      <dsp:nvSpPr>
        <dsp:cNvPr id="0" name=""/>
        <dsp:cNvSpPr/>
      </dsp:nvSpPr>
      <dsp:spPr>
        <a:xfrm>
          <a:off x="2275349" y="676468"/>
          <a:ext cx="574095" cy="5740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600" kern="1200"/>
        </a:p>
      </dsp:txBody>
      <dsp:txXfrm>
        <a:off x="2404520" y="676468"/>
        <a:ext cx="315753" cy="432006"/>
      </dsp:txXfrm>
    </dsp:sp>
    <dsp:sp modelId="{88BE0FFE-DB24-41A7-A732-974E2BEC4C84}">
      <dsp:nvSpPr>
        <dsp:cNvPr id="0" name=""/>
        <dsp:cNvSpPr/>
      </dsp:nvSpPr>
      <dsp:spPr>
        <a:xfrm>
          <a:off x="2513990" y="1720277"/>
          <a:ext cx="574095" cy="5740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600" kern="1200"/>
        </a:p>
      </dsp:txBody>
      <dsp:txXfrm>
        <a:off x="2643161" y="1720277"/>
        <a:ext cx="315753" cy="432006"/>
      </dsp:txXfrm>
    </dsp:sp>
    <dsp:sp modelId="{64A9C72C-002B-441A-A52E-E646F988243E}">
      <dsp:nvSpPr>
        <dsp:cNvPr id="0" name=""/>
        <dsp:cNvSpPr/>
      </dsp:nvSpPr>
      <dsp:spPr>
        <a:xfrm>
          <a:off x="2749069" y="2764087"/>
          <a:ext cx="574095" cy="5740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600" kern="1200"/>
        </a:p>
      </dsp:txBody>
      <dsp:txXfrm>
        <a:off x="2878240" y="2764087"/>
        <a:ext cx="315753" cy="432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A1BEB-91D8-404C-8DFC-3BCEB51466C4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A787-F7FF-48B3-9AC8-F4505CABB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6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8A787-F7FF-48B3-9AC8-F4505CABBE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24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(moyenne = 0, variance =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(« qualité » de la représentation)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8A787-F7FF-48B3-9AC8-F4505CABBE9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14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 tous les points se situent approximativement le long de cette ligne de référence, nous pouvons supposer une normalité.</a:t>
            </a:r>
          </a:p>
          <a:p>
            <a:r>
              <a:rPr lang="fr-FR" dirty="0" smtClean="0"/>
              <a:t>KS :</a:t>
            </a:r>
            <a:r>
              <a:rPr lang="fr-FR" baseline="0" dirty="0" smtClean="0"/>
              <a:t> #H0 : distribution suit une loi normale -&gt; p value supérieure au seuil de 5%, on ne rejette pas H0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8A787-F7FF-48B3-9AC8-F4505CABBE9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46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 rappel, le </a:t>
            </a:r>
            <a:r>
              <a:rPr lang="fr-FR" b="1" dirty="0" smtClean="0"/>
              <a:t>test de </a:t>
            </a:r>
            <a:r>
              <a:rPr lang="fr-FR" b="1" dirty="0" err="1" smtClean="0"/>
              <a:t>student</a:t>
            </a:r>
            <a:r>
              <a:rPr lang="fr-FR" dirty="0" smtClean="0"/>
              <a:t> n’est applicable que lorsque les deux groupes d’échantillons suivent des </a:t>
            </a:r>
            <a:r>
              <a:rPr lang="fr-FR" b="1" dirty="0" smtClean="0"/>
              <a:t>lois normales</a:t>
            </a:r>
            <a:r>
              <a:rPr lang="fr-FR" dirty="0" smtClean="0"/>
              <a:t> de </a:t>
            </a:r>
            <a:r>
              <a:rPr lang="fr-FR" b="1" dirty="0" smtClean="0"/>
              <a:t>variances</a:t>
            </a:r>
            <a:r>
              <a:rPr lang="fr-FR" dirty="0" smtClean="0"/>
              <a:t> égales.,</a:t>
            </a:r>
            <a:r>
              <a:rPr lang="fr-FR" baseline="0" dirty="0" smtClean="0"/>
              <a:t> ce que l’on a vérifié plus haut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8A787-F7FF-48B3-9AC8-F4505CABBE9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17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08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5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7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57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41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37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9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18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421F-8D43-41FA-BFD6-422993FD769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D1A0-484B-4404-B8B4-210B4893E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6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gi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10804" y="2726582"/>
            <a:ext cx="5688563" cy="1182298"/>
          </a:xfrm>
        </p:spPr>
        <p:txBody>
          <a:bodyPr>
            <a:normAutofit fontScale="90000"/>
          </a:bodyPr>
          <a:lstStyle/>
          <a:p>
            <a:r>
              <a:rPr lang="fr-FR" sz="6700" dirty="0" smtClean="0">
                <a:latin typeface="Eras Bold ITC" panose="020B0907030504020204" pitchFamily="34" charset="0"/>
              </a:rPr>
              <a:t>POULEXPORT</a:t>
            </a:r>
            <a:r>
              <a:rPr lang="fr-FR" dirty="0" smtClean="0">
                <a:latin typeface="Bauhaus 93" panose="04030905020B02020C02" pitchFamily="82" charset="0"/>
              </a:rPr>
              <a:t/>
            </a:r>
            <a:br>
              <a:rPr lang="fr-FR" dirty="0" smtClean="0">
                <a:latin typeface="Bauhaus 93" panose="04030905020B02020C02" pitchFamily="82" charset="0"/>
              </a:rPr>
            </a:br>
            <a:r>
              <a:rPr lang="fr-FR" sz="3100" b="1" dirty="0" smtClean="0">
                <a:latin typeface="Century Gothic" panose="020B0502020202020204" pitchFamily="34" charset="0"/>
              </a:rPr>
              <a:t>Le poulet </a:t>
            </a:r>
            <a:r>
              <a:rPr lang="fr-FR" sz="31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(presque) </a:t>
            </a:r>
            <a:r>
              <a:rPr lang="fr-FR" sz="3100" b="1" dirty="0" smtClean="0">
                <a:latin typeface="Century Gothic" panose="020B0502020202020204" pitchFamily="34" charset="0"/>
              </a:rPr>
              <a:t>français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79972" y="4250792"/>
            <a:ext cx="4550229" cy="578076"/>
          </a:xfrm>
        </p:spPr>
        <p:txBody>
          <a:bodyPr/>
          <a:lstStyle/>
          <a:p>
            <a:r>
              <a:rPr lang="fr-FR" dirty="0" smtClean="0"/>
              <a:t>Analyse de marché – Février 2022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4" t="28468" r="34625" b="41982"/>
          <a:stretch/>
        </p:blipFill>
        <p:spPr>
          <a:xfrm flipH="1">
            <a:off x="74140" y="795110"/>
            <a:ext cx="5619952" cy="53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2. Classification &amp; caractérisation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28"/>
          <a:stretch/>
        </p:blipFill>
        <p:spPr>
          <a:xfrm>
            <a:off x="4018344" y="1804550"/>
            <a:ext cx="3935983" cy="274405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2"/>
          <a:stretch/>
        </p:blipFill>
        <p:spPr>
          <a:xfrm>
            <a:off x="0" y="995124"/>
            <a:ext cx="4018344" cy="27343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0"/>
          <a:stretch/>
        </p:blipFill>
        <p:spPr>
          <a:xfrm>
            <a:off x="7877036" y="3915136"/>
            <a:ext cx="4314964" cy="2942864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8542798" y="1325563"/>
            <a:ext cx="3060730" cy="1257677"/>
            <a:chOff x="958819" y="4268443"/>
            <a:chExt cx="3060730" cy="1257677"/>
          </a:xfrm>
        </p:grpSpPr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08" t="4803" b="73138"/>
            <a:stretch/>
          </p:blipFill>
          <p:spPr>
            <a:xfrm>
              <a:off x="958819" y="4268443"/>
              <a:ext cx="689006" cy="1257677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1497814" y="4338591"/>
              <a:ext cx="2521735" cy="117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PMA</a:t>
              </a:r>
            </a:p>
            <a:p>
              <a:r>
                <a:rPr lang="fr-FR" sz="1400" dirty="0" smtClean="0"/>
                <a:t>Grands émergents</a:t>
              </a:r>
            </a:p>
            <a:p>
              <a:r>
                <a:rPr lang="fr-FR" sz="1400" dirty="0" smtClean="0"/>
                <a:t>Europe de l’Est/Afrique du Nord</a:t>
              </a:r>
            </a:p>
            <a:p>
              <a:r>
                <a:rPr lang="fr-FR" sz="1400" dirty="0" smtClean="0"/>
                <a:t>Europe de l’Ouest / Canada </a:t>
              </a:r>
            </a:p>
            <a:p>
              <a:r>
                <a:rPr lang="fr-FR" sz="1400" dirty="0" smtClean="0"/>
                <a:t>Exportateurs de pétrole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5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2. Classification &amp; caractérisation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0"/>
          <a:stretch/>
        </p:blipFill>
        <p:spPr>
          <a:xfrm>
            <a:off x="3873667" y="918579"/>
            <a:ext cx="4178133" cy="294286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/>
        </p:blipFill>
        <p:spPr>
          <a:xfrm>
            <a:off x="8051800" y="1015501"/>
            <a:ext cx="4143631" cy="295230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4"/>
          <a:stretch/>
        </p:blipFill>
        <p:spPr>
          <a:xfrm>
            <a:off x="0" y="926664"/>
            <a:ext cx="3877725" cy="2731083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2570866" y="4435955"/>
            <a:ext cx="3060730" cy="1257677"/>
            <a:chOff x="958819" y="4268443"/>
            <a:chExt cx="3060730" cy="1257677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08" t="4803" b="73138"/>
            <a:stretch/>
          </p:blipFill>
          <p:spPr>
            <a:xfrm>
              <a:off x="958819" y="4268443"/>
              <a:ext cx="689006" cy="1257677"/>
            </a:xfrm>
            <a:prstGeom prst="rect">
              <a:avLst/>
            </a:prstGeom>
          </p:spPr>
        </p:pic>
        <p:sp>
          <p:nvSpPr>
            <p:cNvPr id="19" name="ZoneTexte 18"/>
            <p:cNvSpPr txBox="1"/>
            <p:nvPr/>
          </p:nvSpPr>
          <p:spPr>
            <a:xfrm>
              <a:off x="1497814" y="4338591"/>
              <a:ext cx="2521735" cy="117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PMA</a:t>
              </a:r>
            </a:p>
            <a:p>
              <a:r>
                <a:rPr lang="fr-FR" sz="1400" dirty="0" smtClean="0"/>
                <a:t>Grands émergents</a:t>
              </a:r>
            </a:p>
            <a:p>
              <a:r>
                <a:rPr lang="fr-FR" sz="1400" dirty="0" smtClean="0"/>
                <a:t>Europe de l’Est/Afrique du Nord</a:t>
              </a:r>
            </a:p>
            <a:p>
              <a:r>
                <a:rPr lang="fr-FR" sz="1400" dirty="0" smtClean="0"/>
                <a:t>Europe de l’Ouest / Canada </a:t>
              </a:r>
            </a:p>
            <a:p>
              <a:r>
                <a:rPr lang="fr-FR" sz="1400" dirty="0" smtClean="0"/>
                <a:t>Exportateurs de pétrole</a:t>
              </a:r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57"/>
          <a:stretch/>
        </p:blipFill>
        <p:spPr>
          <a:xfrm>
            <a:off x="7902224" y="3861442"/>
            <a:ext cx="4260348" cy="2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2. Classification &amp; caractérisation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94084" y="1067658"/>
            <a:ext cx="6496050" cy="4095750"/>
            <a:chOff x="870359" y="2068160"/>
            <a:chExt cx="6496050" cy="4095750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r="12750" b="12956"/>
            <a:stretch/>
          </p:blipFill>
          <p:spPr>
            <a:xfrm>
              <a:off x="870359" y="2068160"/>
              <a:ext cx="6496050" cy="409575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99" t="14575" r="1" b="59919"/>
            <a:stretch/>
          </p:blipFill>
          <p:spPr>
            <a:xfrm>
              <a:off x="870359" y="2305050"/>
              <a:ext cx="990600" cy="1200150"/>
            </a:xfrm>
            <a:prstGeom prst="rect">
              <a:avLst/>
            </a:prstGeom>
          </p:spPr>
        </p:pic>
      </p:grpSp>
      <p:sp>
        <p:nvSpPr>
          <p:cNvPr id="5" name="ZoneTexte 4"/>
          <p:cNvSpPr txBox="1"/>
          <p:nvPr/>
        </p:nvSpPr>
        <p:spPr>
          <a:xfrm>
            <a:off x="6884218" y="1496300"/>
            <a:ext cx="46672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Faible corrélation positive </a:t>
            </a:r>
            <a:r>
              <a:rPr lang="fr-FR" dirty="0" smtClean="0"/>
              <a:t>entre la distance à la France et la variation de population</a:t>
            </a:r>
          </a:p>
          <a:p>
            <a:endParaRPr lang="fr-FR" dirty="0" smtClean="0"/>
          </a:p>
          <a:p>
            <a:r>
              <a:rPr lang="fr-FR" sz="2800" b="1" dirty="0">
                <a:solidFill>
                  <a:srgbClr val="CC0000"/>
                </a:solidFill>
              </a:rPr>
              <a:t>Forte corrélation positive </a:t>
            </a:r>
            <a:r>
              <a:rPr lang="fr-FR" dirty="0"/>
              <a:t>entre les variables « alimentaires » </a:t>
            </a:r>
          </a:p>
          <a:p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7970665" y="4412234"/>
            <a:ext cx="3886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/>
              <a:t>Les variables de </a:t>
            </a:r>
            <a:r>
              <a:rPr lang="fr-FR" sz="3200" b="1" dirty="0" smtClean="0">
                <a:solidFill>
                  <a:schemeClr val="accent1"/>
                </a:solidFill>
              </a:rPr>
              <a:t>développement humain</a:t>
            </a:r>
            <a:r>
              <a:rPr lang="fr-FR" sz="3200" dirty="0" smtClean="0">
                <a:solidFill>
                  <a:schemeClr val="accent1"/>
                </a:solidFill>
              </a:rPr>
              <a:t> </a:t>
            </a:r>
            <a:r>
              <a:rPr lang="fr-FR" sz="2000" dirty="0" smtClean="0"/>
              <a:t>sont globalement </a:t>
            </a:r>
            <a:r>
              <a:rPr lang="fr-FR" sz="2000" b="1" dirty="0" smtClean="0">
                <a:solidFill>
                  <a:srgbClr val="CC0000"/>
                </a:solidFill>
              </a:rPr>
              <a:t>positivement corrélées</a:t>
            </a:r>
            <a:r>
              <a:rPr lang="fr-FR" sz="2000" dirty="0" smtClean="0"/>
              <a:t> avec les </a:t>
            </a:r>
            <a:r>
              <a:rPr lang="fr-FR" sz="3200" b="1" dirty="0" smtClean="0">
                <a:solidFill>
                  <a:schemeClr val="accent1"/>
                </a:solidFill>
              </a:rPr>
              <a:t>variables alimentaires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/>
          <a:srcRect l="50000" t="37795" b="8725"/>
          <a:stretch/>
        </p:blipFill>
        <p:spPr>
          <a:xfrm>
            <a:off x="6229332" y="5708341"/>
            <a:ext cx="1467597" cy="80136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4"/>
          <a:srcRect t="37050" r="49887" b="13017"/>
          <a:stretch/>
        </p:blipFill>
        <p:spPr>
          <a:xfrm>
            <a:off x="6175629" y="3936240"/>
            <a:ext cx="1521300" cy="773849"/>
          </a:xfrm>
          <a:prstGeom prst="rect">
            <a:avLst/>
          </a:prstGeom>
        </p:spPr>
      </p:pic>
      <p:sp>
        <p:nvSpPr>
          <p:cNvPr id="19" name="Double flèche verticale 18"/>
          <p:cNvSpPr/>
          <p:nvPr/>
        </p:nvSpPr>
        <p:spPr>
          <a:xfrm>
            <a:off x="6690134" y="4779263"/>
            <a:ext cx="492290" cy="8599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marché – Février 2022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Choix des variables et source des données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Classification et caractérisation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solidFill>
                  <a:schemeClr val="accent1"/>
                </a:solidFill>
              </a:rPr>
              <a:t>Analyse en composante principale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Sélection de l’échantillon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8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031" y="1059270"/>
            <a:ext cx="7661366" cy="5280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d’étudier :</a:t>
            </a:r>
          </a:p>
          <a:p>
            <a:pPr lvl="1"/>
            <a:r>
              <a:rPr lang="fr-FR" dirty="0" smtClean="0"/>
              <a:t>La </a:t>
            </a:r>
            <a:r>
              <a:rPr lang="fr-FR" b="1" dirty="0">
                <a:solidFill>
                  <a:schemeClr val="accent1"/>
                </a:solidFill>
              </a:rPr>
              <a:t>variabilité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b="1" dirty="0">
                <a:solidFill>
                  <a:schemeClr val="accent1"/>
                </a:solidFill>
              </a:rPr>
              <a:t>entre les individus</a:t>
            </a:r>
            <a:r>
              <a:rPr lang="fr-FR" dirty="0"/>
              <a:t>, c'est-à-dire quelles sont les différences et les ressemblances entre individus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b="1" dirty="0">
                <a:solidFill>
                  <a:schemeClr val="accent1"/>
                </a:solidFill>
              </a:rPr>
              <a:t>liaisons entre les variables </a:t>
            </a:r>
            <a:r>
              <a:rPr lang="fr-FR" dirty="0"/>
              <a:t>: y </a:t>
            </a:r>
            <a:r>
              <a:rPr lang="fr-FR" dirty="0" err="1"/>
              <a:t>a-t-il</a:t>
            </a:r>
            <a:r>
              <a:rPr lang="fr-FR" dirty="0"/>
              <a:t> des groupes de variables très corrélées entre elles qui peuvent être </a:t>
            </a:r>
            <a:r>
              <a:rPr lang="fr-FR" b="1" dirty="0">
                <a:solidFill>
                  <a:srgbClr val="CC0000"/>
                </a:solidFill>
              </a:rPr>
              <a:t>regroupées en de nouvelles variables synthétiques</a:t>
            </a:r>
            <a:r>
              <a:rPr lang="fr-FR" dirty="0">
                <a:solidFill>
                  <a:srgbClr val="CC0000"/>
                </a:solidFill>
              </a:rPr>
              <a:t>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Comment ?</a:t>
            </a:r>
          </a:p>
          <a:p>
            <a:pPr lvl="1"/>
            <a:r>
              <a:rPr lang="fr-FR" dirty="0" smtClean="0"/>
              <a:t>En </a:t>
            </a:r>
            <a:r>
              <a:rPr lang="fr-FR" b="1" dirty="0" smtClean="0">
                <a:solidFill>
                  <a:schemeClr val="accent1"/>
                </a:solidFill>
              </a:rPr>
              <a:t>visualisant la position des individus </a:t>
            </a:r>
            <a:r>
              <a:rPr lang="fr-FR" dirty="0" smtClean="0"/>
              <a:t>(ici, les pays) dans un nuage de points à n dimensions (autant que de variables)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3. Analyse en composante principale</a:t>
            </a: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1242948860"/>
              </p:ext>
            </p:extLst>
          </p:nvPr>
        </p:nvGraphicFramePr>
        <p:xfrm>
          <a:off x="8499566" y="1325563"/>
          <a:ext cx="3561806" cy="4014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86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44" y="558500"/>
            <a:ext cx="3934368" cy="31135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3. Analyse en composante principale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t="6665" b="4585"/>
          <a:stretch/>
        </p:blipFill>
        <p:spPr>
          <a:xfrm>
            <a:off x="341018" y="1622213"/>
            <a:ext cx="6657975" cy="390547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2259" y="1279624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Lucida Sans Typewriter" panose="020B0509030504030204" pitchFamily="49" charset="0"/>
              </a:rPr>
              <a:t>Eboulis des valeurs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929154" y="4145723"/>
            <a:ext cx="3252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/>
                </a:solidFill>
              </a:rPr>
              <a:t>72,1 %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sz="2400" dirty="0" smtClean="0"/>
              <a:t>&gt; 70%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	 </a:t>
            </a:r>
            <a:r>
              <a:rPr lang="fr-FR" dirty="0" smtClean="0"/>
              <a:t>bonne couverture 	des deux premiers 	axes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6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3. Analyse en composante principale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7826"/>
          <a:stretch/>
        </p:blipFill>
        <p:spPr>
          <a:xfrm rot="5400000">
            <a:off x="-448330" y="2422623"/>
            <a:ext cx="4726739" cy="25326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038" y="1325563"/>
            <a:ext cx="3924300" cy="24228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038" y="3821214"/>
            <a:ext cx="4218761" cy="25050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7694" t="953" r="57812" b="91028"/>
          <a:stretch/>
        </p:blipFill>
        <p:spPr>
          <a:xfrm>
            <a:off x="1210187" y="1144617"/>
            <a:ext cx="1409703" cy="190501"/>
          </a:xfrm>
          <a:prstGeom prst="rect">
            <a:avLst/>
          </a:prstGeom>
        </p:spPr>
      </p:pic>
      <p:sp>
        <p:nvSpPr>
          <p:cNvPr id="12" name="Accolade ouvrante 11"/>
          <p:cNvSpPr/>
          <p:nvPr/>
        </p:nvSpPr>
        <p:spPr>
          <a:xfrm>
            <a:off x="3645593" y="1144617"/>
            <a:ext cx="866775" cy="48550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461863" y="2136867"/>
            <a:ext cx="2312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Dim-1 : </a:t>
            </a:r>
          </a:p>
          <a:p>
            <a:r>
              <a:rPr lang="fr-FR" sz="2800" b="1" dirty="0">
                <a:solidFill>
                  <a:schemeClr val="accent1"/>
                </a:solidFill>
              </a:rPr>
              <a:t>~</a:t>
            </a:r>
            <a:r>
              <a:rPr lang="fr-FR" dirty="0" smtClean="0"/>
              <a:t> </a:t>
            </a:r>
            <a:r>
              <a:rPr lang="fr-FR" sz="2800" b="1" dirty="0" smtClean="0">
                <a:solidFill>
                  <a:schemeClr val="accent1"/>
                </a:solidFill>
              </a:rPr>
              <a:t>alimentation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461862" y="4673641"/>
            <a:ext cx="23905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Dim-2 : </a:t>
            </a:r>
          </a:p>
          <a:p>
            <a:r>
              <a:rPr lang="fr-FR" sz="2800" b="1" dirty="0">
                <a:solidFill>
                  <a:srgbClr val="CC0000"/>
                </a:solidFill>
              </a:rPr>
              <a:t>~ </a:t>
            </a:r>
            <a:r>
              <a:rPr lang="fr-FR" sz="2800" b="1" dirty="0" smtClean="0">
                <a:solidFill>
                  <a:srgbClr val="CC0000"/>
                </a:solidFill>
              </a:rPr>
              <a:t>population</a:t>
            </a:r>
            <a:endParaRPr lang="fr-FR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3. Analyse en composante principale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63" y="1075532"/>
            <a:ext cx="5067300" cy="42195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150" y="1056281"/>
            <a:ext cx="5076825" cy="4219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66150" y="5310626"/>
            <a:ext cx="5351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étudier </a:t>
            </a:r>
            <a:r>
              <a:rPr lang="fr-FR" dirty="0"/>
              <a:t>les </a:t>
            </a:r>
            <a:r>
              <a:rPr lang="fr-FR" sz="2400" b="1" dirty="0">
                <a:solidFill>
                  <a:schemeClr val="accent1"/>
                </a:solidFill>
              </a:rPr>
              <a:t>axes d’inertie des </a:t>
            </a:r>
            <a:r>
              <a:rPr lang="fr-FR" sz="2400" b="1" i="1" dirty="0">
                <a:solidFill>
                  <a:schemeClr val="accent1"/>
                </a:solidFill>
              </a:rPr>
              <a:t>individus</a:t>
            </a:r>
            <a:r>
              <a:rPr lang="fr-FR" sz="2400" b="1" dirty="0">
                <a:solidFill>
                  <a:schemeClr val="accent1"/>
                </a:solidFill>
              </a:rPr>
              <a:t> </a:t>
            </a:r>
            <a:r>
              <a:rPr lang="fr-FR" dirty="0"/>
              <a:t>est équivalent à étudier les </a:t>
            </a:r>
            <a:r>
              <a:rPr lang="fr-FR" sz="2400" b="1" dirty="0">
                <a:solidFill>
                  <a:srgbClr val="CC0000"/>
                </a:solidFill>
              </a:rPr>
              <a:t>axes principaux d’inertie des </a:t>
            </a:r>
            <a:r>
              <a:rPr lang="fr-FR" sz="2400" b="1" i="1" dirty="0">
                <a:solidFill>
                  <a:srgbClr val="CC0000"/>
                </a:solidFill>
              </a:rPr>
              <a:t>variables</a:t>
            </a:r>
            <a:r>
              <a:rPr lang="fr-FR" dirty="0">
                <a:solidFill>
                  <a:srgbClr val="CC0000"/>
                </a:solidFill>
              </a:rPr>
              <a:t> !</a:t>
            </a:r>
          </a:p>
        </p:txBody>
      </p:sp>
    </p:spTree>
    <p:extLst>
      <p:ext uri="{BB962C8B-B14F-4D97-AF65-F5344CB8AC3E}">
        <p14:creationId xmlns:p14="http://schemas.microsoft.com/office/powerpoint/2010/main" val="2889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3. Analyse en composante principale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19" y="1191419"/>
            <a:ext cx="4142515" cy="25442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303" y="3929660"/>
            <a:ext cx="4142515" cy="251363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t="7883"/>
          <a:stretch/>
        </p:blipFill>
        <p:spPr>
          <a:xfrm rot="5400000">
            <a:off x="-798484" y="2280871"/>
            <a:ext cx="4594425" cy="264134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r="42898" b="93185"/>
          <a:stretch/>
        </p:blipFill>
        <p:spPr>
          <a:xfrm>
            <a:off x="165614" y="997447"/>
            <a:ext cx="3790951" cy="282374"/>
          </a:xfrm>
          <a:prstGeom prst="rect">
            <a:avLst/>
          </a:prstGeom>
        </p:spPr>
      </p:pic>
      <p:sp>
        <p:nvSpPr>
          <p:cNvPr id="12" name="Accolade ouvrante 11"/>
          <p:cNvSpPr/>
          <p:nvPr/>
        </p:nvSpPr>
        <p:spPr>
          <a:xfrm>
            <a:off x="3395044" y="997446"/>
            <a:ext cx="866775" cy="538687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9461863" y="2136867"/>
            <a:ext cx="2312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Dim-1 : </a:t>
            </a:r>
          </a:p>
          <a:p>
            <a:r>
              <a:rPr lang="fr-FR" sz="2800" b="1" dirty="0">
                <a:solidFill>
                  <a:schemeClr val="accent1"/>
                </a:solidFill>
              </a:rPr>
              <a:t>~</a:t>
            </a:r>
            <a:r>
              <a:rPr lang="fr-FR" dirty="0" smtClean="0"/>
              <a:t> </a:t>
            </a:r>
            <a:r>
              <a:rPr lang="fr-FR" sz="2800" b="1" dirty="0" smtClean="0">
                <a:solidFill>
                  <a:schemeClr val="accent1"/>
                </a:solidFill>
              </a:rPr>
              <a:t>alimentation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461862" y="4673641"/>
            <a:ext cx="23905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Dim-2 : </a:t>
            </a:r>
          </a:p>
          <a:p>
            <a:r>
              <a:rPr lang="fr-FR" sz="2800" b="1" dirty="0">
                <a:solidFill>
                  <a:srgbClr val="CC0000"/>
                </a:solidFill>
              </a:rPr>
              <a:t>~ </a:t>
            </a:r>
            <a:r>
              <a:rPr lang="fr-FR" sz="2800" b="1" dirty="0" smtClean="0">
                <a:solidFill>
                  <a:srgbClr val="CC0000"/>
                </a:solidFill>
              </a:rPr>
              <a:t>population</a:t>
            </a:r>
            <a:endParaRPr lang="fr-FR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9"/>
            <a:ext cx="10515600" cy="1325563"/>
          </a:xfrm>
        </p:spPr>
        <p:txBody>
          <a:bodyPr/>
          <a:lstStyle/>
          <a:p>
            <a:r>
              <a:rPr lang="fr-FR" dirty="0"/>
              <a:t>3. Analyse en composante principale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53976" y="1039931"/>
            <a:ext cx="61500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Tests de </a:t>
            </a:r>
            <a:r>
              <a:rPr lang="fr-FR" sz="3600" b="1" dirty="0" smtClean="0">
                <a:solidFill>
                  <a:schemeClr val="accent1"/>
                </a:solidFill>
              </a:rPr>
              <a:t>l’hypothèse de normalité </a:t>
            </a:r>
            <a:r>
              <a:rPr lang="fr-FR" sz="2400" dirty="0" smtClean="0"/>
              <a:t>de la </a:t>
            </a:r>
            <a:r>
              <a:rPr lang="fr-FR" sz="3200" b="1" dirty="0" smtClean="0">
                <a:solidFill>
                  <a:srgbClr val="CC0000"/>
                </a:solidFill>
              </a:rPr>
              <a:t>distribution</a:t>
            </a:r>
            <a:r>
              <a:rPr lang="fr-FR" sz="3200" dirty="0" smtClean="0">
                <a:solidFill>
                  <a:srgbClr val="CC0000"/>
                </a:solidFill>
              </a:rPr>
              <a:t> </a:t>
            </a:r>
            <a:r>
              <a:rPr lang="fr-FR" sz="2400" dirty="0" smtClean="0"/>
              <a:t>de la variable </a:t>
            </a:r>
            <a:r>
              <a:rPr lang="fr-FR" sz="2400" dirty="0" err="1" smtClean="0"/>
              <a:t>disp_alim_kcal_pers_j_totale</a:t>
            </a:r>
            <a:endParaRPr lang="fr-FR" sz="2400" dirty="0"/>
          </a:p>
        </p:txBody>
      </p:sp>
      <p:grpSp>
        <p:nvGrpSpPr>
          <p:cNvPr id="22" name="Groupe 21"/>
          <p:cNvGrpSpPr/>
          <p:nvPr/>
        </p:nvGrpSpPr>
        <p:grpSpPr>
          <a:xfrm>
            <a:off x="292778" y="2774156"/>
            <a:ext cx="4965022" cy="3925452"/>
            <a:chOff x="0" y="2907321"/>
            <a:chExt cx="4965022" cy="3925452"/>
          </a:xfrm>
        </p:grpSpPr>
        <p:grpSp>
          <p:nvGrpSpPr>
            <p:cNvPr id="18" name="Groupe 17"/>
            <p:cNvGrpSpPr/>
            <p:nvPr/>
          </p:nvGrpSpPr>
          <p:grpSpPr>
            <a:xfrm>
              <a:off x="85783" y="2907321"/>
              <a:ext cx="4793456" cy="764232"/>
              <a:chOff x="6953250" y="2772566"/>
              <a:chExt cx="4793456" cy="764232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6953250" y="3003398"/>
                <a:ext cx="4793456" cy="533400"/>
                <a:chOff x="6843712" y="2505471"/>
                <a:chExt cx="4793456" cy="533400"/>
              </a:xfrm>
            </p:grpSpPr>
            <p:pic>
              <p:nvPicPr>
                <p:cNvPr id="7" name="Image 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70373"/>
                <a:stretch/>
              </p:blipFill>
              <p:spPr>
                <a:xfrm>
                  <a:off x="6843712" y="2505471"/>
                  <a:ext cx="1966913" cy="533400"/>
                </a:xfrm>
                <a:prstGeom prst="rect">
                  <a:avLst/>
                </a:prstGeom>
              </p:spPr>
            </p:pic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6385" r="143"/>
                <a:stretch/>
              </p:blipFill>
              <p:spPr>
                <a:xfrm>
                  <a:off x="8751093" y="2505471"/>
                  <a:ext cx="2886075" cy="533400"/>
                </a:xfrm>
                <a:prstGeom prst="rect">
                  <a:avLst/>
                </a:prstGeom>
              </p:spPr>
            </p:pic>
          </p:grpSp>
          <p:sp>
            <p:nvSpPr>
              <p:cNvPr id="10" name="ZoneTexte 9"/>
              <p:cNvSpPr txBox="1"/>
              <p:nvPr/>
            </p:nvSpPr>
            <p:spPr>
              <a:xfrm>
                <a:off x="7619361" y="2772566"/>
                <a:ext cx="14943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>
                    <a:solidFill>
                      <a:schemeClr val="bg2">
                        <a:lumMod val="25000"/>
                      </a:schemeClr>
                    </a:solidFill>
                    <a:latin typeface="Lucida Sans Typewriter" panose="020B0509030504030204" pitchFamily="49" charset="0"/>
                  </a:rPr>
                  <a:t>Shapiro – </a:t>
                </a:r>
                <a:r>
                  <a:rPr lang="fr-FR" sz="900" dirty="0" err="1">
                    <a:solidFill>
                      <a:schemeClr val="bg2">
                        <a:lumMod val="25000"/>
                      </a:schemeClr>
                    </a:solidFill>
                    <a:latin typeface="Lucida Sans Typewriter" panose="020B0509030504030204" pitchFamily="49" charset="0"/>
                  </a:rPr>
                  <a:t>Wilk</a:t>
                </a:r>
                <a:r>
                  <a:rPr lang="fr-FR" sz="900" dirty="0" smtClean="0">
                    <a:solidFill>
                      <a:schemeClr val="bg2">
                        <a:lumMod val="25000"/>
                      </a:schemeClr>
                    </a:solidFill>
                    <a:latin typeface="Lucida Sans Typewriter" panose="020B0509030504030204" pitchFamily="49" charset="0"/>
                  </a:rPr>
                  <a:t> </a:t>
                </a:r>
                <a:r>
                  <a:rPr lang="fr-FR" sz="900" dirty="0">
                    <a:solidFill>
                      <a:schemeClr val="bg2">
                        <a:lumMod val="25000"/>
                      </a:schemeClr>
                    </a:solidFill>
                    <a:latin typeface="Lucida Sans Typewriter" panose="020B0509030504030204" pitchFamily="49" charset="0"/>
                  </a:rPr>
                  <a:t>test</a:t>
                </a:r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0" y="3840536"/>
              <a:ext cx="4965022" cy="2992237"/>
              <a:chOff x="95250" y="1038225"/>
              <a:chExt cx="6858000" cy="4229100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50" y="1038225"/>
                <a:ext cx="6858000" cy="4229100"/>
              </a:xfrm>
              <a:prstGeom prst="rect">
                <a:avLst/>
              </a:prstGeom>
            </p:spPr>
          </p:pic>
          <p:cxnSp>
            <p:nvCxnSpPr>
              <p:cNvPr id="13" name="Connecteur droit 12"/>
              <p:cNvCxnSpPr/>
              <p:nvPr/>
            </p:nvCxnSpPr>
            <p:spPr>
              <a:xfrm flipV="1">
                <a:off x="1079500" y="1727200"/>
                <a:ext cx="5422900" cy="24320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e 22"/>
          <p:cNvGrpSpPr/>
          <p:nvPr/>
        </p:nvGrpSpPr>
        <p:grpSpPr>
          <a:xfrm>
            <a:off x="6744466" y="1793984"/>
            <a:ext cx="4828966" cy="3934699"/>
            <a:chOff x="7138002" y="1827477"/>
            <a:chExt cx="4828966" cy="3934699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6496" y="4904926"/>
              <a:ext cx="3371850" cy="85725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8002" y="1827477"/>
              <a:ext cx="4828966" cy="3074319"/>
            </a:xfrm>
            <a:prstGeom prst="rect">
              <a:avLst/>
            </a:prstGeom>
          </p:spPr>
        </p:pic>
      </p:grpSp>
      <p:sp>
        <p:nvSpPr>
          <p:cNvPr id="24" name="Flèche courbée vers la gauche 23"/>
          <p:cNvSpPr/>
          <p:nvPr/>
        </p:nvSpPr>
        <p:spPr>
          <a:xfrm>
            <a:off x="5368391" y="3429820"/>
            <a:ext cx="349229" cy="765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584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marché – Février 2022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solidFill>
                  <a:schemeClr val="accent1"/>
                </a:solidFill>
              </a:rPr>
              <a:t>Choix des variables et source des données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Classification et caractérisation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Analyse en composante principale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Sélection de l’échantillon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7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0" y="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3. Analyse en composante principale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16129" y="959675"/>
            <a:ext cx="1162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Comparaison des populations des </a:t>
            </a:r>
            <a:r>
              <a:rPr lang="fr-FR" sz="3600" b="1" dirty="0" smtClean="0">
                <a:solidFill>
                  <a:schemeClr val="accent1"/>
                </a:solidFill>
              </a:rPr>
              <a:t>clusters 3 et 4 </a:t>
            </a:r>
            <a:r>
              <a:rPr lang="fr-FR" sz="2400" dirty="0" smtClean="0"/>
              <a:t>sur la </a:t>
            </a:r>
            <a:r>
              <a:rPr lang="fr-FR" sz="3200" b="1" dirty="0" smtClean="0">
                <a:solidFill>
                  <a:srgbClr val="CC0000"/>
                </a:solidFill>
              </a:rPr>
              <a:t>variable gaussienne </a:t>
            </a:r>
            <a:r>
              <a:rPr lang="fr-FR" sz="2400" dirty="0" smtClean="0"/>
              <a:t>:</a:t>
            </a:r>
            <a:endParaRPr lang="fr-FR" sz="2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-44819" y="1546154"/>
            <a:ext cx="7246737" cy="1640477"/>
            <a:chOff x="1102469" y="2054767"/>
            <a:chExt cx="7246737" cy="1640477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3"/>
            <a:srcRect b="49933"/>
            <a:stretch/>
          </p:blipFill>
          <p:spPr>
            <a:xfrm>
              <a:off x="3119981" y="2054767"/>
              <a:ext cx="5229225" cy="1640477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1102469" y="2644172"/>
              <a:ext cx="1910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1. Variances</a:t>
              </a:r>
              <a:endParaRPr lang="fr-FR" sz="2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6224586" y="2513724"/>
              <a:ext cx="1369287" cy="26779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-44819" y="3277513"/>
            <a:ext cx="7246737" cy="1553391"/>
            <a:chOff x="1102469" y="3695244"/>
            <a:chExt cx="7246737" cy="1553391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/>
            <a:srcRect t="52591"/>
            <a:stretch/>
          </p:blipFill>
          <p:spPr>
            <a:xfrm>
              <a:off x="3119981" y="3695244"/>
              <a:ext cx="5229225" cy="1553391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102469" y="4146401"/>
              <a:ext cx="1910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2. Moyennes</a:t>
              </a:r>
              <a:endParaRPr lang="fr-FR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140369" y="4146401"/>
              <a:ext cx="1556522" cy="26779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sp>
        <p:nvSpPr>
          <p:cNvPr id="17" name="Flèche droite 16"/>
          <p:cNvSpPr/>
          <p:nvPr/>
        </p:nvSpPr>
        <p:spPr>
          <a:xfrm>
            <a:off x="7201918" y="1999459"/>
            <a:ext cx="618308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912075" y="1962072"/>
            <a:ext cx="260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H0 n’est pas rejetée, les variances sont identiques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8105805" y="3636336"/>
            <a:ext cx="3676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</a:t>
            </a:r>
            <a:r>
              <a:rPr lang="fr-FR" b="1" dirty="0"/>
              <a:t>p-value</a:t>
            </a:r>
            <a:r>
              <a:rPr lang="fr-FR" dirty="0"/>
              <a:t> du test est </a:t>
            </a:r>
            <a:r>
              <a:rPr lang="fr-FR" dirty="0" smtClean="0"/>
              <a:t>largement inférieure </a:t>
            </a:r>
            <a:r>
              <a:rPr lang="fr-FR" dirty="0"/>
              <a:t>à 0.05.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72397" y="5402959"/>
            <a:ext cx="41396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variable </a:t>
            </a:r>
            <a:r>
              <a:rPr lang="fr-FR" sz="2800" b="1" dirty="0" err="1" smtClean="0">
                <a:solidFill>
                  <a:schemeClr val="accent1"/>
                </a:solidFill>
              </a:rPr>
              <a:t>disp_alim_kcal</a:t>
            </a:r>
            <a:r>
              <a:rPr lang="fr-FR" sz="2800" dirty="0" smtClean="0">
                <a:solidFill>
                  <a:schemeClr val="accent1"/>
                </a:solidFill>
              </a:rPr>
              <a:t> </a:t>
            </a:r>
            <a:r>
              <a:rPr lang="fr-FR" dirty="0"/>
              <a:t>est </a:t>
            </a:r>
            <a:r>
              <a:rPr lang="fr-FR" sz="2400" b="1" dirty="0">
                <a:solidFill>
                  <a:srgbClr val="CC0000"/>
                </a:solidFill>
              </a:rPr>
              <a:t>significativement différente </a:t>
            </a:r>
            <a:r>
              <a:rPr lang="fr-FR" dirty="0"/>
              <a:t>entre les deux échantillons.</a:t>
            </a:r>
          </a:p>
        </p:txBody>
      </p:sp>
      <p:sp>
        <p:nvSpPr>
          <p:cNvPr id="21" name="Flèche droite 20"/>
          <p:cNvSpPr/>
          <p:nvPr/>
        </p:nvSpPr>
        <p:spPr>
          <a:xfrm>
            <a:off x="7397973" y="3676741"/>
            <a:ext cx="618308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Virage 21"/>
          <p:cNvSpPr/>
          <p:nvPr/>
        </p:nvSpPr>
        <p:spPr>
          <a:xfrm flipV="1">
            <a:off x="1104792" y="5165879"/>
            <a:ext cx="2579442" cy="1039681"/>
          </a:xfrm>
          <a:prstGeom prst="bentArrow">
            <a:avLst>
              <a:gd name="adj1" fmla="val 25000"/>
              <a:gd name="adj2" fmla="val 3300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20" y="4526135"/>
            <a:ext cx="3707083" cy="21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marché – Février 2022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Choix des variables et source des données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Classification et caractérisation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Analyse en composante </a:t>
            </a:r>
            <a:r>
              <a:rPr lang="fr-FR" dirty="0" smtClean="0"/>
              <a:t>principale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solidFill>
                  <a:schemeClr val="accent1"/>
                </a:solidFill>
              </a:rPr>
              <a:t>Sélection de l’échantillon</a:t>
            </a:r>
            <a:endParaRPr lang="fr-FR" b="1" dirty="0">
              <a:solidFill>
                <a:schemeClr val="accent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1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4. Sélection de l’échantillon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7111898" y="1076013"/>
            <a:ext cx="4902302" cy="4762558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Cluster 4 </a:t>
            </a:r>
            <a:r>
              <a:rPr lang="fr-FR" sz="2400" dirty="0">
                <a:sym typeface="Wingdings" panose="05000000000000000000" pitchFamily="2" charset="2"/>
              </a:rPr>
              <a:t>:</a:t>
            </a:r>
            <a:endParaRPr lang="fr-FR" sz="2400" dirty="0" smtClean="0">
              <a:sym typeface="Wingdings" panose="05000000000000000000" pitchFamily="2" charset="2"/>
            </a:endParaRPr>
          </a:p>
          <a:p>
            <a:pPr lvl="1"/>
            <a:r>
              <a:rPr lang="fr-FR" sz="2000" dirty="0" smtClean="0">
                <a:sym typeface="Wingdings" panose="05000000000000000000" pitchFamily="2" charset="2"/>
              </a:rPr>
              <a:t>Forte part de protéines animales dans le régime alimentaire</a:t>
            </a:r>
          </a:p>
          <a:p>
            <a:pPr lvl="1"/>
            <a:r>
              <a:rPr lang="fr-FR" sz="2000" dirty="0" smtClean="0">
                <a:sym typeface="Wingdings" panose="05000000000000000000" pitchFamily="2" charset="2"/>
              </a:rPr>
              <a:t>Fort pouvoir d’achat</a:t>
            </a: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P</a:t>
            </a:r>
            <a:r>
              <a:rPr lang="fr-FR" sz="2000" dirty="0" smtClean="0">
                <a:sym typeface="Wingdings" panose="05000000000000000000" pitchFamily="2" charset="2"/>
              </a:rPr>
              <a:t>roximité géographique donc coûts réduits d’exportation</a:t>
            </a:r>
            <a:endParaRPr lang="fr-FR" sz="2000" dirty="0" smtClean="0"/>
          </a:p>
          <a:p>
            <a:pPr marL="0" indent="0">
              <a:buNone/>
            </a:pPr>
            <a:r>
              <a:rPr lang="fr-FR" sz="2400" dirty="0" smtClean="0"/>
              <a:t>Pays enlevés : France, Belgique (marché interne) </a:t>
            </a:r>
          </a:p>
          <a:p>
            <a:pPr marL="0" indent="0">
              <a:buNone/>
            </a:pPr>
            <a:r>
              <a:rPr lang="fr-FR" sz="2400" dirty="0" smtClean="0"/>
              <a:t>Pays additionnels : Etats-Unis, Espagne, Portugal</a:t>
            </a:r>
          </a:p>
          <a:p>
            <a:pPr marL="0" indent="0">
              <a:buNone/>
            </a:pPr>
            <a:r>
              <a:rPr lang="fr-FR" sz="2400" dirty="0" smtClean="0"/>
              <a:t>Pays potentiels : Maroc</a:t>
            </a:r>
            <a:r>
              <a:rPr lang="fr-FR" sz="2400" dirty="0"/>
              <a:t>, Algérie, Tunisie, Turquie, Pologne, Madagascar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692900" y="1076013"/>
            <a:ext cx="418998" cy="346387"/>
          </a:xfrm>
          <a:prstGeom prst="rect">
            <a:avLst/>
          </a:prstGeom>
          <a:solidFill>
            <a:srgbClr val="440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692900" y="3110904"/>
            <a:ext cx="418998" cy="34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92900" y="3920813"/>
            <a:ext cx="418998" cy="346387"/>
          </a:xfrm>
          <a:prstGeom prst="rect">
            <a:avLst/>
          </a:prstGeom>
          <a:solidFill>
            <a:srgbClr val="472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705498" y="4735485"/>
            <a:ext cx="418998" cy="346387"/>
          </a:xfrm>
          <a:prstGeom prst="rect">
            <a:avLst/>
          </a:prstGeom>
          <a:solidFill>
            <a:srgbClr val="3F4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t="14912" r="10834" b="17342"/>
          <a:stretch/>
        </p:blipFill>
        <p:spPr>
          <a:xfrm>
            <a:off x="165100" y="1863441"/>
            <a:ext cx="6261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298779"/>
            <a:ext cx="9411172" cy="5779255"/>
          </a:xfrm>
        </p:spPr>
      </p:pic>
    </p:spTree>
    <p:extLst>
      <p:ext uri="{BB962C8B-B14F-4D97-AF65-F5344CB8AC3E}">
        <p14:creationId xmlns:p14="http://schemas.microsoft.com/office/powerpoint/2010/main" val="36484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4" t="28468" r="34625" b="41982"/>
          <a:stretch/>
        </p:blipFill>
        <p:spPr>
          <a:xfrm flipH="1">
            <a:off x="3286024" y="141575"/>
            <a:ext cx="5619952" cy="5358555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5500130"/>
            <a:ext cx="12192000" cy="1182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700" dirty="0" smtClean="0">
                <a:latin typeface="Eras Bold ITC" panose="020B0907030504020204" pitchFamily="34" charset="0"/>
              </a:rPr>
              <a:t>POULEXPORT</a:t>
            </a:r>
            <a:r>
              <a:rPr lang="fr-FR" dirty="0" smtClean="0">
                <a:latin typeface="Bauhaus 93" panose="04030905020B02020C02" pitchFamily="82" charset="0"/>
              </a:rPr>
              <a:t/>
            </a:r>
            <a:br>
              <a:rPr lang="fr-FR" dirty="0" smtClean="0">
                <a:latin typeface="Bauhaus 93" panose="04030905020B02020C02" pitchFamily="82" charset="0"/>
              </a:rPr>
            </a:br>
            <a:r>
              <a:rPr lang="fr-FR" sz="3100" b="1" dirty="0" smtClean="0">
                <a:latin typeface="Century Gothic" panose="020B0502020202020204" pitchFamily="34" charset="0"/>
              </a:rPr>
              <a:t>Le poulet </a:t>
            </a:r>
            <a:r>
              <a:rPr lang="fr-FR" sz="31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(presque) </a:t>
            </a:r>
            <a:r>
              <a:rPr lang="fr-FR" sz="3100" b="1" dirty="0" smtClean="0">
                <a:latin typeface="Century Gothic" panose="020B0502020202020204" pitchFamily="34" charset="0"/>
              </a:rPr>
              <a:t>français</a:t>
            </a:r>
            <a:endParaRPr lang="fr-FR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1. Choix des variables et source des données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970217"/>
              </p:ext>
            </p:extLst>
          </p:nvPr>
        </p:nvGraphicFramePr>
        <p:xfrm>
          <a:off x="887963" y="1063689"/>
          <a:ext cx="4079033" cy="312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02"/>
                <a:gridCol w="1754155"/>
                <a:gridCol w="998376"/>
              </a:tblGrid>
              <a:tr h="370143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Données macro</a:t>
                      </a:r>
                      <a:endParaRPr lang="fr-F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Source</a:t>
                      </a:r>
                      <a:endParaRPr lang="fr-FR" sz="2000" dirty="0"/>
                    </a:p>
                  </a:txBody>
                  <a:tcPr/>
                </a:tc>
              </a:tr>
              <a:tr h="54427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600" b="1" dirty="0" err="1" smtClean="0"/>
                        <a:t>Var_pop</a:t>
                      </a:r>
                      <a:r>
                        <a:rPr lang="fr-FR" sz="1600" b="1" dirty="0" smtClean="0"/>
                        <a:t> 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Variation de population entre 2008</a:t>
                      </a:r>
                      <a:r>
                        <a:rPr lang="fr-FR" sz="1050" baseline="0" dirty="0" smtClean="0"/>
                        <a:t> et 2013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FAO (calculée)</a:t>
                      </a:r>
                      <a:endParaRPr lang="fr-FR" sz="1050" dirty="0"/>
                    </a:p>
                  </a:txBody>
                  <a:tcPr anchor="ctr"/>
                </a:tc>
              </a:tr>
              <a:tr h="54427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600" b="1" baseline="0" dirty="0" err="1" smtClean="0"/>
                        <a:t>PIB_cap_USD</a:t>
                      </a:r>
                      <a:r>
                        <a:rPr lang="fr-FR" sz="1600" b="1" baseline="0" dirty="0" smtClean="0"/>
                        <a:t> 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baseline="0" dirty="0" smtClean="0"/>
                        <a:t>Produit intérieur brut par tête en 2013 en dollar US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FAO</a:t>
                      </a:r>
                      <a:endParaRPr lang="fr-FR" sz="1050" dirty="0"/>
                    </a:p>
                  </a:txBody>
                  <a:tcPr anchor="ctr"/>
                </a:tc>
              </a:tr>
              <a:tr h="696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600" b="1" baseline="0" dirty="0" err="1" smtClean="0"/>
                        <a:t>Tx_urb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50" baseline="0" dirty="0" smtClean="0"/>
                        <a:t>Taux d’urbanisation, soit le rapport entre la population urbaine et la population totale en 2013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FAO (calculée)</a:t>
                      </a:r>
                      <a:endParaRPr lang="fr-FR" sz="1050" dirty="0"/>
                    </a:p>
                  </a:txBody>
                  <a:tcPr anchor="ctr"/>
                </a:tc>
              </a:tr>
              <a:tr h="696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Dist_fr_km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Distance</a:t>
                      </a:r>
                      <a:r>
                        <a:rPr lang="fr-FR" sz="1050" baseline="0" dirty="0" smtClean="0"/>
                        <a:t> à la France en kilomètres (distance </a:t>
                      </a:r>
                      <a:r>
                        <a:rPr lang="fr-FR" sz="1050" baseline="0" dirty="0" err="1" smtClean="0"/>
                        <a:t>Haversine</a:t>
                      </a:r>
                      <a:r>
                        <a:rPr lang="fr-FR" sz="1050" baseline="0" dirty="0" smtClean="0"/>
                        <a:t>)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Calculée</a:t>
                      </a:r>
                      <a:endParaRPr lang="fr-FR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924926"/>
              </p:ext>
            </p:extLst>
          </p:nvPr>
        </p:nvGraphicFramePr>
        <p:xfrm>
          <a:off x="6159759" y="1055062"/>
          <a:ext cx="5548604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058"/>
                <a:gridCol w="2146041"/>
                <a:gridCol w="931505"/>
              </a:tblGrid>
              <a:tr h="370143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Données alimentaires</a:t>
                      </a:r>
                      <a:endParaRPr lang="fr-F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Source</a:t>
                      </a:r>
                      <a:endParaRPr lang="fr-FR" sz="2000" dirty="0"/>
                    </a:p>
                  </a:txBody>
                  <a:tcPr/>
                </a:tc>
              </a:tr>
              <a:tr h="54427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400" b="1" dirty="0" err="1" smtClean="0"/>
                        <a:t>Disp_alim_kcal_pers_j_totale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Disponibilité alimentaire</a:t>
                      </a:r>
                      <a:r>
                        <a:rPr lang="fr-FR" sz="1050" baseline="0" dirty="0" smtClean="0"/>
                        <a:t> par personne et par jour en kcal (produits animaux &amp; végétaux)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FAO (calculée)</a:t>
                      </a:r>
                      <a:endParaRPr lang="fr-FR" sz="1050" dirty="0"/>
                    </a:p>
                  </a:txBody>
                  <a:tcPr anchor="ctr"/>
                </a:tc>
              </a:tr>
              <a:tr h="54427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400" b="1" dirty="0" err="1" smtClean="0"/>
                        <a:t>Disp_alim_prot_g_pers_j_total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Disponibilité alimentaire</a:t>
                      </a:r>
                      <a:r>
                        <a:rPr lang="fr-FR" sz="1050" baseline="0" dirty="0" smtClean="0"/>
                        <a:t> par personne et par jour en grammes de protéines (produits animaux &amp; végétaux)</a:t>
                      </a:r>
                      <a:endParaRPr lang="fr-FR" sz="1050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FAO (calculée)</a:t>
                      </a:r>
                      <a:endParaRPr lang="fr-FR" sz="1050" dirty="0"/>
                    </a:p>
                  </a:txBody>
                  <a:tcPr anchor="ctr"/>
                </a:tc>
              </a:tr>
              <a:tr h="6945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1" baseline="0" dirty="0" err="1" smtClean="0"/>
                        <a:t>Ratio_prot_animal_total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50" baseline="0" dirty="0" smtClean="0"/>
                        <a:t>Ratio des protéines d’origine animale sur l’ensemble des protéines dans le régime alimentaire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050" dirty="0" smtClean="0"/>
                        <a:t>FAO (calculée)</a:t>
                      </a:r>
                      <a:endParaRPr lang="fr-FR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73456"/>
              </p:ext>
            </p:extLst>
          </p:nvPr>
        </p:nvGraphicFramePr>
        <p:xfrm>
          <a:off x="2827772" y="4424861"/>
          <a:ext cx="714698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99"/>
                <a:gridCol w="3247053"/>
                <a:gridCol w="101703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Autres</a:t>
                      </a:r>
                      <a:r>
                        <a:rPr lang="fr-FR" baseline="0" dirty="0" smtClean="0"/>
                        <a:t> données (non utilisées)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Source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 smtClean="0"/>
                        <a:t>Autosuf_volaille</a:t>
                      </a:r>
                      <a:endParaRPr lang="fr-FR" sz="16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 smtClean="0"/>
                        <a:t>Autosuf_oeufs</a:t>
                      </a:r>
                      <a:endParaRPr lang="fr-FR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Taux d'autosuffisance : production, par rapport à la disponibilité intérieure du pays de viande</a:t>
                      </a:r>
                      <a:r>
                        <a:rPr lang="fr-FR" sz="1050" baseline="0" dirty="0" smtClean="0"/>
                        <a:t> de volaille / d’</a:t>
                      </a:r>
                      <a:r>
                        <a:rPr lang="fr-FR" sz="1050" baseline="0" dirty="0" err="1" smtClean="0"/>
                        <a:t>oeufs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FAO (calculée)</a:t>
                      </a:r>
                      <a:endParaRPr lang="fr-FR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 smtClean="0"/>
                        <a:t>Dependance_imports_volaillle</a:t>
                      </a:r>
                      <a:endParaRPr lang="fr-FR" sz="1600" b="1" dirty="0" smtClean="0"/>
                    </a:p>
                    <a:p>
                      <a:r>
                        <a:rPr lang="fr-FR" sz="1600" b="1" dirty="0" err="1" smtClean="0"/>
                        <a:t>Dependance_imports_oeufs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Taux de dépendance aux importations : rapport entre les importations et la disponibilité intérieure du pays en viande de</a:t>
                      </a:r>
                      <a:r>
                        <a:rPr lang="fr-FR" sz="1050" baseline="0" dirty="0" smtClean="0"/>
                        <a:t> volaille / d’</a:t>
                      </a:r>
                      <a:r>
                        <a:rPr lang="fr-FR" sz="1050" baseline="0" dirty="0" err="1" smtClean="0"/>
                        <a:t>oeufs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FAO (calculée)</a:t>
                      </a:r>
                      <a:endParaRPr lang="fr-FR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 smtClean="0"/>
                        <a:t>Tx_obe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Taux d’obésité de</a:t>
                      </a:r>
                      <a:r>
                        <a:rPr lang="fr-FR" sz="1050" baseline="0" dirty="0" smtClean="0"/>
                        <a:t> la population majeure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FAO</a:t>
                      </a:r>
                      <a:endParaRPr lang="fr-FR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PIB_M_USD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PIB en millions de dollars</a:t>
                      </a:r>
                      <a:r>
                        <a:rPr lang="fr-FR" sz="1050" baseline="0" dirty="0" smtClean="0"/>
                        <a:t> US en 2013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FAO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9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1. Choix des variables et source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62269" y="2397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81796"/>
              </p:ext>
            </p:extLst>
          </p:nvPr>
        </p:nvGraphicFramePr>
        <p:xfrm>
          <a:off x="119614" y="1129100"/>
          <a:ext cx="8974959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81"/>
                <a:gridCol w="1351005"/>
                <a:gridCol w="1243913"/>
                <a:gridCol w="1120346"/>
                <a:gridCol w="1112108"/>
                <a:gridCol w="1112109"/>
                <a:gridCol w="1153297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Dataframe</a:t>
                      </a:r>
                      <a:r>
                        <a:rPr lang="fr-FR" dirty="0" smtClean="0"/>
                        <a:t> principal : data short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Valeurs</a:t>
                      </a:r>
                      <a:r>
                        <a:rPr lang="fr-FR" baseline="0" dirty="0" smtClean="0"/>
                        <a:t> manquantes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Valeurs</a:t>
                      </a:r>
                      <a:r>
                        <a:rPr lang="fr-FR" baseline="0" dirty="0" smtClean="0"/>
                        <a:t> distinctes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r>
                        <a:rPr lang="fr-FR" baseline="0" dirty="0" smtClean="0"/>
                        <a:t> m</a:t>
                      </a:r>
                      <a:r>
                        <a:rPr lang="fr-FR" dirty="0" smtClean="0"/>
                        <a:t>oyenne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r>
                        <a:rPr lang="fr-FR" baseline="0" dirty="0" smtClean="0"/>
                        <a:t> médiane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r>
                        <a:rPr lang="fr-FR" baseline="0" dirty="0" smtClean="0"/>
                        <a:t> m</a:t>
                      </a:r>
                      <a:r>
                        <a:rPr lang="fr-FR" dirty="0" smtClean="0"/>
                        <a:t>inimale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maximale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/>
                        <a:t>var_pop_tot</a:t>
                      </a:r>
                      <a:r>
                        <a:rPr lang="fr-FR" sz="1800" b="1" dirty="0" smtClean="0"/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7,474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6,38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-6,34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21,33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/>
                        <a:t>PIB_cap_USD</a:t>
                      </a:r>
                      <a:r>
                        <a:rPr lang="fr-FR" sz="1800" b="1" dirty="0" smtClean="0"/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14 529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6 202,2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334,00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61 014,85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/>
                        <a:t>dist_fr_km</a:t>
                      </a:r>
                      <a:r>
                        <a:rPr lang="fr-FR" sz="1800" b="1" dirty="0" smtClean="0"/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5 857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5 512,2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0,0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16 103,24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/>
                        <a:t>disp_alim_kcal_pers_j_totale</a:t>
                      </a:r>
                      <a:r>
                        <a:rPr lang="fr-FR" sz="1800" b="1" dirty="0" smtClean="0"/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2 875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2 844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1 960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3 604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/>
                        <a:t>disp_alim_prot_g_pers_j_total</a:t>
                      </a:r>
                      <a:r>
                        <a:rPr lang="fr-FR" sz="1800" b="1" dirty="0" smtClean="0"/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80,76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80,56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38,13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114,63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/>
                        <a:t>ratio_prot_anim_total</a:t>
                      </a:r>
                      <a:r>
                        <a:rPr lang="fr-FR" sz="1800" b="1" dirty="0" smtClean="0"/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42,39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44,37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11,30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65,69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/>
                        <a:t>tx_urb</a:t>
                      </a:r>
                      <a:r>
                        <a:rPr lang="fr-FR" sz="1800" b="1" dirty="0" smtClean="0"/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0,57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0,58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0,09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0,92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422198" y="2489974"/>
            <a:ext cx="271024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7</a:t>
            </a:r>
            <a:r>
              <a:rPr lang="fr-FR" sz="2400" dirty="0" smtClean="0"/>
              <a:t> variables</a:t>
            </a:r>
          </a:p>
          <a:p>
            <a:r>
              <a:rPr lang="fr-FR" sz="3600" b="1" dirty="0" smtClean="0">
                <a:solidFill>
                  <a:schemeClr val="accent1"/>
                </a:solidFill>
              </a:rPr>
              <a:t>140</a:t>
            </a:r>
            <a:r>
              <a:rPr lang="fr-FR" sz="3600" dirty="0" smtClean="0">
                <a:solidFill>
                  <a:schemeClr val="accent1"/>
                </a:solidFill>
              </a:rPr>
              <a:t> </a:t>
            </a:r>
            <a:r>
              <a:rPr lang="fr-FR" sz="2400" dirty="0" smtClean="0"/>
              <a:t>observations</a:t>
            </a:r>
            <a:r>
              <a:rPr lang="fr-FR" sz="2400" baseline="0" dirty="0" smtClean="0"/>
              <a:t> (pays)</a:t>
            </a:r>
            <a:endParaRPr lang="fr-FR" sz="2400" dirty="0"/>
          </a:p>
        </p:txBody>
      </p:sp>
      <p:sp>
        <p:nvSpPr>
          <p:cNvPr id="13" name="Parenthèses 12"/>
          <p:cNvSpPr/>
          <p:nvPr/>
        </p:nvSpPr>
        <p:spPr>
          <a:xfrm>
            <a:off x="9356925" y="2075348"/>
            <a:ext cx="2653843" cy="2718487"/>
          </a:xfrm>
          <a:prstGeom prst="bracketPair">
            <a:avLst>
              <a:gd name="adj" fmla="val 2796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0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marché – Février 2022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Choix des variables et source des données 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solidFill>
                  <a:schemeClr val="accent1"/>
                </a:solidFill>
              </a:rPr>
              <a:t>Classification et caractérisation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Analyse en composante principale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Sélection de l’échantillon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8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2. Classification &amp; caractérisation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3" r="3172"/>
          <a:stretch/>
        </p:blipFill>
        <p:spPr>
          <a:xfrm rot="16200000">
            <a:off x="-810470" y="1901972"/>
            <a:ext cx="5758249" cy="3829050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4477781" y="2327557"/>
            <a:ext cx="7790973" cy="4394760"/>
            <a:chOff x="4791732" y="1078427"/>
            <a:chExt cx="7049315" cy="386074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" r="2595" b="17950"/>
            <a:stretch/>
          </p:blipFill>
          <p:spPr>
            <a:xfrm>
              <a:off x="4791732" y="1078427"/>
              <a:ext cx="6956886" cy="3860745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11162271" y="1169044"/>
              <a:ext cx="678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Clusters</a:t>
              </a:r>
              <a:endParaRPr lang="fr-FR" sz="1200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5955399" y="1102104"/>
            <a:ext cx="4560201" cy="1938992"/>
            <a:chOff x="2876452" y="4085172"/>
            <a:chExt cx="4560201" cy="1938992"/>
          </a:xfrm>
        </p:grpSpPr>
        <p:sp>
          <p:nvSpPr>
            <p:cNvPr id="11" name="Flèche droite 10"/>
            <p:cNvSpPr/>
            <p:nvPr/>
          </p:nvSpPr>
          <p:spPr>
            <a:xfrm>
              <a:off x="3306349" y="5385635"/>
              <a:ext cx="545284" cy="293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3306349" y="4085172"/>
              <a:ext cx="4130304" cy="1938992"/>
              <a:chOff x="5971072" y="4969760"/>
              <a:chExt cx="4130304" cy="1938992"/>
            </a:xfrm>
          </p:grpSpPr>
          <p:sp>
            <p:nvSpPr>
              <p:cNvPr id="17" name="ZoneTexte 16"/>
              <p:cNvSpPr txBox="1"/>
              <p:nvPr/>
            </p:nvSpPr>
            <p:spPr>
              <a:xfrm>
                <a:off x="6516356" y="4969760"/>
                <a:ext cx="3585020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smtClean="0"/>
                  <a:t>PMA</a:t>
                </a:r>
              </a:p>
              <a:p>
                <a:r>
                  <a:rPr lang="fr-FR" sz="2000" b="1" dirty="0" smtClean="0"/>
                  <a:t>Grands émergents</a:t>
                </a:r>
              </a:p>
              <a:p>
                <a:r>
                  <a:rPr lang="fr-FR" sz="2000" b="1" dirty="0" smtClean="0"/>
                  <a:t>Europe de l’Est/Afrique du Nord</a:t>
                </a:r>
              </a:p>
              <a:p>
                <a:r>
                  <a:rPr lang="fr-FR" sz="2000" b="1" dirty="0" smtClean="0"/>
                  <a:t>Europe de l’Ouest / Canada </a:t>
                </a:r>
              </a:p>
              <a:p>
                <a:r>
                  <a:rPr lang="fr-FR" sz="2000" b="1" dirty="0" smtClean="0"/>
                  <a:t>Exportateurs de pétrole</a:t>
                </a:r>
              </a:p>
              <a:p>
                <a:endParaRPr lang="fr-FR" sz="2000" b="1" dirty="0"/>
              </a:p>
            </p:txBody>
          </p:sp>
          <p:sp>
            <p:nvSpPr>
              <p:cNvPr id="18" name="Flèche droite 17"/>
              <p:cNvSpPr/>
              <p:nvPr/>
            </p:nvSpPr>
            <p:spPr>
              <a:xfrm>
                <a:off x="5971072" y="5037054"/>
                <a:ext cx="545284" cy="29361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9" name="Flèche droite 18"/>
              <p:cNvSpPr/>
              <p:nvPr/>
            </p:nvSpPr>
            <p:spPr>
              <a:xfrm>
                <a:off x="5971072" y="5334375"/>
                <a:ext cx="545284" cy="29361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0" name="Flèche droite 19"/>
              <p:cNvSpPr/>
              <p:nvPr/>
            </p:nvSpPr>
            <p:spPr>
              <a:xfrm>
                <a:off x="5971072" y="5640175"/>
                <a:ext cx="545284" cy="29361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1" name="Flèche droite 20"/>
              <p:cNvSpPr/>
              <p:nvPr/>
            </p:nvSpPr>
            <p:spPr>
              <a:xfrm>
                <a:off x="5971072" y="5925311"/>
                <a:ext cx="545284" cy="29361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2876452" y="4085172"/>
              <a:ext cx="31451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1</a:t>
              </a:r>
            </a:p>
            <a:p>
              <a:r>
                <a:rPr lang="fr-FR" sz="2000" b="1" dirty="0" smtClean="0"/>
                <a:t>2</a:t>
              </a:r>
            </a:p>
            <a:p>
              <a:r>
                <a:rPr lang="fr-FR" sz="2000" b="1" dirty="0" smtClean="0"/>
                <a:t>3</a:t>
              </a:r>
            </a:p>
            <a:p>
              <a:r>
                <a:rPr lang="fr-FR" sz="2000" b="1" dirty="0" smtClean="0"/>
                <a:t>4</a:t>
              </a:r>
            </a:p>
            <a:p>
              <a:r>
                <a:rPr lang="fr-FR" sz="2000" b="1" dirty="0" smtClean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3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2. Classification &amp; caractérisation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6735" y="1074597"/>
            <a:ext cx="1846671" cy="50193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Cluster 1 :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87519"/>
          <a:stretch/>
        </p:blipFill>
        <p:spPr>
          <a:xfrm>
            <a:off x="263869" y="1563961"/>
            <a:ext cx="1144802" cy="1790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85714"/>
          <a:stretch/>
        </p:blipFill>
        <p:spPr>
          <a:xfrm>
            <a:off x="4129586" y="1576528"/>
            <a:ext cx="1299507" cy="2105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9106" y="1053308"/>
            <a:ext cx="1726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/>
              <a:t>Cluster 2 : </a:t>
            </a:r>
            <a:endParaRPr lang="fr-FR" sz="2800" dirty="0"/>
          </a:p>
        </p:txBody>
      </p:sp>
      <p:grpSp>
        <p:nvGrpSpPr>
          <p:cNvPr id="8" name="Groupe 7"/>
          <p:cNvGrpSpPr/>
          <p:nvPr/>
        </p:nvGrpSpPr>
        <p:grpSpPr>
          <a:xfrm>
            <a:off x="0" y="6056213"/>
            <a:ext cx="2462047" cy="793549"/>
            <a:chOff x="189470" y="5915125"/>
            <a:chExt cx="2462047" cy="793549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24169" r="61461"/>
          <a:stretch/>
        </p:blipFill>
        <p:spPr>
          <a:xfrm>
            <a:off x="1472806" y="1552162"/>
            <a:ext cx="1318054" cy="1790700"/>
          </a:xfrm>
          <a:prstGeom prst="rect">
            <a:avLst/>
          </a:prstGeom>
        </p:spPr>
      </p:pic>
      <p:grpSp>
        <p:nvGrpSpPr>
          <p:cNvPr id="42" name="Groupe 41"/>
          <p:cNvGrpSpPr/>
          <p:nvPr/>
        </p:nvGrpSpPr>
        <p:grpSpPr>
          <a:xfrm>
            <a:off x="9828267" y="5158347"/>
            <a:ext cx="2001648" cy="1159704"/>
            <a:chOff x="9828267" y="5158347"/>
            <a:chExt cx="2001648" cy="1159704"/>
          </a:xfrm>
        </p:grpSpPr>
        <p:sp>
          <p:nvSpPr>
            <p:cNvPr id="4" name="Flèche droite 3"/>
            <p:cNvSpPr/>
            <p:nvPr/>
          </p:nvSpPr>
          <p:spPr>
            <a:xfrm rot="10800000">
              <a:off x="9828267" y="5158347"/>
              <a:ext cx="1970032" cy="11597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0082449" y="5384256"/>
              <a:ext cx="17474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000" dirty="0" smtClean="0">
                  <a:solidFill>
                    <a:schemeClr val="bg1"/>
                  </a:solidFill>
                </a:rPr>
                <a:t>Effectif 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655610" y="4612175"/>
            <a:ext cx="33329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>
                <a:solidFill>
                  <a:schemeClr val="accent1"/>
                </a:solidFill>
              </a:rPr>
              <a:t>42</a:t>
            </a:r>
            <a:r>
              <a:rPr lang="fr-FR" sz="3600" b="1" dirty="0">
                <a:solidFill>
                  <a:schemeClr val="accent1"/>
                </a:solidFill>
              </a:rPr>
              <a:t> </a:t>
            </a:r>
            <a:endParaRPr lang="fr-FR" sz="3600" b="1" dirty="0" smtClean="0">
              <a:solidFill>
                <a:schemeClr val="accent1"/>
              </a:solidFill>
            </a:endParaRPr>
          </a:p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/ 30</a:t>
            </a:r>
            <a:r>
              <a:rPr lang="fr-FR" sz="3600" dirty="0">
                <a:solidFill>
                  <a:schemeClr val="accent1"/>
                </a:solidFill>
              </a:rPr>
              <a:t>%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/>
          <a:srcRect l="66831" t="63276" r="25404" b="26143"/>
          <a:stretch/>
        </p:blipFill>
        <p:spPr>
          <a:xfrm>
            <a:off x="306008" y="4586377"/>
            <a:ext cx="712305" cy="18947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110466" y="3342862"/>
            <a:ext cx="1349320" cy="1790700"/>
            <a:chOff x="123486" y="3458083"/>
            <a:chExt cx="1349320" cy="1790700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2"/>
            <a:srcRect l="48553" r="37436"/>
            <a:stretch/>
          </p:blipFill>
          <p:spPr>
            <a:xfrm>
              <a:off x="123486" y="3458083"/>
              <a:ext cx="1285185" cy="179070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018313" y="4504805"/>
              <a:ext cx="454493" cy="27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75273"/>
          <a:stretch/>
        </p:blipFill>
        <p:spPr>
          <a:xfrm>
            <a:off x="1569531" y="3209588"/>
            <a:ext cx="2268129" cy="1790700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5380856" y="3691110"/>
            <a:ext cx="2219634" cy="1052510"/>
            <a:chOff x="4129586" y="4734068"/>
            <a:chExt cx="2219634" cy="1052510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3"/>
            <a:srcRect l="33899" t="50000" r="41923"/>
            <a:stretch/>
          </p:blipFill>
          <p:spPr>
            <a:xfrm>
              <a:off x="4129586" y="4734068"/>
              <a:ext cx="2199295" cy="105251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02665" y="5574613"/>
              <a:ext cx="1346555" cy="211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Espace réservé du contenu 2"/>
          <p:cNvSpPr txBox="1">
            <a:spLocks/>
          </p:cNvSpPr>
          <p:nvPr/>
        </p:nvSpPr>
        <p:spPr>
          <a:xfrm>
            <a:off x="7962479" y="1053308"/>
            <a:ext cx="1865789" cy="50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Cluster 3 :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5"/>
          <a:srcRect r="88507"/>
          <a:stretch/>
        </p:blipFill>
        <p:spPr>
          <a:xfrm>
            <a:off x="7708687" y="1631632"/>
            <a:ext cx="1043250" cy="97155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5"/>
          <a:srcRect l="40574" r="50739"/>
          <a:stretch/>
        </p:blipFill>
        <p:spPr>
          <a:xfrm>
            <a:off x="7754781" y="2580733"/>
            <a:ext cx="788565" cy="97155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5"/>
          <a:srcRect l="60613" r="18963"/>
          <a:stretch/>
        </p:blipFill>
        <p:spPr>
          <a:xfrm>
            <a:off x="8228482" y="3552283"/>
            <a:ext cx="1853967" cy="97155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5"/>
          <a:srcRect l="81114"/>
          <a:stretch/>
        </p:blipFill>
        <p:spPr>
          <a:xfrm>
            <a:off x="8713843" y="2536939"/>
            <a:ext cx="1714368" cy="971550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8712797" y="1649573"/>
            <a:ext cx="849314" cy="971550"/>
            <a:chOff x="1514946" y="2045201"/>
            <a:chExt cx="849314" cy="971550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 rotWithShape="1">
            <a:blip r:embed="rId5"/>
            <a:srcRect l="20073" r="70571"/>
            <a:stretch/>
          </p:blipFill>
          <p:spPr>
            <a:xfrm>
              <a:off x="1514946" y="2045201"/>
              <a:ext cx="849314" cy="97155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5"/>
            <a:srcRect l="33190" t="34743" r="60242" b="49715"/>
            <a:stretch/>
          </p:blipFill>
          <p:spPr>
            <a:xfrm>
              <a:off x="1653075" y="2381411"/>
              <a:ext cx="596205" cy="151003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5464964" y="1559876"/>
            <a:ext cx="1251375" cy="2105025"/>
            <a:chOff x="5504946" y="2333716"/>
            <a:chExt cx="1251375" cy="2105025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3"/>
            <a:srcRect l="68682" r="18775"/>
            <a:stretch/>
          </p:blipFill>
          <p:spPr>
            <a:xfrm>
              <a:off x="5504946" y="2333716"/>
              <a:ext cx="1140903" cy="2105025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6237337" y="2515380"/>
              <a:ext cx="518984" cy="175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3"/>
          <a:srcRect l="33899" r="52105" b="48998"/>
          <a:stretch/>
        </p:blipFill>
        <p:spPr>
          <a:xfrm>
            <a:off x="4048922" y="3670022"/>
            <a:ext cx="1273140" cy="107359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875387" y="4585966"/>
            <a:ext cx="5674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>
                <a:solidFill>
                  <a:schemeClr val="accent1"/>
                </a:solidFill>
              </a:rPr>
              <a:t>30</a:t>
            </a:r>
            <a:r>
              <a:rPr lang="fr-FR" sz="3600" b="1" dirty="0">
                <a:solidFill>
                  <a:schemeClr val="accent1"/>
                </a:solidFill>
              </a:rPr>
              <a:t> </a:t>
            </a:r>
            <a:endParaRPr lang="fr-FR" sz="3600" b="1" dirty="0" smtClean="0">
              <a:solidFill>
                <a:schemeClr val="accent1"/>
              </a:solidFill>
            </a:endParaRPr>
          </a:p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/ 21</a:t>
            </a:r>
            <a:r>
              <a:rPr lang="fr-FR" sz="3600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4719" y="4612175"/>
            <a:ext cx="2252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accent1"/>
                </a:solidFill>
              </a:rPr>
              <a:t>45</a:t>
            </a:r>
            <a:r>
              <a:rPr lang="fr-FR" sz="3600" dirty="0" smtClean="0">
                <a:solidFill>
                  <a:schemeClr val="accent1"/>
                </a:solidFill>
              </a:rPr>
              <a:t>	 / 32%</a:t>
            </a:r>
            <a:endParaRPr lang="fr-F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2. Classification &amp; caractérisation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90356"/>
          <a:stretch/>
        </p:blipFill>
        <p:spPr>
          <a:xfrm>
            <a:off x="189865" y="1710850"/>
            <a:ext cx="934193" cy="4381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r="82026" b="-12605"/>
          <a:stretch/>
        </p:blipFill>
        <p:spPr>
          <a:xfrm>
            <a:off x="2602017" y="1686731"/>
            <a:ext cx="1340489" cy="300319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l="20628" r="70712"/>
          <a:stretch/>
        </p:blipFill>
        <p:spPr>
          <a:xfrm>
            <a:off x="1308397" y="1722290"/>
            <a:ext cx="838900" cy="4381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3"/>
          <a:srcRect l="30745" r="59815"/>
          <a:stretch/>
        </p:blipFill>
        <p:spPr>
          <a:xfrm>
            <a:off x="1308397" y="2160440"/>
            <a:ext cx="914400" cy="43815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3"/>
          <a:srcRect l="40171" r="50389"/>
          <a:stretch/>
        </p:blipFill>
        <p:spPr>
          <a:xfrm>
            <a:off x="152115" y="2464568"/>
            <a:ext cx="914400" cy="43815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3"/>
          <a:srcRect l="51068" r="40272"/>
          <a:stretch/>
        </p:blipFill>
        <p:spPr>
          <a:xfrm>
            <a:off x="189865" y="2883704"/>
            <a:ext cx="838900" cy="4381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/>
          <a:srcRect l="61619" r="31453"/>
          <a:stretch/>
        </p:blipFill>
        <p:spPr>
          <a:xfrm>
            <a:off x="1270647" y="2964141"/>
            <a:ext cx="671119" cy="4381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/>
          <a:srcRect l="71910" r="20729"/>
          <a:stretch/>
        </p:blipFill>
        <p:spPr>
          <a:xfrm>
            <a:off x="229500" y="3337716"/>
            <a:ext cx="713065" cy="43815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l="81682" r="10004"/>
          <a:stretch/>
        </p:blipFill>
        <p:spPr>
          <a:xfrm>
            <a:off x="1230454" y="2563353"/>
            <a:ext cx="805344" cy="43815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/>
          <a:srcRect l="91475"/>
          <a:stretch/>
        </p:blipFill>
        <p:spPr>
          <a:xfrm>
            <a:off x="1124058" y="3384240"/>
            <a:ext cx="827932" cy="43815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3"/>
          <a:srcRect l="10322" r="79199"/>
          <a:stretch/>
        </p:blipFill>
        <p:spPr>
          <a:xfrm>
            <a:off x="189865" y="2082024"/>
            <a:ext cx="1015068" cy="43815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4"/>
          <a:srcRect l="18743" t="1" r="72709" b="-2646"/>
          <a:stretch/>
        </p:blipFill>
        <p:spPr>
          <a:xfrm>
            <a:off x="2634697" y="1927347"/>
            <a:ext cx="637564" cy="27375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4"/>
          <a:srcRect l="36721" r="51694" b="-5268"/>
          <a:stretch/>
        </p:blipFill>
        <p:spPr>
          <a:xfrm>
            <a:off x="2602017" y="2168421"/>
            <a:ext cx="864066" cy="28074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4"/>
          <a:srcRect l="55149" r="34390" b="1549"/>
          <a:stretch/>
        </p:blipFill>
        <p:spPr>
          <a:xfrm>
            <a:off x="2686204" y="2605151"/>
            <a:ext cx="780176" cy="26256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4"/>
          <a:srcRect l="73352" t="1" r="17537" b="-13654"/>
          <a:stretch/>
        </p:blipFill>
        <p:spPr>
          <a:xfrm>
            <a:off x="2686204" y="2903186"/>
            <a:ext cx="679509" cy="303115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92343" b="2597"/>
          <a:stretch/>
        </p:blipFill>
        <p:spPr>
          <a:xfrm>
            <a:off x="2744477" y="3158540"/>
            <a:ext cx="571065" cy="2597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338" y="111448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/>
              <a:t>Cluster 4 :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2885" y="111448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/>
              <a:t>Cluster 5 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22797" y="2348339"/>
            <a:ext cx="176168" cy="157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/>
          <p:cNvGrpSpPr/>
          <p:nvPr/>
        </p:nvGrpSpPr>
        <p:grpSpPr>
          <a:xfrm>
            <a:off x="3842485" y="3556791"/>
            <a:ext cx="2001648" cy="1159704"/>
            <a:chOff x="9828267" y="5158347"/>
            <a:chExt cx="2001648" cy="1159704"/>
          </a:xfrm>
        </p:grpSpPr>
        <p:sp>
          <p:nvSpPr>
            <p:cNvPr id="43" name="Flèche droite 42"/>
            <p:cNvSpPr/>
            <p:nvPr/>
          </p:nvSpPr>
          <p:spPr>
            <a:xfrm rot="10800000">
              <a:off x="9828267" y="5158347"/>
              <a:ext cx="1970032" cy="11597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0082449" y="5384256"/>
              <a:ext cx="17474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000" dirty="0" smtClean="0">
                  <a:solidFill>
                    <a:schemeClr val="bg1"/>
                  </a:solidFill>
                </a:rPr>
                <a:t>Effectif 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250391" y="3475503"/>
            <a:ext cx="2252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accent1"/>
                </a:solidFill>
              </a:rPr>
              <a:t>17</a:t>
            </a:r>
            <a:r>
              <a:rPr lang="fr-FR" sz="3600" dirty="0" smtClean="0">
                <a:solidFill>
                  <a:schemeClr val="accent1"/>
                </a:solidFill>
              </a:rPr>
              <a:t>	 / 12%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62693" y="3453880"/>
            <a:ext cx="2252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accent1"/>
                </a:solidFill>
              </a:rPr>
              <a:t>6</a:t>
            </a:r>
          </a:p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/ 4%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454536" y="2027556"/>
            <a:ext cx="33092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smtClean="0">
                <a:solidFill>
                  <a:schemeClr val="accent1"/>
                </a:solidFill>
              </a:rPr>
              <a:t>140</a:t>
            </a:r>
            <a:r>
              <a:rPr lang="fr-FR" sz="7200" dirty="0" smtClean="0">
                <a:solidFill>
                  <a:schemeClr val="accent1"/>
                </a:solidFill>
              </a:rPr>
              <a:t> </a:t>
            </a:r>
            <a:r>
              <a:rPr lang="fr-FR" sz="2800" dirty="0" smtClean="0"/>
              <a:t>pays </a:t>
            </a:r>
          </a:p>
          <a:p>
            <a:pPr algn="r"/>
            <a:r>
              <a:rPr lang="fr-FR" sz="6000" b="1" dirty="0" smtClean="0">
                <a:solidFill>
                  <a:srgbClr val="CC0000"/>
                </a:solidFill>
              </a:rPr>
              <a:t>5</a:t>
            </a:r>
            <a:r>
              <a:rPr lang="fr-FR" sz="2800" dirty="0" smtClean="0"/>
              <a:t> groupes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875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smtClean="0"/>
              <a:t>2. Classification &amp; caractérisation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0" y="6064451"/>
            <a:ext cx="2462047" cy="793549"/>
            <a:chOff x="189470" y="5915125"/>
            <a:chExt cx="2462047" cy="79354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28468" r="34625" b="41982"/>
            <a:stretch/>
          </p:blipFill>
          <p:spPr>
            <a:xfrm flipH="1">
              <a:off x="189470" y="5915125"/>
              <a:ext cx="832259" cy="79354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38200" y="617696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Eras Bold ITC" panose="020B0907030504020204" pitchFamily="34" charset="0"/>
                </a:rPr>
                <a:t>POULEXPORT</a:t>
              </a:r>
              <a:endParaRPr lang="fr-FR" dirty="0"/>
            </a:p>
          </p:txBody>
        </p:sp>
      </p:grp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10060"/>
              </p:ext>
            </p:extLst>
          </p:nvPr>
        </p:nvGraphicFramePr>
        <p:xfrm>
          <a:off x="416129" y="1115862"/>
          <a:ext cx="9007957" cy="251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393"/>
                <a:gridCol w="1128584"/>
                <a:gridCol w="1326632"/>
                <a:gridCol w="1069203"/>
                <a:gridCol w="1302954"/>
                <a:gridCol w="1507524"/>
                <a:gridCol w="1096884"/>
                <a:gridCol w="823783"/>
              </a:tblGrid>
              <a:tr h="52346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Cluster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var_pop_tot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PIB_cap_USD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dist_fr_km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disp_alim_kcal_pers_j_totale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disp_alim_prot_g_pers_j_total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ratio_prot_anim_total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tx_urb</a:t>
                      </a:r>
                      <a:endParaRPr lang="fr-FR" sz="1400" dirty="0"/>
                    </a:p>
                  </a:txBody>
                  <a:tcPr/>
                </a:tc>
              </a:tr>
              <a:tr h="3983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12,08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1 781,6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6 680,2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2 451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61,5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0,36</a:t>
                      </a:r>
                      <a:endParaRPr lang="fr-FR" sz="1400" dirty="0"/>
                    </a:p>
                  </a:txBody>
                  <a:tcPr/>
                </a:tc>
              </a:tr>
              <a:tr h="3983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5,88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10 860,8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9 576,9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2 815,9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79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48,8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0,59</a:t>
                      </a:r>
                      <a:endParaRPr lang="fr-FR" sz="1400" dirty="0"/>
                    </a:p>
                  </a:txBody>
                  <a:tcPr/>
                </a:tc>
              </a:tr>
              <a:tr h="3983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3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0,66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12 912,7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2 2262,5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3 211,4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94,6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48,2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0,67</a:t>
                      </a:r>
                      <a:endParaRPr lang="fr-FR" sz="1400" dirty="0"/>
                    </a:p>
                  </a:txBody>
                  <a:tcPr/>
                </a:tc>
              </a:tr>
              <a:tr h="3983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4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4,49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58 446,2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1 326,8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3 481,2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109,9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61,5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0,81</a:t>
                      </a:r>
                      <a:endParaRPr lang="fr-FR" sz="1400" dirty="0"/>
                    </a:p>
                  </a:txBody>
                  <a:tcPr/>
                </a:tc>
              </a:tr>
              <a:tr h="3983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5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26,5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19 459,9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4 451,7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3 059,2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85,6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43,9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0,88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Graphique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599051"/>
              </p:ext>
            </p:extLst>
          </p:nvPr>
        </p:nvGraphicFramePr>
        <p:xfrm>
          <a:off x="4394200" y="3771600"/>
          <a:ext cx="5156199" cy="3276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587750" y="4403992"/>
            <a:ext cx="2012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Performance</a:t>
            </a:r>
            <a:r>
              <a:rPr lang="fr-FR" sz="2400" dirty="0" smtClean="0">
                <a:solidFill>
                  <a:schemeClr val="accent1"/>
                </a:solidFill>
              </a:rPr>
              <a:t> </a:t>
            </a:r>
            <a:r>
              <a:rPr lang="fr-FR" sz="2400" dirty="0" smtClean="0"/>
              <a:t>des clusters sur les variables 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660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1037</Words>
  <Application>Microsoft Office PowerPoint</Application>
  <PresentationFormat>Grand écran</PresentationFormat>
  <Paragraphs>302</Paragraphs>
  <Slides>24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Bauhaus 93</vt:lpstr>
      <vt:lpstr>Calibri</vt:lpstr>
      <vt:lpstr>Calibri Light</vt:lpstr>
      <vt:lpstr>Century Gothic</vt:lpstr>
      <vt:lpstr>Eras Bold ITC</vt:lpstr>
      <vt:lpstr>Lucida Sans Typewriter</vt:lpstr>
      <vt:lpstr>Wingdings</vt:lpstr>
      <vt:lpstr>Thème Office</vt:lpstr>
      <vt:lpstr>POULEXPORT Le poulet (presque) français</vt:lpstr>
      <vt:lpstr>Analyse de marché – Février 2022</vt:lpstr>
      <vt:lpstr>1. Choix des variables et source des données</vt:lpstr>
      <vt:lpstr>1. Choix des variables et source des données</vt:lpstr>
      <vt:lpstr>Analyse de marché – Février 2022</vt:lpstr>
      <vt:lpstr>2. Classification &amp; caractérisation</vt:lpstr>
      <vt:lpstr>2. Classification &amp; caractérisation</vt:lpstr>
      <vt:lpstr>2. Classification &amp; caractérisation</vt:lpstr>
      <vt:lpstr>2. Classification &amp; caractérisation</vt:lpstr>
      <vt:lpstr>2. Classification &amp; caractérisation</vt:lpstr>
      <vt:lpstr>2. Classification &amp; caractérisation</vt:lpstr>
      <vt:lpstr>2. Classification &amp; caractérisation</vt:lpstr>
      <vt:lpstr>Analyse de marché – Février 2022</vt:lpstr>
      <vt:lpstr>Présentation PowerPoint</vt:lpstr>
      <vt:lpstr>3. Analyse en composante principale</vt:lpstr>
      <vt:lpstr>3. Analyse en composante principale</vt:lpstr>
      <vt:lpstr>3. Analyse en composante principale</vt:lpstr>
      <vt:lpstr>3. Analyse en composante principale</vt:lpstr>
      <vt:lpstr>3. Analyse en composante principale</vt:lpstr>
      <vt:lpstr>Présentation PowerPoint</vt:lpstr>
      <vt:lpstr>Analyse de marché – Février 2022</vt:lpstr>
      <vt:lpstr>4. Sélection de l’échantillon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Vayne</dc:creator>
  <cp:lastModifiedBy>Maxime Vayne</cp:lastModifiedBy>
  <cp:revision>67</cp:revision>
  <dcterms:created xsi:type="dcterms:W3CDTF">2022-02-17T07:54:25Z</dcterms:created>
  <dcterms:modified xsi:type="dcterms:W3CDTF">2022-03-01T13:49:39Z</dcterms:modified>
</cp:coreProperties>
</file>