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1" r:id="rId14"/>
    <p:sldId id="272" r:id="rId15"/>
    <p:sldId id="270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04D"/>
    <a:srgbClr val="EF7375"/>
    <a:srgbClr val="4DAF4A"/>
    <a:srgbClr val="FA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175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C4A01-A940-44CF-BB20-FAD3E990D7D3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54ED-EC5E-46C9-8F18-EA7ECB401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26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Garamond" panose="02020404030301010803" pitchFamily="18" charset="0"/>
              </a:rPr>
              <a:t>Toutes les variables sont plutôt bien représentées sur PC1 sauf la diagonale (PC2) et la marge haute (PC3).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4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Sur les deux premiers plans factoriels, on couvre +69% de l'information. Très peu de chevauchement entre les deux groupes, c'est donc une représentation a priori plutôt fidèle --&gt; les deux premières dimensions permettent de distinguer efficacement un vrai billet d'un faux.</a:t>
            </a:r>
          </a:p>
          <a:p>
            <a:endParaRPr lang="fr-FR" dirty="0" smtClean="0"/>
          </a:p>
          <a:p>
            <a:r>
              <a:rPr lang="fr-FR" dirty="0" smtClean="0"/>
              <a:t>Sur les plans 1 &amp; 3, le </a:t>
            </a:r>
            <a:r>
              <a:rPr lang="fr-FR" dirty="0" err="1" smtClean="0"/>
              <a:t>chevauvement</a:t>
            </a:r>
            <a:r>
              <a:rPr lang="fr-FR" dirty="0" smtClean="0"/>
              <a:t> est plus important et la part de l'information représentée tombe à +61%. </a:t>
            </a:r>
            <a:r>
              <a:rPr lang="fr-FR" dirty="0" err="1" smtClean="0"/>
              <a:t>Celà</a:t>
            </a:r>
            <a:r>
              <a:rPr lang="fr-FR" dirty="0" smtClean="0"/>
              <a:t> reste intéressant mais moins que les deux premiers plans.</a:t>
            </a:r>
          </a:p>
          <a:p>
            <a:endParaRPr lang="fr-FR" dirty="0" smtClean="0"/>
          </a:p>
          <a:p>
            <a:r>
              <a:rPr lang="fr-FR" dirty="0" smtClean="0"/>
              <a:t>Sur les plans 2&amp;3, on ne couvre plus que 26% de l'information et le chevauchement est très important : peu pertinent pour représenter l'authenticité d'un billet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9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Sur les deux premiers plans factoriels, on couvre +69% de l'information. Très peu de chevauchement entre les deux groupes, c'est donc une représentation a priori plutôt fidèle --&gt; les deux premières dimensions permettent de distinguer efficacement un vrai billet d'un faux.</a:t>
            </a:r>
          </a:p>
          <a:p>
            <a:endParaRPr lang="fr-FR" dirty="0" smtClean="0"/>
          </a:p>
          <a:p>
            <a:r>
              <a:rPr lang="fr-FR" dirty="0" smtClean="0"/>
              <a:t>Sur les plans 1 &amp; 3, le </a:t>
            </a:r>
            <a:r>
              <a:rPr lang="fr-FR" dirty="0" err="1" smtClean="0"/>
              <a:t>chevauvement</a:t>
            </a:r>
            <a:r>
              <a:rPr lang="fr-FR" dirty="0" smtClean="0"/>
              <a:t> est plus important et la part de l'information représentée tombe à +61%. </a:t>
            </a:r>
            <a:r>
              <a:rPr lang="fr-FR" dirty="0" err="1" smtClean="0"/>
              <a:t>Celà</a:t>
            </a:r>
            <a:r>
              <a:rPr lang="fr-FR" dirty="0" smtClean="0"/>
              <a:t> reste intéressant mais moins que les deux premiers plans.</a:t>
            </a:r>
          </a:p>
          <a:p>
            <a:endParaRPr lang="fr-FR" dirty="0" smtClean="0"/>
          </a:p>
          <a:p>
            <a:r>
              <a:rPr lang="fr-FR" dirty="0" smtClean="0"/>
              <a:t>Sur les plans 2&amp;3, on ne couvre plus que 26% de l'information et le chevauchement est très important : peu pertinent pour représenter l'authenticité d'un billet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46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4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5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7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Kappa compares the probability of agreement to that expected if the ratings are independent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4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Kappa compares the probability of agreement to that expected if the ratings are independent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50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B54ED-EC5E-46C9-8F18-EA7ECB401D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77F-595E-400A-B3FE-4872B7EFFE86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8D67-CFE6-4002-B267-7741163D931D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8E2B-5722-4E40-9E67-A8A33657FBBC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73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110-D2D4-4A13-8943-1F3AC11710CD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886-1E93-44E9-B4D0-8FD2AA2B2764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3BD8-8B73-4A18-8DC5-A7491527FE76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9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9D0-4961-4F11-94B5-FE88C3606D94}" type="datetime1">
              <a:rPr lang="fr-FR" smtClean="0"/>
              <a:t>23/03/2022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0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740-1528-46F2-89AC-2A7C6177A132}" type="datetime1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8DBD-264A-4931-B8BA-134A2A052A7A}" type="datetime1">
              <a:rPr lang="fr-FR" smtClean="0"/>
              <a:t>23/03/2022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9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B20-0FDA-4AE9-9273-08B07582F9D1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7DCD-ED22-4591-AF83-936588CFD580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71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E921-F606-41F0-A27D-74B3F61CB865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900F-C364-47EA-8E27-E4BF64646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3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6408"/>
            <a:ext cx="12192000" cy="50851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368" y="970384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fr-FR" sz="72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Détection automatique de faux billets</a:t>
            </a:r>
            <a:endParaRPr lang="fr-FR" sz="72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68008" y="4965695"/>
            <a:ext cx="4771053" cy="1245637"/>
          </a:xfrm>
        </p:spPr>
        <p:txBody>
          <a:bodyPr/>
          <a:lstStyle/>
          <a:p>
            <a:pPr algn="r"/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Etablissement Bancaire Français de détail</a:t>
            </a:r>
            <a:endParaRPr lang="fr-FR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74" y="4679298"/>
            <a:ext cx="1809212" cy="129229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7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34" y="595359"/>
            <a:ext cx="6467475" cy="4010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 – Classification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2270" y="3149329"/>
            <a:ext cx="3579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Classification </a:t>
            </a:r>
            <a:r>
              <a:rPr lang="fr-FR" sz="2800" b="1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hiérarchique </a:t>
            </a:r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ascendante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2 clusters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</a:t>
            </a:r>
            <a:endParaRPr lang="fr-FR" sz="2800" dirty="0">
              <a:solidFill>
                <a:schemeClr val="bg1">
                  <a:lumMod val="8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53195" y="4424710"/>
            <a:ext cx="484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EF7375"/>
                </a:solidFill>
                <a:latin typeface="Garamond" panose="02020404030301010803" pitchFamily="18" charset="0"/>
              </a:rPr>
              <a:t>Faux </a:t>
            </a:r>
            <a:r>
              <a:rPr lang="fr-FR" sz="1400" dirty="0" smtClean="0">
                <a:solidFill>
                  <a:srgbClr val="EF7375"/>
                </a:solidFill>
                <a:latin typeface="Garamond" panose="02020404030301010803" pitchFamily="18" charset="0"/>
              </a:rPr>
              <a:t>billets                                              </a:t>
            </a:r>
            <a:r>
              <a:rPr lang="fr-FR" sz="1400" dirty="0" smtClean="0">
                <a:solidFill>
                  <a:srgbClr val="4DAF4A"/>
                </a:solidFill>
                <a:latin typeface="Garamond" panose="02020404030301010803" pitchFamily="18" charset="0"/>
              </a:rPr>
              <a:t>Vrais billets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925672" y="5317470"/>
            <a:ext cx="159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D6604D"/>
                </a:solidFill>
                <a:latin typeface="Garamond" panose="02020404030301010803" pitchFamily="18" charset="0"/>
              </a:rPr>
              <a:t>1</a:t>
            </a:r>
            <a:r>
              <a:rPr lang="fr-FR" dirty="0" smtClean="0">
                <a:latin typeface="Garamond" panose="02020404030301010803" pitchFamily="18" charset="0"/>
              </a:rPr>
              <a:t> faux positif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24</a:t>
            </a:r>
            <a:r>
              <a:rPr lang="fr-FR" dirty="0" smtClean="0">
                <a:latin typeface="Garamond" panose="02020404030301010803" pitchFamily="18" charset="0"/>
              </a:rPr>
              <a:t> faux négatifs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972" y="5317470"/>
            <a:ext cx="2171700" cy="561975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10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24351" y="133588"/>
            <a:ext cx="289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Méthode : </a:t>
            </a:r>
            <a:r>
              <a:rPr lang="fr-FR" b="1" dirty="0" err="1" smtClean="0">
                <a:latin typeface="Garamond" panose="02020404030301010803" pitchFamily="18" charset="0"/>
              </a:rPr>
              <a:t>complete</a:t>
            </a:r>
            <a:r>
              <a:rPr lang="fr-FR" b="1" dirty="0" smtClean="0">
                <a:latin typeface="Garamond" panose="02020404030301010803" pitchFamily="18" charset="0"/>
              </a:rPr>
              <a:t> </a:t>
            </a:r>
            <a:r>
              <a:rPr lang="fr-FR" b="1" dirty="0">
                <a:latin typeface="Garamond" panose="02020404030301010803" pitchFamily="18" charset="0"/>
              </a:rPr>
              <a:t>linkage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886727" y="5264674"/>
            <a:ext cx="26867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Pouvoir </a:t>
            </a:r>
            <a:r>
              <a:rPr lang="fr-FR" dirty="0">
                <a:latin typeface="Garamond" panose="02020404030301010803" pitchFamily="18" charset="0"/>
              </a:rPr>
              <a:t>de </a:t>
            </a:r>
            <a:r>
              <a:rPr lang="fr-FR" dirty="0" smtClean="0">
                <a:latin typeface="Garamond" panose="02020404030301010803" pitchFamily="18" charset="0"/>
              </a:rPr>
              <a:t>prédiction : </a:t>
            </a:r>
            <a:r>
              <a:rPr lang="fr-FR" sz="32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85%</a:t>
            </a:r>
            <a:r>
              <a:rPr lang="fr-FR" dirty="0" smtClean="0">
                <a:latin typeface="Garamond" panose="02020404030301010803" pitchFamily="18" charset="0"/>
              </a:rPr>
              <a:t> de réussite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7672762" y="5275291"/>
            <a:ext cx="10668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965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 – Classification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601" y="2624563"/>
            <a:ext cx="362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Classification </a:t>
            </a:r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k-</a:t>
            </a:r>
            <a:r>
              <a:rPr lang="fr-FR" sz="2800" b="1" dirty="0" err="1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means</a:t>
            </a:r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2 clusters</a:t>
            </a:r>
            <a:endParaRPr lang="fr-FR" sz="2800" dirty="0">
              <a:solidFill>
                <a:schemeClr val="bg1">
                  <a:lumMod val="8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469639" y="501392"/>
            <a:ext cx="7355321" cy="4119283"/>
            <a:chOff x="3522331" y="548626"/>
            <a:chExt cx="7355321" cy="411928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r="2612" b="3466"/>
            <a:stretch/>
          </p:blipFill>
          <p:spPr>
            <a:xfrm>
              <a:off x="3522331" y="548626"/>
              <a:ext cx="6632481" cy="4119283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0002412" y="2436304"/>
              <a:ext cx="875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rPr>
                <a:t>Vrais billets</a:t>
              </a:r>
            </a:p>
            <a:p>
              <a:r>
                <a:rPr lang="fr-FR" sz="1200" dirty="0" smtClean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rPr>
                <a:t>Faux billets</a:t>
              </a:r>
              <a:endParaRPr lang="fr-FR" sz="1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19260" y="5156021"/>
            <a:ext cx="33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Classification Hiérarchique sur Composantes Principales : 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74056" y="57627"/>
            <a:ext cx="563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Garamond" panose="02020404030301010803" pitchFamily="18" charset="0"/>
              </a:rPr>
              <a:t>K-</a:t>
            </a:r>
            <a:r>
              <a:rPr lang="fr-FR" sz="2000" b="1" dirty="0" err="1" smtClean="0">
                <a:latin typeface="Garamond" panose="02020404030301010803" pitchFamily="18" charset="0"/>
              </a:rPr>
              <a:t>means</a:t>
            </a:r>
            <a:r>
              <a:rPr lang="fr-FR" sz="2000" b="1" dirty="0" smtClean="0">
                <a:latin typeface="Garamond" panose="02020404030301010803" pitchFamily="18" charset="0"/>
              </a:rPr>
              <a:t> : minimisation de la variance intra-classe</a:t>
            </a:r>
            <a:endParaRPr lang="fr-FR" sz="2000" b="1" dirty="0">
              <a:latin typeface="Garamond" panose="02020404030301010803" pitchFamily="18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928268" y="5542772"/>
            <a:ext cx="8121231" cy="1178703"/>
            <a:chOff x="3928268" y="5314419"/>
            <a:chExt cx="8121231" cy="1178703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268" y="5314419"/>
              <a:ext cx="2019300" cy="504825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287277" y="5510340"/>
              <a:ext cx="1548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EF7375"/>
                  </a:solidFill>
                  <a:latin typeface="Garamond" panose="02020404030301010803" pitchFamily="18" charset="0"/>
                </a:rPr>
                <a:t>1</a:t>
              </a:r>
              <a:r>
                <a:rPr lang="fr-FR" dirty="0" smtClean="0">
                  <a:latin typeface="Garamond" panose="02020404030301010803" pitchFamily="18" charset="0"/>
                </a:rPr>
                <a:t> faux positif</a:t>
              </a:r>
            </a:p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</a:rPr>
                <a:t>8 </a:t>
              </a:r>
              <a:r>
                <a:rPr lang="fr-FR" dirty="0" smtClean="0">
                  <a:latin typeface="Garamond" panose="02020404030301010803" pitchFamily="18" charset="0"/>
                </a:rPr>
                <a:t>faux négatifs</a:t>
              </a:r>
              <a:endParaRPr lang="fr-FR" dirty="0">
                <a:latin typeface="Garamond" panose="02020404030301010803" pitchFamily="18" charset="0"/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4420" y="5921622"/>
              <a:ext cx="1695450" cy="5715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362791" y="5388357"/>
              <a:ext cx="268670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latin typeface="Garamond" panose="02020404030301010803" pitchFamily="18" charset="0"/>
                </a:rPr>
                <a:t>Pouvoir </a:t>
              </a:r>
              <a:r>
                <a:rPr lang="fr-FR" dirty="0">
                  <a:latin typeface="Garamond" panose="02020404030301010803" pitchFamily="18" charset="0"/>
                </a:rPr>
                <a:t>de </a:t>
              </a:r>
              <a:r>
                <a:rPr lang="fr-FR" dirty="0" smtClean="0">
                  <a:latin typeface="Garamond" panose="02020404030301010803" pitchFamily="18" charset="0"/>
                </a:rPr>
                <a:t>prédiction : </a:t>
              </a:r>
              <a:r>
                <a:rPr lang="fr-FR" sz="32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95%</a:t>
              </a:r>
              <a:r>
                <a:rPr lang="fr-FR" dirty="0" smtClean="0">
                  <a:latin typeface="Garamond" panose="02020404030301010803" pitchFamily="18" charset="0"/>
                </a:rPr>
                <a:t> de réussite</a:t>
              </a:r>
              <a:endParaRPr lang="fr-FR" dirty="0">
                <a:latin typeface="Garamond" panose="02020404030301010803" pitchFamily="18" charset="0"/>
              </a:endParaRPr>
            </a:p>
          </p:txBody>
        </p:sp>
        <p:sp>
          <p:nvSpPr>
            <p:cNvPr id="18" name="Flèche droite 17"/>
            <p:cNvSpPr/>
            <p:nvPr/>
          </p:nvSpPr>
          <p:spPr>
            <a:xfrm>
              <a:off x="7950668" y="5480117"/>
              <a:ext cx="1066800" cy="64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3554738" y="4741567"/>
            <a:ext cx="84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Garamond" panose="02020404030301010803" pitchFamily="18" charset="0"/>
              </a:rPr>
              <a:t>CHCP : combine ACP, CAH, K-</a:t>
            </a:r>
            <a:r>
              <a:rPr lang="fr-FR" sz="2000" b="1" dirty="0" err="1" smtClean="0">
                <a:latin typeface="Garamond" panose="02020404030301010803" pitchFamily="18" charset="0"/>
              </a:rPr>
              <a:t>means</a:t>
            </a:r>
            <a:r>
              <a:rPr lang="fr-FR" sz="2000" b="1" dirty="0" smtClean="0">
                <a:latin typeface="Garamond" panose="02020404030301010803" pitchFamily="18" charset="0"/>
              </a:rPr>
              <a:t> </a:t>
            </a:r>
            <a:r>
              <a:rPr lang="fr-FR" sz="1200" i="1" dirty="0" smtClean="0">
                <a:latin typeface="Garamond" panose="02020404030301010803" pitchFamily="18" charset="0"/>
              </a:rPr>
              <a:t>(</a:t>
            </a:r>
            <a:r>
              <a:rPr lang="en-US" sz="1200" i="1" dirty="0">
                <a:latin typeface="Garamond" panose="02020404030301010803" pitchFamily="18" charset="0"/>
              </a:rPr>
              <a:t>Principal component methods </a:t>
            </a:r>
            <a:r>
              <a:rPr lang="en-US" sz="1200" i="1" dirty="0" smtClean="0">
                <a:latin typeface="Garamond" panose="02020404030301010803" pitchFamily="18" charset="0"/>
              </a:rPr>
              <a:t>– hierarchical clustering </a:t>
            </a:r>
            <a:r>
              <a:rPr lang="en-US" sz="1200" i="1" dirty="0">
                <a:latin typeface="Garamond" panose="02020404030301010803" pitchFamily="18" charset="0"/>
              </a:rPr>
              <a:t>- </a:t>
            </a:r>
            <a:r>
              <a:rPr lang="en-US" sz="1200" i="1" dirty="0" err="1">
                <a:latin typeface="Garamond" panose="02020404030301010803" pitchFamily="18" charset="0"/>
              </a:rPr>
              <a:t>partitional</a:t>
            </a:r>
            <a:r>
              <a:rPr lang="en-US" sz="1200" i="1" dirty="0">
                <a:latin typeface="Garamond" panose="02020404030301010803" pitchFamily="18" charset="0"/>
              </a:rPr>
              <a:t> </a:t>
            </a:r>
            <a:r>
              <a:rPr lang="en-US" sz="1200" i="1" dirty="0" smtClean="0">
                <a:latin typeface="Garamond" panose="02020404030301010803" pitchFamily="18" charset="0"/>
              </a:rPr>
              <a:t>clustering: why </a:t>
            </a:r>
            <a:r>
              <a:rPr lang="en-US" sz="1200" i="1" dirty="0">
                <a:latin typeface="Garamond" panose="02020404030301010803" pitchFamily="18" charset="0"/>
              </a:rPr>
              <a:t>would </a:t>
            </a:r>
            <a:r>
              <a:rPr lang="en-US" sz="1200" i="1" dirty="0" smtClean="0">
                <a:latin typeface="Garamond" panose="02020404030301010803" pitchFamily="18" charset="0"/>
              </a:rPr>
              <a:t>we need </a:t>
            </a:r>
            <a:r>
              <a:rPr lang="en-US" sz="1200" i="1" dirty="0">
                <a:latin typeface="Garamond" panose="02020404030301010803" pitchFamily="18" charset="0"/>
              </a:rPr>
              <a:t>to choose for visualizing data</a:t>
            </a:r>
            <a:r>
              <a:rPr lang="en-US" sz="1200" i="1" dirty="0" smtClean="0">
                <a:latin typeface="Garamond" panose="02020404030301010803" pitchFamily="18" charset="0"/>
              </a:rPr>
              <a:t>? </a:t>
            </a:r>
            <a:r>
              <a:rPr lang="fr-FR" sz="1200" i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F. Husson, J. Josse, J. </a:t>
            </a:r>
            <a:r>
              <a:rPr lang="fr-FR" sz="1200" i="1" dirty="0" err="1" smtClean="0">
                <a:latin typeface="Garamond" panose="02020404030301010803" pitchFamily="18" charset="0"/>
                <a:sym typeface="Wingdings" panose="05000000000000000000" pitchFamily="2" charset="2"/>
              </a:rPr>
              <a:t>Pagès</a:t>
            </a:r>
            <a:r>
              <a:rPr lang="fr-FR" sz="1200" i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)</a:t>
            </a:r>
            <a:endParaRPr lang="fr-FR" sz="20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 – 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Modélisation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>
                <a:latin typeface="Garamond" panose="02020404030301010803" pitchFamily="18" charset="0"/>
              </a:rPr>
              <a:t>12</a:t>
            </a:fld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58079" y="439113"/>
            <a:ext cx="243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Echantillonnage</a:t>
            </a:r>
            <a:endParaRPr lang="fr-FR" sz="28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158079" y="1422824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Garamond" panose="02020404030301010803" pitchFamily="18" charset="0"/>
              </a:rPr>
              <a:t>Distribution des classes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78309"/>
              </p:ext>
            </p:extLst>
          </p:nvPr>
        </p:nvGraphicFramePr>
        <p:xfrm>
          <a:off x="5423897" y="2154365"/>
          <a:ext cx="3186703" cy="167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162"/>
                <a:gridCol w="385482"/>
                <a:gridCol w="546848"/>
                <a:gridCol w="421341"/>
                <a:gridCol w="510988"/>
                <a:gridCol w="537882"/>
              </a:tblGrid>
              <a:tr h="332888">
                <a:tc>
                  <a:txBody>
                    <a:bodyPr/>
                    <a:lstStyle/>
                    <a:p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Faux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Vrais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Total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467269"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Population </a:t>
                      </a:r>
                      <a:r>
                        <a:rPr lang="fr-FR" sz="1050" dirty="0" err="1" smtClean="0">
                          <a:latin typeface="Garamond" panose="02020404030301010803" pitchFamily="18" charset="0"/>
                        </a:rPr>
                        <a:t>orig</a:t>
                      </a: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.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70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41,1%</a:t>
                      </a:r>
                    </a:p>
                    <a:p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100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58,8%</a:t>
                      </a:r>
                    </a:p>
                    <a:p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170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36434"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Population </a:t>
                      </a:r>
                      <a:r>
                        <a:rPr lang="fr-FR" sz="1050" dirty="0" err="1" smtClean="0">
                          <a:latin typeface="Garamond" panose="02020404030301010803" pitchFamily="18" charset="0"/>
                        </a:rPr>
                        <a:t>appr</a:t>
                      </a: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.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56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41,1%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80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58,8%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136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467269"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Population test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14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41,1%</a:t>
                      </a:r>
                    </a:p>
                    <a:p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20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58,8%</a:t>
                      </a:r>
                    </a:p>
                    <a:p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latin typeface="Garamond" panose="02020404030301010803" pitchFamily="18" charset="0"/>
                        </a:rPr>
                        <a:t>34</a:t>
                      </a:r>
                      <a:endParaRPr lang="fr-FR" sz="105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662082" y="5493910"/>
            <a:ext cx="8561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Coefficients</a:t>
            </a:r>
            <a:r>
              <a:rPr lang="fr-FR" dirty="0">
                <a:latin typeface="Garamond" panose="02020404030301010803" pitchFamily="18" charset="0"/>
              </a:rPr>
              <a:t>:</a:t>
            </a:r>
          </a:p>
          <a:p>
            <a:r>
              <a:rPr lang="fr-FR" dirty="0">
                <a:latin typeface="Garamond" panose="02020404030301010803" pitchFamily="18" charset="0"/>
              </a:rPr>
              <a:t> (</a:t>
            </a:r>
            <a:r>
              <a:rPr lang="fr-FR" dirty="0" err="1">
                <a:latin typeface="Garamond" panose="02020404030301010803" pitchFamily="18" charset="0"/>
              </a:rPr>
              <a:t>Intercept</a:t>
            </a:r>
            <a:r>
              <a:rPr lang="fr-FR" dirty="0">
                <a:latin typeface="Garamond" panose="02020404030301010803" pitchFamily="18" charset="0"/>
              </a:rPr>
              <a:t>)      diagonal   </a:t>
            </a:r>
            <a:r>
              <a:rPr lang="fr-FR" dirty="0" err="1">
                <a:latin typeface="Garamond" panose="02020404030301010803" pitchFamily="18" charset="0"/>
              </a:rPr>
              <a:t>height_left</a:t>
            </a:r>
            <a:r>
              <a:rPr lang="fr-FR" dirty="0">
                <a:latin typeface="Garamond" panose="02020404030301010803" pitchFamily="18" charset="0"/>
              </a:rPr>
              <a:t>  </a:t>
            </a:r>
            <a:r>
              <a:rPr lang="fr-FR" dirty="0" err="1">
                <a:latin typeface="Garamond" panose="02020404030301010803" pitchFamily="18" charset="0"/>
              </a:rPr>
              <a:t>height_right</a:t>
            </a:r>
            <a:r>
              <a:rPr lang="fr-FR" dirty="0">
                <a:latin typeface="Garamond" panose="02020404030301010803" pitchFamily="18" charset="0"/>
              </a:rPr>
              <a:t>    </a:t>
            </a:r>
            <a:r>
              <a:rPr lang="fr-FR" dirty="0" err="1">
                <a:latin typeface="Garamond" panose="02020404030301010803" pitchFamily="18" charset="0"/>
              </a:rPr>
              <a:t>margin_low</a:t>
            </a:r>
            <a:r>
              <a:rPr lang="fr-FR" dirty="0">
                <a:latin typeface="Garamond" panose="02020404030301010803" pitchFamily="18" charset="0"/>
              </a:rPr>
              <a:t>     </a:t>
            </a:r>
            <a:r>
              <a:rPr lang="fr-FR" dirty="0" err="1">
                <a:latin typeface="Garamond" panose="02020404030301010803" pitchFamily="18" charset="0"/>
              </a:rPr>
              <a:t>margin_up</a:t>
            </a:r>
            <a:r>
              <a:rPr lang="fr-FR" dirty="0">
                <a:latin typeface="Garamond" panose="02020404030301010803" pitchFamily="18" charset="0"/>
              </a:rPr>
              <a:t>        </a:t>
            </a:r>
            <a:r>
              <a:rPr lang="fr-FR" dirty="0" err="1">
                <a:latin typeface="Garamond" panose="02020404030301010803" pitchFamily="18" charset="0"/>
              </a:rPr>
              <a:t>length</a:t>
            </a:r>
            <a:r>
              <a:rPr lang="fr-FR" dirty="0">
                <a:latin typeface="Garamond" panose="02020404030301010803" pitchFamily="18" charset="0"/>
              </a:rPr>
              <a:t>  </a:t>
            </a:r>
          </a:p>
          <a:p>
            <a:r>
              <a:rPr lang="fr-FR" dirty="0">
                <a:latin typeface="Garamond" panose="02020404030301010803" pitchFamily="18" charset="0"/>
              </a:rPr>
              <a:t>   -2355.791         3.726       -70.844        37.852      </a:t>
            </a:r>
            <a:r>
              <a:rPr lang="fr-FR" dirty="0" smtClean="0">
                <a:latin typeface="Garamond" panose="02020404030301010803" pitchFamily="18" charset="0"/>
              </a:rPr>
              <a:t>        </a:t>
            </a:r>
            <a:r>
              <a:rPr lang="fr-FR" dirty="0">
                <a:latin typeface="Garamond" panose="02020404030301010803" pitchFamily="18" charset="0"/>
              </a:rPr>
              <a:t>-84.981      </a:t>
            </a:r>
            <a:r>
              <a:rPr lang="fr-FR" dirty="0" smtClean="0">
                <a:latin typeface="Garamond" panose="02020404030301010803" pitchFamily="18" charset="0"/>
              </a:rPr>
              <a:t>      </a:t>
            </a:r>
            <a:r>
              <a:rPr lang="fr-FR" dirty="0">
                <a:latin typeface="Garamond" panose="02020404030301010803" pitchFamily="18" charset="0"/>
              </a:rPr>
              <a:t>-87.064        51.958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24351" y="5912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1)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7311" y="372969"/>
            <a:ext cx="3558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80% </a:t>
            </a:r>
            <a:r>
              <a:rPr lang="fr-FR" dirty="0" smtClean="0">
                <a:latin typeface="Garamond" panose="02020404030301010803" pitchFamily="18" charset="0"/>
              </a:rPr>
              <a:t>pour </a:t>
            </a:r>
            <a:r>
              <a:rPr lang="fr-FR" dirty="0">
                <a:latin typeface="Garamond" panose="02020404030301010803" pitchFamily="18" charset="0"/>
              </a:rPr>
              <a:t>l’apprentissage </a:t>
            </a:r>
            <a:r>
              <a:rPr lang="fr-FR" dirty="0" smtClean="0">
                <a:latin typeface="Garamond" panose="02020404030301010803" pitchFamily="18" charset="0"/>
              </a:rPr>
              <a:t>(136 </a:t>
            </a:r>
            <a:r>
              <a:rPr lang="fr-FR" dirty="0">
                <a:latin typeface="Garamond" panose="02020404030301010803" pitchFamily="18" charset="0"/>
              </a:rPr>
              <a:t>obs</a:t>
            </a:r>
            <a:r>
              <a:rPr lang="fr-FR" dirty="0" smtClean="0">
                <a:latin typeface="Garamond" panose="02020404030301010803" pitchFamily="18" charset="0"/>
              </a:rPr>
              <a:t>.)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20</a:t>
            </a:r>
            <a:r>
              <a:rPr lang="fr-FR" dirty="0">
                <a:latin typeface="Garamond" panose="02020404030301010803" pitchFamily="18" charset="0"/>
              </a:rPr>
              <a:t>% pour le test (34 obs.)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90687" y="1045748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2</a:t>
            </a:r>
            <a:r>
              <a:rPr lang="fr-FR" sz="6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)</a:t>
            </a:r>
            <a:endParaRPr lang="fr-FR" sz="72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3471" y="1356679"/>
            <a:ext cx="210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41,2</a:t>
            </a:r>
            <a:r>
              <a:rPr lang="fr-FR" dirty="0">
                <a:latin typeface="Garamond" panose="02020404030301010803" pitchFamily="18" charset="0"/>
              </a:rPr>
              <a:t>% de faux billets 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58,8</a:t>
            </a:r>
            <a:r>
              <a:rPr lang="fr-FR" dirty="0">
                <a:latin typeface="Garamond" panose="02020404030301010803" pitchFamily="18" charset="0"/>
              </a:rPr>
              <a:t>% de vrais billets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62803" y="3806269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3)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88026" y="421074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Modélisation</a:t>
            </a:r>
            <a:endParaRPr lang="fr-FR" sz="28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5396" y="4125314"/>
            <a:ext cx="2275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ensemble des variables (AIC : 14)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7135906" y="696134"/>
            <a:ext cx="1613647" cy="4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7725863" y="1679845"/>
            <a:ext cx="1613647" cy="4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443910" y="4504998"/>
            <a:ext cx="1613647" cy="4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 – 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Modélisation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87990" y="280779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Prédiction</a:t>
            </a:r>
            <a:r>
              <a:rPr lang="fr-FR" dirty="0" smtClean="0">
                <a:latin typeface="Garamond" panose="02020404030301010803" pitchFamily="18" charset="0"/>
              </a:rPr>
              <a:t> sur les données de test : </a:t>
            </a:r>
            <a:endParaRPr lang="da-DK" dirty="0">
              <a:latin typeface="Garamond" panose="020204040303010108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1095754"/>
            <a:ext cx="2619375" cy="1190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64554" y="2774558"/>
            <a:ext cx="248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Faible taille de l’échantillon</a:t>
            </a:r>
            <a:endParaRPr lang="fr-FR" b="1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351" y="5487042"/>
            <a:ext cx="334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Validation croisée </a:t>
            </a:r>
            <a:r>
              <a:rPr lang="fr-FR" dirty="0">
                <a:latin typeface="Garamond" panose="02020404030301010803" pitchFamily="18" charset="0"/>
              </a:rPr>
              <a:t>avec 10 </a:t>
            </a:r>
            <a:r>
              <a:rPr lang="fr-FR" dirty="0" smtClean="0">
                <a:latin typeface="Garamond" panose="02020404030301010803" pitchFamily="18" charset="0"/>
              </a:rPr>
              <a:t>blocs : 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67" y="5424058"/>
            <a:ext cx="866775" cy="4953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113" y="4440461"/>
            <a:ext cx="3781425" cy="2266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51641" y="181576"/>
            <a:ext cx="1640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Garamond" panose="02020404030301010803" pitchFamily="18" charset="0"/>
              </a:rPr>
              <a:t>False  True </a:t>
            </a:r>
          </a:p>
          <a:p>
            <a:r>
              <a:rPr lang="da-DK" dirty="0">
                <a:latin typeface="Garamond" panose="02020404030301010803" pitchFamily="18" charset="0"/>
              </a:rPr>
              <a:t>   13    21 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1774" y="3429000"/>
            <a:ext cx="3255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bg2"/>
                </a:solidFill>
                <a:latin typeface="Garamond" panose="02020404030301010803" pitchFamily="18" charset="0"/>
              </a:rPr>
              <a:t>1 faux </a:t>
            </a:r>
            <a:r>
              <a:rPr lang="fr-FR" sz="2800" b="1" dirty="0" smtClean="0">
                <a:solidFill>
                  <a:schemeClr val="bg2"/>
                </a:solidFill>
                <a:latin typeface="Garamond" panose="02020404030301010803" pitchFamily="18" charset="0"/>
              </a:rPr>
              <a:t>positif</a:t>
            </a:r>
          </a:p>
          <a:p>
            <a:r>
              <a:rPr lang="fr-FR" sz="2800" b="1" dirty="0" smtClean="0">
                <a:solidFill>
                  <a:schemeClr val="bg2"/>
                </a:solidFill>
                <a:latin typeface="Garamond" panose="02020404030301010803" pitchFamily="18" charset="0"/>
              </a:rPr>
              <a:t>0 </a:t>
            </a:r>
            <a:r>
              <a:rPr lang="fr-FR" sz="2800" b="1" dirty="0">
                <a:solidFill>
                  <a:schemeClr val="bg2"/>
                </a:solidFill>
                <a:latin typeface="Garamond" panose="02020404030301010803" pitchFamily="18" charset="0"/>
              </a:rPr>
              <a:t>faux négatifs</a:t>
            </a:r>
          </a:p>
          <a:p>
            <a:r>
              <a:rPr lang="fr-FR" sz="2800" b="1" dirty="0">
                <a:solidFill>
                  <a:schemeClr val="bg2"/>
                </a:solidFill>
                <a:latin typeface="Garamond" panose="02020404030301010803" pitchFamily="18" charset="0"/>
              </a:rPr>
              <a:t>Taux de succès (</a:t>
            </a:r>
            <a:r>
              <a:rPr lang="fr-FR" sz="2800" b="1" dirty="0" err="1">
                <a:solidFill>
                  <a:schemeClr val="bg2"/>
                </a:solidFill>
                <a:latin typeface="Garamond" panose="02020404030301010803" pitchFamily="18" charset="0"/>
              </a:rPr>
              <a:t>accuracy</a:t>
            </a:r>
            <a:r>
              <a:rPr lang="fr-FR" sz="2800" b="1" dirty="0">
                <a:solidFill>
                  <a:schemeClr val="bg2"/>
                </a:solidFill>
                <a:latin typeface="Garamond" panose="02020404030301010803" pitchFamily="18" charset="0"/>
              </a:rPr>
              <a:t>) à 97% !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771233" y="13023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Matrice de confusion </a:t>
            </a:r>
            <a:r>
              <a:rPr lang="fr-FR" dirty="0" smtClean="0">
                <a:latin typeface="Garamond" panose="02020404030301010803" pitchFamily="18" charset="0"/>
              </a:rPr>
              <a:t>: </a:t>
            </a:r>
            <a:endParaRPr lang="da-DK" dirty="0">
              <a:latin typeface="Garamond" panose="02020404030301010803" pitchFamily="18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5940428" y="2738583"/>
            <a:ext cx="858960" cy="755507"/>
            <a:chOff x="3417039" y="2721077"/>
            <a:chExt cx="858960" cy="755507"/>
          </a:xfrm>
        </p:grpSpPr>
        <p:sp>
          <p:nvSpPr>
            <p:cNvPr id="14" name="Triangle isocèle 13"/>
            <p:cNvSpPr/>
            <p:nvPr/>
          </p:nvSpPr>
          <p:spPr>
            <a:xfrm>
              <a:off x="3417039" y="2721077"/>
              <a:ext cx="858960" cy="682306"/>
            </a:xfrm>
            <a:prstGeom prst="triangle">
              <a:avLst/>
            </a:prstGeom>
            <a:solidFill>
              <a:srgbClr val="D6604D"/>
            </a:solidFill>
            <a:ln>
              <a:solidFill>
                <a:srgbClr val="D6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87661" y="2768698"/>
              <a:ext cx="3177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!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32111" y="3674888"/>
            <a:ext cx="6229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Garamond" panose="02020404030301010803" pitchFamily="18" charset="0"/>
              </a:rPr>
              <a:t> possibilité de procéder à un </a:t>
            </a:r>
            <a:r>
              <a:rPr lang="fr-FR" sz="3200" b="1" dirty="0">
                <a:solidFill>
                  <a:schemeClr val="tx2"/>
                </a:solidFill>
                <a:latin typeface="Garamond" panose="02020404030301010803" pitchFamily="18" charset="0"/>
              </a:rPr>
              <a:t>ré-échantillonnage</a:t>
            </a:r>
            <a:endParaRPr lang="fr-FR" sz="3200" b="1" dirty="0">
              <a:solidFill>
                <a:schemeClr val="tx2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8687755" y="2738583"/>
            <a:ext cx="858960" cy="755507"/>
            <a:chOff x="3417039" y="2721077"/>
            <a:chExt cx="858960" cy="755507"/>
          </a:xfrm>
        </p:grpSpPr>
        <p:sp>
          <p:nvSpPr>
            <p:cNvPr id="19" name="Triangle isocèle 18"/>
            <p:cNvSpPr/>
            <p:nvPr/>
          </p:nvSpPr>
          <p:spPr>
            <a:xfrm>
              <a:off x="3417039" y="2721077"/>
              <a:ext cx="858960" cy="682306"/>
            </a:xfrm>
            <a:prstGeom prst="triangle">
              <a:avLst/>
            </a:prstGeom>
            <a:solidFill>
              <a:srgbClr val="D6604D"/>
            </a:solidFill>
            <a:ln>
              <a:solidFill>
                <a:srgbClr val="D6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87661" y="2768698"/>
              <a:ext cx="3177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4000" b="1" dirty="0">
                  <a:solidFill>
                    <a:schemeClr val="bg2"/>
                  </a:solidFill>
                  <a:latin typeface="Garamond" panose="02020404030301010803" pitchFamily="18" charset="0"/>
                </a:rPr>
                <a:t>!</a:t>
              </a:r>
            </a:p>
          </p:txBody>
        </p:sp>
      </p:grp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 – 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Modélisation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947" y="3629868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On peut optimiser le modèle !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0189" y="142426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Influence des variables </a:t>
            </a:r>
            <a:r>
              <a:rPr lang="fr-FR" dirty="0" smtClean="0">
                <a:latin typeface="Garamond" panose="02020404030301010803" pitchFamily="18" charset="0"/>
              </a:rPr>
              <a:t>: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216475" y="234774"/>
            <a:ext cx="29755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Sélection d’un modèle avec </a:t>
            </a:r>
            <a:r>
              <a:rPr lang="fr-FR" sz="2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l’approche </a:t>
            </a:r>
            <a:r>
              <a:rPr lang="fr-FR" sz="2800" dirty="0" err="1" smtClean="0">
                <a:solidFill>
                  <a:schemeClr val="tx2"/>
                </a:solidFill>
                <a:latin typeface="Garamond" panose="02020404030301010803" pitchFamily="18" charset="0"/>
              </a:rPr>
              <a:t>stepwise</a:t>
            </a:r>
            <a:r>
              <a:rPr lang="fr-FR" sz="28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endParaRPr lang="fr-FR" dirty="0" smtClean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AIC de départ : </a:t>
            </a:r>
            <a:r>
              <a:rPr lang="fr-FR" sz="3200" dirty="0" smtClean="0">
                <a:solidFill>
                  <a:srgbClr val="D6604D"/>
                </a:solidFill>
                <a:latin typeface="Garamond" panose="02020404030301010803" pitchFamily="18" charset="0"/>
              </a:rPr>
              <a:t>14</a:t>
            </a:r>
            <a:endParaRPr lang="fr-FR" dirty="0" smtClean="0">
              <a:solidFill>
                <a:srgbClr val="D6604D"/>
              </a:solidFill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AIC d’arrivée : </a:t>
            </a:r>
            <a:r>
              <a:rPr lang="fr-FR" sz="36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6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3519897" y="403968"/>
            <a:ext cx="4762500" cy="1424109"/>
            <a:chOff x="5355292" y="1166691"/>
            <a:chExt cx="4762500" cy="1424109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3"/>
            <a:srcRect b="5372"/>
            <a:stretch/>
          </p:blipFill>
          <p:spPr>
            <a:xfrm>
              <a:off x="5355292" y="1166691"/>
              <a:ext cx="4762500" cy="1424109"/>
            </a:xfrm>
            <a:prstGeom prst="rect">
              <a:avLst/>
            </a:prstGeom>
          </p:spPr>
        </p:pic>
        <p:sp>
          <p:nvSpPr>
            <p:cNvPr id="10" name="Parenthèses 9"/>
            <p:cNvSpPr/>
            <p:nvPr/>
          </p:nvSpPr>
          <p:spPr>
            <a:xfrm>
              <a:off x="5492004" y="1446430"/>
              <a:ext cx="4405031" cy="333101"/>
            </a:xfrm>
            <a:prstGeom prst="bracketPair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Garamond" panose="02020404030301010803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700189" y="2046575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Garamond" panose="02020404030301010803" pitchFamily="18" charset="0"/>
              </a:rPr>
              <a:t>Modèle final </a:t>
            </a:r>
            <a:r>
              <a:rPr lang="fr-FR" dirty="0">
                <a:latin typeface="Garamond" panose="02020404030301010803" pitchFamily="18" charset="0"/>
              </a:rPr>
              <a:t>: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5427979" y="1988117"/>
            <a:ext cx="3048000" cy="1952625"/>
            <a:chOff x="7128438" y="4083019"/>
            <a:chExt cx="3048000" cy="195262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8438" y="4083019"/>
              <a:ext cx="3048000" cy="1952625"/>
            </a:xfrm>
            <a:prstGeom prst="rect">
              <a:avLst/>
            </a:prstGeom>
          </p:spPr>
        </p:pic>
        <p:sp>
          <p:nvSpPr>
            <p:cNvPr id="18" name="Parenthèses 17"/>
            <p:cNvSpPr/>
            <p:nvPr/>
          </p:nvSpPr>
          <p:spPr>
            <a:xfrm>
              <a:off x="7128438" y="4796249"/>
              <a:ext cx="2535515" cy="333101"/>
            </a:xfrm>
            <a:prstGeom prst="bracketPair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Garamond" panose="02020404030301010803" pitchFamily="18" charset="0"/>
              </a:endParaRP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609" y="4780221"/>
            <a:ext cx="3429000" cy="1685925"/>
          </a:xfrm>
          <a:prstGeom prst="rect">
            <a:avLst/>
          </a:prstGeom>
        </p:spPr>
      </p:pic>
      <p:sp>
        <p:nvSpPr>
          <p:cNvPr id="11" name="Flèche courbée vers la gauche 10"/>
          <p:cNvSpPr/>
          <p:nvPr/>
        </p:nvSpPr>
        <p:spPr>
          <a:xfrm>
            <a:off x="8130760" y="754139"/>
            <a:ext cx="869576" cy="2366374"/>
          </a:xfrm>
          <a:prstGeom prst="curvedLeftArrow">
            <a:avLst>
              <a:gd name="adj1" fmla="val 2081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700189" y="4209223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Application aux données de test </a:t>
            </a:r>
            <a:r>
              <a:rPr lang="fr-FR" dirty="0" smtClean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35320" y="5391622"/>
            <a:ext cx="279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On peut donc considérer ce modèle adapté pour le détecteur de faux billets !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06402" y="4976852"/>
            <a:ext cx="2945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1 faux </a:t>
            </a:r>
            <a:r>
              <a:rPr lang="fr-FR" dirty="0" smtClean="0">
                <a:latin typeface="Garamond" panose="02020404030301010803" pitchFamily="18" charset="0"/>
              </a:rPr>
              <a:t>négatif, 0 </a:t>
            </a:r>
            <a:r>
              <a:rPr lang="fr-FR" dirty="0">
                <a:latin typeface="Garamond" panose="02020404030301010803" pitchFamily="18" charset="0"/>
              </a:rPr>
              <a:t>faux </a:t>
            </a:r>
            <a:r>
              <a:rPr lang="fr-FR" dirty="0" smtClean="0">
                <a:latin typeface="Garamond" panose="02020404030301010803" pitchFamily="18" charset="0"/>
              </a:rPr>
              <a:t>positifs </a:t>
            </a:r>
          </a:p>
          <a:p>
            <a:r>
              <a:rPr lang="fr-FR" dirty="0">
                <a:latin typeface="Garamond" panose="02020404030301010803" pitchFamily="18" charset="0"/>
              </a:rPr>
              <a:t>M</a:t>
            </a:r>
            <a:r>
              <a:rPr lang="fr-FR" dirty="0" smtClean="0">
                <a:latin typeface="Garamond" panose="02020404030301010803" pitchFamily="18" charset="0"/>
              </a:rPr>
              <a:t>ême </a:t>
            </a:r>
            <a:r>
              <a:rPr lang="fr-FR" dirty="0">
                <a:latin typeface="Garamond" panose="02020404030301010803" pitchFamily="18" charset="0"/>
              </a:rPr>
              <a:t>pouvoir de </a:t>
            </a:r>
            <a:r>
              <a:rPr lang="fr-FR" dirty="0" smtClean="0">
                <a:latin typeface="Garamond" panose="02020404030301010803" pitchFamily="18" charset="0"/>
              </a:rPr>
              <a:t>prédiction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5 – Programme de détection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>
                <a:latin typeface="Garamond" panose="02020404030301010803" pitchFamily="18" charset="0"/>
              </a:rPr>
              <a:t>15</a:t>
            </a:fld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07223" y="627231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Modèle : 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07223" y="1495482"/>
            <a:ext cx="4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Entraînement sur l’ensemble du </a:t>
            </a:r>
            <a:r>
              <a:rPr lang="fr-FR" dirty="0" err="1" smtClean="0">
                <a:latin typeface="Garamond" panose="02020404030301010803" pitchFamily="18" charset="0"/>
              </a:rPr>
              <a:t>dataset</a:t>
            </a:r>
            <a:r>
              <a:rPr lang="fr-FR" dirty="0" smtClean="0">
                <a:latin typeface="Garamond" panose="02020404030301010803" pitchFamily="18" charset="0"/>
              </a:rPr>
              <a:t>  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50658" y="4798120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Sorties 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069976" y="3279748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Fichier test : 5 observations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/>
          <a:srcRect b="74649"/>
          <a:stretch/>
        </p:blipFill>
        <p:spPr>
          <a:xfrm>
            <a:off x="5130053" y="636190"/>
            <a:ext cx="6019800" cy="39600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10" y="1978926"/>
            <a:ext cx="4514850" cy="11144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845" y="3702239"/>
            <a:ext cx="5511955" cy="92980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324009" y="254041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1)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26281" y="1081243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2)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374922" y="2878654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3</a:t>
            </a:r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92327" y="4400325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4)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528" y="5284648"/>
            <a:ext cx="6791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5 – Programme de détection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>
                <a:latin typeface="Garamond" panose="02020404030301010803" pitchFamily="18" charset="0"/>
              </a:rPr>
              <a:t>16</a:t>
            </a:fld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78424" y="68317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Modèle : 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45952" y="1595904"/>
            <a:ext cx="4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Entraînement sur l’ensemble du </a:t>
            </a:r>
            <a:r>
              <a:rPr lang="fr-FR" dirty="0" err="1" smtClean="0">
                <a:latin typeface="Garamond" panose="02020404030301010803" pitchFamily="18" charset="0"/>
              </a:rPr>
              <a:t>dataset</a:t>
            </a:r>
            <a:r>
              <a:rPr lang="fr-FR" dirty="0" smtClean="0">
                <a:latin typeface="Garamond" panose="02020404030301010803" pitchFamily="18" charset="0"/>
              </a:rPr>
              <a:t>  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40785" y="4437951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Sorties 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78424" y="3394080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Fichier test : 5 observations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21" y="392429"/>
            <a:ext cx="3580279" cy="9027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39" y="2079348"/>
            <a:ext cx="4514850" cy="1114425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5048194" y="4195132"/>
            <a:ext cx="4958995" cy="925286"/>
            <a:chOff x="5023205" y="3051120"/>
            <a:chExt cx="4958995" cy="925286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3205" y="3293939"/>
              <a:ext cx="952500" cy="523875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1372" y="3051120"/>
              <a:ext cx="3940828" cy="925286"/>
            </a:xfrm>
            <a:prstGeom prst="rect">
              <a:avLst/>
            </a:prstGeom>
          </p:spPr>
        </p:pic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424" y="5164776"/>
            <a:ext cx="7429500" cy="219075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149706" y="5780322"/>
            <a:ext cx="6675736" cy="1012044"/>
            <a:chOff x="4059106" y="5526868"/>
            <a:chExt cx="6675736" cy="1012044"/>
          </a:xfrm>
        </p:grpSpPr>
        <p:grpSp>
          <p:nvGrpSpPr>
            <p:cNvPr id="28" name="Groupe 27"/>
            <p:cNvGrpSpPr/>
            <p:nvPr/>
          </p:nvGrpSpPr>
          <p:grpSpPr>
            <a:xfrm>
              <a:off x="4059106" y="5526868"/>
              <a:ext cx="6643967" cy="1012044"/>
              <a:chOff x="3985428" y="4728198"/>
              <a:chExt cx="6643967" cy="1012044"/>
            </a:xfrm>
          </p:grpSpPr>
          <p:pic>
            <p:nvPicPr>
              <p:cNvPr id="29" name="Image 28"/>
              <p:cNvPicPr>
                <a:picLocks noChangeAspect="1"/>
              </p:cNvPicPr>
              <p:nvPr/>
            </p:nvPicPr>
            <p:blipFill rotWithShape="1">
              <a:blip r:embed="rId8"/>
              <a:srcRect r="22125"/>
              <a:stretch/>
            </p:blipFill>
            <p:spPr>
              <a:xfrm>
                <a:off x="3985428" y="4728198"/>
                <a:ext cx="5606808" cy="1012044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 rotWithShape="1">
              <a:blip r:embed="rId8"/>
              <a:srcRect l="85595"/>
              <a:stretch/>
            </p:blipFill>
            <p:spPr>
              <a:xfrm>
                <a:off x="9592236" y="4728198"/>
                <a:ext cx="1037159" cy="1012044"/>
              </a:xfrm>
              <a:prstGeom prst="rect">
                <a:avLst/>
              </a:prstGeom>
            </p:spPr>
          </p:pic>
        </p:grpSp>
        <p:sp>
          <p:nvSpPr>
            <p:cNvPr id="31" name="Parenthèses 30"/>
            <p:cNvSpPr/>
            <p:nvPr/>
          </p:nvSpPr>
          <p:spPr>
            <a:xfrm>
              <a:off x="9634144" y="5526868"/>
              <a:ext cx="1100698" cy="927720"/>
            </a:xfrm>
            <a:prstGeom prst="bracketPair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Garamond" panose="02020404030301010803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06989" y="5495900"/>
            <a:ext cx="267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Les deux prédictions sont cohérentes !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351183" y="280370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1)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331853" y="1164678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2)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337534" y="3035757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3</a:t>
            </a:r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351183" y="4059127"/>
            <a:ext cx="81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tx2"/>
                </a:solidFill>
                <a:latin typeface="Garamond" panose="02020404030301010803" pitchFamily="18" charset="0"/>
              </a:rPr>
              <a:t>4)</a:t>
            </a:r>
            <a:endParaRPr lang="fr-FR" sz="6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440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095" y="938009"/>
            <a:ext cx="3385457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Plan de la présentation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69977" y="2151727"/>
            <a:ext cx="62568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latin typeface="Garamond" panose="02020404030301010803" pitchFamily="18" charset="0"/>
              </a:rPr>
              <a:t>Description des données &amp; analyses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latin typeface="Garamond" panose="02020404030301010803" pitchFamily="18" charset="0"/>
              </a:rPr>
              <a:t>Analyse en composantes principales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latin typeface="Garamond" panose="02020404030301010803" pitchFamily="18" charset="0"/>
              </a:rPr>
              <a:t>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latin typeface="Garamond" panose="02020404030301010803" pitchFamily="18" charset="0"/>
              </a:rPr>
              <a:t>Modélisation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>
                <a:latin typeface="Garamond" panose="02020404030301010803" pitchFamily="18" charset="0"/>
              </a:rPr>
              <a:t>Programme de détection</a:t>
            </a:r>
            <a:endParaRPr lang="fr-FR" sz="3200" dirty="0">
              <a:latin typeface="Garamond" panose="020204040303010108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 – Description des données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7504" y="2871837"/>
            <a:ext cx="2022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170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observations</a:t>
            </a:r>
          </a:p>
          <a:p>
            <a:pPr algn="ctr"/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7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variables</a:t>
            </a:r>
            <a:endParaRPr lang="fr-FR" sz="2000" dirty="0">
              <a:solidFill>
                <a:schemeClr val="bg1">
                  <a:lumMod val="8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4883" y="4801735"/>
            <a:ext cx="2427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170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billets de banque</a:t>
            </a:r>
          </a:p>
          <a:p>
            <a:pPr algn="ctr"/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7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caractéristiques</a:t>
            </a:r>
            <a:endParaRPr lang="fr-FR" sz="2000" dirty="0">
              <a:solidFill>
                <a:schemeClr val="bg1">
                  <a:lumMod val="8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Flèche droite 4"/>
          <p:cNvSpPr/>
          <p:nvPr/>
        </p:nvSpPr>
        <p:spPr>
          <a:xfrm rot="5400000">
            <a:off x="1207927" y="3907874"/>
            <a:ext cx="1001182" cy="8490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93047" y="1355071"/>
            <a:ext cx="268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Une variable qualitative </a:t>
            </a:r>
            <a:r>
              <a:rPr lang="fr-FR" dirty="0" smtClean="0">
                <a:latin typeface="Garamond" panose="02020404030301010803" pitchFamily="18" charset="0"/>
              </a:rPr>
              <a:t>: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is_genuine (authentique)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621986" y="3641278"/>
            <a:ext cx="2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Garamond" panose="02020404030301010803" pitchFamily="18" charset="0"/>
              </a:rPr>
              <a:t>Six variable quantitatives </a:t>
            </a:r>
            <a:r>
              <a:rPr lang="fr-FR" dirty="0" smtClean="0">
                <a:latin typeface="Garamond" panose="02020404030301010803" pitchFamily="18" charset="0"/>
              </a:rPr>
              <a:t>: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42" y="317752"/>
            <a:ext cx="4991094" cy="3079013"/>
          </a:xfrm>
          <a:prstGeom prst="rect">
            <a:avLst/>
          </a:prstGeom>
        </p:spPr>
      </p:pic>
      <p:grpSp>
        <p:nvGrpSpPr>
          <p:cNvPr id="46" name="Groupe 45"/>
          <p:cNvGrpSpPr/>
          <p:nvPr/>
        </p:nvGrpSpPr>
        <p:grpSpPr>
          <a:xfrm>
            <a:off x="6536880" y="3958111"/>
            <a:ext cx="4528456" cy="2302432"/>
            <a:chOff x="6536880" y="3958111"/>
            <a:chExt cx="4528456" cy="2302432"/>
          </a:xfrm>
        </p:grpSpPr>
        <p:sp>
          <p:nvSpPr>
            <p:cNvPr id="12" name="Rectangle 11"/>
            <p:cNvSpPr/>
            <p:nvPr/>
          </p:nvSpPr>
          <p:spPr>
            <a:xfrm>
              <a:off x="6637028" y="3958112"/>
              <a:ext cx="4328160" cy="214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V="1">
              <a:off x="6637028" y="3958113"/>
              <a:ext cx="4328160" cy="214088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11060981" y="3958112"/>
              <a:ext cx="4355" cy="214088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6536880" y="3958111"/>
              <a:ext cx="4355" cy="214088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>
              <a:off x="6637028" y="6251835"/>
              <a:ext cx="4328160" cy="870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6829537" y="3972444"/>
              <a:ext cx="1717" cy="30734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10767528" y="5776781"/>
              <a:ext cx="1717" cy="30734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76228"/>
              </p:ext>
            </p:extLst>
          </p:nvPr>
        </p:nvGraphicFramePr>
        <p:xfrm>
          <a:off x="3719949" y="4035503"/>
          <a:ext cx="2327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39"/>
                <a:gridCol w="3484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Diagonale</a:t>
                      </a:r>
                      <a:endParaRPr lang="fr-FR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Garamond" panose="02020404030301010803" pitchFamily="18" charset="0"/>
                        </a:rPr>
                        <a:t>Longueur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Garamond" panose="02020404030301010803" pitchFamily="18" charset="0"/>
                        </a:rPr>
                        <a:t>Hauteur droite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Garamond" panose="02020404030301010803" pitchFamily="18" charset="0"/>
                        </a:rPr>
                        <a:t>Hauteur gauche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Garamond" panose="02020404030301010803" pitchFamily="18" charset="0"/>
                        </a:rPr>
                        <a:t>Marge haute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Garamond" panose="02020404030301010803" pitchFamily="18" charset="0"/>
                        </a:rPr>
                        <a:t>Marge basse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Ellipse 39"/>
          <p:cNvSpPr/>
          <p:nvPr/>
        </p:nvSpPr>
        <p:spPr>
          <a:xfrm>
            <a:off x="5730091" y="4168565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730091" y="4529971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721382" y="4911841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721382" y="5294514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36087" y="5665561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730091" y="6026967"/>
            <a:ext cx="93156" cy="1199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 – Description des données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32" y="104501"/>
            <a:ext cx="4865517" cy="3004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9" y="3698966"/>
            <a:ext cx="4865517" cy="3004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/>
          <p:cNvSpPr txBox="1"/>
          <p:nvPr/>
        </p:nvSpPr>
        <p:spPr>
          <a:xfrm>
            <a:off x="8606297" y="1252787"/>
            <a:ext cx="331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anose="02020404030301010803" pitchFamily="18" charset="0"/>
              </a:rPr>
              <a:t>3 variables variant fortement entre les vrais et les faux billets</a:t>
            </a:r>
            <a:endParaRPr lang="fr-FR" sz="2000" dirty="0">
              <a:latin typeface="Garamond" panose="02020404030301010803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76466" y="4847251"/>
            <a:ext cx="331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anose="02020404030301010803" pitchFamily="18" charset="0"/>
              </a:rPr>
              <a:t>3 variables variant peu entre les vrais et les faux billets</a:t>
            </a:r>
            <a:endParaRPr lang="fr-FR" sz="2000" dirty="0">
              <a:latin typeface="Garamond" panose="020204040303010108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 – Description des données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1193" t="1648" r="5396"/>
          <a:stretch/>
        </p:blipFill>
        <p:spPr>
          <a:xfrm>
            <a:off x="5995964" y="142979"/>
            <a:ext cx="5827451" cy="51215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765689" y="4115652"/>
            <a:ext cx="3483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Corrélations </a:t>
            </a:r>
            <a:r>
              <a:rPr lang="fr-FR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positives</a:t>
            </a:r>
            <a:r>
              <a:rPr lang="fr-FR" sz="28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fr-FR" dirty="0" smtClean="0">
                <a:latin typeface="Garamond" panose="02020404030301010803" pitchFamily="18" charset="0"/>
              </a:rPr>
              <a:t>entre la longueur et </a:t>
            </a:r>
            <a:r>
              <a:rPr lang="fr-FR" b="1" dirty="0" smtClean="0">
                <a:latin typeface="Garamond" panose="02020404030301010803" pitchFamily="18" charset="0"/>
              </a:rPr>
              <a:t>l’ensemble des autres variables</a:t>
            </a:r>
            <a:endParaRPr lang="fr-FR" b="1" dirty="0">
              <a:latin typeface="Garamond" panose="020204040303010108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51955" y="5192870"/>
            <a:ext cx="3483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Corrélations </a:t>
            </a:r>
            <a:r>
              <a:rPr lang="fr-FR" sz="2800" b="1" dirty="0" smtClean="0">
                <a:solidFill>
                  <a:srgbClr val="D6604D"/>
                </a:solidFill>
                <a:latin typeface="Garamond" panose="02020404030301010803" pitchFamily="18" charset="0"/>
              </a:rPr>
              <a:t>négatives</a:t>
            </a:r>
            <a:r>
              <a:rPr lang="fr-FR" sz="2800" dirty="0" smtClean="0">
                <a:solidFill>
                  <a:srgbClr val="D6604D"/>
                </a:solidFill>
                <a:latin typeface="Garamond" panose="02020404030301010803" pitchFamily="18" charset="0"/>
              </a:rPr>
              <a:t> </a:t>
            </a:r>
            <a:r>
              <a:rPr lang="fr-FR" dirty="0" smtClean="0">
                <a:latin typeface="Garamond" panose="02020404030301010803" pitchFamily="18" charset="0"/>
              </a:rPr>
              <a:t>entre la hauteur droite et </a:t>
            </a:r>
            <a:r>
              <a:rPr lang="fr-FR" b="1" dirty="0" smtClean="0">
                <a:latin typeface="Garamond" panose="02020404030301010803" pitchFamily="18" charset="0"/>
              </a:rPr>
              <a:t>l’ensemble des autres variables</a:t>
            </a:r>
            <a:endParaRPr lang="fr-FR" b="1" dirty="0">
              <a:latin typeface="Garamond" panose="02020404030301010803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5</a:t>
            </a:fld>
            <a:endParaRPr lang="fr-FR"/>
          </a:p>
        </p:txBody>
      </p:sp>
      <p:sp>
        <p:nvSpPr>
          <p:cNvPr id="7" name="Plus 6"/>
          <p:cNvSpPr/>
          <p:nvPr/>
        </p:nvSpPr>
        <p:spPr>
          <a:xfrm>
            <a:off x="7073333" y="4070106"/>
            <a:ext cx="1048871" cy="10847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oins 7"/>
          <p:cNvSpPr/>
          <p:nvPr/>
        </p:nvSpPr>
        <p:spPr>
          <a:xfrm>
            <a:off x="3886257" y="5264553"/>
            <a:ext cx="994570" cy="923365"/>
          </a:xfrm>
          <a:prstGeom prst="mathMinus">
            <a:avLst/>
          </a:prstGeom>
          <a:solidFill>
            <a:srgbClr val="D66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 – Analyse en composantes principales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97211" y="1580717"/>
            <a:ext cx="5261404" cy="301185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6050" y="154538"/>
            <a:ext cx="273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Eboulis des valeurs propres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Parenthèse ouvrante 7"/>
          <p:cNvSpPr/>
          <p:nvPr/>
        </p:nvSpPr>
        <p:spPr>
          <a:xfrm rot="10800000">
            <a:off x="6416129" y="911883"/>
            <a:ext cx="435426" cy="2325190"/>
          </a:xfrm>
          <a:prstGeom prst="leftBracket">
            <a:avLst>
              <a:gd name="adj" fmla="val 122334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3956050" y="3237073"/>
            <a:ext cx="2326422" cy="25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3956050" y="911883"/>
            <a:ext cx="2357606" cy="25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406963" y="278917"/>
            <a:ext cx="3489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+83%</a:t>
            </a:r>
            <a:r>
              <a:rPr lang="fr-FR" sz="2400" dirty="0" smtClean="0">
                <a:latin typeface="Garamond" panose="02020404030301010803" pitchFamily="18" charset="0"/>
              </a:rPr>
              <a:t> </a:t>
            </a:r>
            <a:r>
              <a:rPr lang="fr-FR" dirty="0" smtClean="0">
                <a:latin typeface="Garamond" panose="02020404030301010803" pitchFamily="18" charset="0"/>
              </a:rPr>
              <a:t>de la variance est expliquée par les </a:t>
            </a:r>
            <a:r>
              <a:rPr lang="fr-FR" b="1" dirty="0" smtClean="0">
                <a:latin typeface="Garamond" panose="02020404030301010803" pitchFamily="18" charset="0"/>
              </a:rPr>
              <a:t>3 premières dimensions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95" y="2933791"/>
            <a:ext cx="3946694" cy="3253652"/>
          </a:xfrm>
          <a:prstGeom prst="rect">
            <a:avLst/>
          </a:prstGeom>
        </p:spPr>
      </p:pic>
      <p:sp>
        <p:nvSpPr>
          <p:cNvPr id="20" name="Flèche droite 19"/>
          <p:cNvSpPr/>
          <p:nvPr/>
        </p:nvSpPr>
        <p:spPr>
          <a:xfrm rot="5400000">
            <a:off x="958250" y="3128310"/>
            <a:ext cx="1010194" cy="687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268" y="4291653"/>
            <a:ext cx="339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Analyse des 3 premiers plans factoriels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6</a:t>
            </a:fld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5400000">
            <a:off x="8541173" y="2463412"/>
            <a:ext cx="539806" cy="40095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055110" y="6087231"/>
            <a:ext cx="201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Répartition des cos2</a:t>
            </a:r>
            <a:endParaRPr lang="fr-FR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3" name="Flèche droite 22"/>
          <p:cNvSpPr/>
          <p:nvPr/>
        </p:nvSpPr>
        <p:spPr>
          <a:xfrm rot="5400000">
            <a:off x="9032529" y="2471628"/>
            <a:ext cx="539806" cy="40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5400000">
            <a:off x="9476237" y="2471628"/>
            <a:ext cx="539806" cy="40095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8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 – Analyse en composantes principales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22" y="325121"/>
            <a:ext cx="4438699" cy="382465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79858"/>
              </p:ext>
            </p:extLst>
          </p:nvPr>
        </p:nvGraphicFramePr>
        <p:xfrm>
          <a:off x="7201901" y="2943830"/>
          <a:ext cx="4712194" cy="34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06"/>
                <a:gridCol w="769243"/>
                <a:gridCol w="769243"/>
                <a:gridCol w="783401"/>
                <a:gridCol w="783401"/>
              </a:tblGrid>
              <a:tr h="659597">
                <a:tc>
                  <a:txBody>
                    <a:bodyPr/>
                    <a:lstStyle/>
                    <a:p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Contribution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Corrélation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8449">
                <a:tc>
                  <a:txBody>
                    <a:bodyPr/>
                    <a:lstStyle/>
                    <a:p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DIM1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DIM2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DIM1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DIM2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Longueur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aramond" panose="02020404030301010803" pitchFamily="18" charset="0"/>
                        </a:rPr>
                        <a:t>Hauteur_g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aramond" panose="02020404030301010803" pitchFamily="18" charset="0"/>
                        </a:rPr>
                        <a:t>Hauteur_d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aramond" panose="02020404030301010803" pitchFamily="18" charset="0"/>
                        </a:rPr>
                        <a:t>Marge_haut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aramond" panose="02020404030301010803" pitchFamily="18" charset="0"/>
                        </a:rPr>
                        <a:t>Marge_bas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-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9407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Diagonale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anose="02020404030301010803" pitchFamily="18" charset="0"/>
                        </a:rPr>
                        <a:t>+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aramond" panose="02020404030301010803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 – Analyse en composantes principales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95" y="254208"/>
            <a:ext cx="6724650" cy="4238625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42052"/>
              </p:ext>
            </p:extLst>
          </p:nvPr>
        </p:nvGraphicFramePr>
        <p:xfrm>
          <a:off x="685437" y="4321266"/>
          <a:ext cx="219862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/>
                <a:gridCol w="8168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PC1 + PC2 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69%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PC2 + PC3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61%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PC1 + PC3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anose="02020404030301010803" pitchFamily="18" charset="0"/>
                        </a:rPr>
                        <a:t>26%</a:t>
                      </a:r>
                      <a:endParaRPr lang="fr-FR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527944" y="5101426"/>
            <a:ext cx="4645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Le </a:t>
            </a:r>
            <a:r>
              <a:rPr lang="fr-FR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premier plan factoriel</a:t>
            </a:r>
            <a:r>
              <a:rPr lang="fr-FR" dirty="0" smtClean="0">
                <a:latin typeface="Garamond" panose="02020404030301010803" pitchFamily="18" charset="0"/>
              </a:rPr>
              <a:t>, qui représente plutôt fidèlement la réalité : </a:t>
            </a:r>
            <a:r>
              <a:rPr lang="fr-FR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vrais billets</a:t>
            </a:r>
            <a:r>
              <a:rPr lang="fr-FR" b="1" dirty="0" smtClean="0">
                <a:latin typeface="Garamond" panose="02020404030301010803" pitchFamily="18" charset="0"/>
              </a:rPr>
              <a:t> </a:t>
            </a:r>
            <a:r>
              <a:rPr lang="fr-FR" dirty="0" smtClean="0">
                <a:latin typeface="Garamond" panose="02020404030301010803" pitchFamily="18" charset="0"/>
              </a:rPr>
              <a:t>VS </a:t>
            </a:r>
            <a:r>
              <a:rPr lang="fr-FR" b="1" dirty="0" smtClean="0">
                <a:solidFill>
                  <a:srgbClr val="D6604D"/>
                </a:solidFill>
                <a:latin typeface="Garamond" panose="02020404030301010803" pitchFamily="18" charset="0"/>
              </a:rPr>
              <a:t>faux billets </a:t>
            </a:r>
            <a:endParaRPr lang="fr-FR" b="1" dirty="0">
              <a:solidFill>
                <a:srgbClr val="D6604D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1703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313" y="911883"/>
            <a:ext cx="3629299" cy="132556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 – Analyse en composantes principales</a:t>
            </a:r>
            <a:endParaRPr lang="fr-FR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97" y="421060"/>
            <a:ext cx="6819900" cy="42767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929718" y="5170293"/>
            <a:ext cx="432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anose="02020404030301010803" pitchFamily="18" charset="0"/>
              </a:rPr>
              <a:t>Les </a:t>
            </a:r>
            <a:r>
              <a:rPr lang="fr-FR" b="1" dirty="0" smtClean="0">
                <a:solidFill>
                  <a:srgbClr val="D6604D"/>
                </a:solidFill>
                <a:latin typeface="Garamond" panose="02020404030301010803" pitchFamily="18" charset="0"/>
              </a:rPr>
              <a:t>faux billets </a:t>
            </a:r>
            <a:r>
              <a:rPr lang="fr-FR" dirty="0" smtClean="0">
                <a:latin typeface="Garamond" panose="02020404030301010803" pitchFamily="18" charset="0"/>
              </a:rPr>
              <a:t>sont plutôt discriminés en fonction des </a:t>
            </a:r>
            <a:r>
              <a:rPr lang="fr-FR" b="1" dirty="0" smtClean="0">
                <a:latin typeface="Garamond" panose="02020404030301010803" pitchFamily="18" charset="0"/>
              </a:rPr>
              <a:t>hauteurs</a:t>
            </a:r>
            <a:r>
              <a:rPr lang="fr-FR" dirty="0" smtClean="0">
                <a:latin typeface="Garamond" panose="02020404030301010803" pitchFamily="18" charset="0"/>
              </a:rPr>
              <a:t> et des </a:t>
            </a:r>
            <a:r>
              <a:rPr lang="fr-FR" b="1" dirty="0" smtClean="0">
                <a:latin typeface="Garamond" panose="02020404030301010803" pitchFamily="18" charset="0"/>
              </a:rPr>
              <a:t>marges</a:t>
            </a:r>
            <a:endParaRPr lang="fr-FR" b="1" dirty="0">
              <a:latin typeface="Garamond" panose="020204040303010108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900F-C364-47EA-8E27-E4BF646460B0}" type="slidenum">
              <a:rPr lang="fr-FR" smtClean="0"/>
              <a:t>9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5683624" y="5177351"/>
            <a:ext cx="10668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935</Words>
  <Application>Microsoft Office PowerPoint</Application>
  <PresentationFormat>Grand écran</PresentationFormat>
  <Paragraphs>214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Wingdings</vt:lpstr>
      <vt:lpstr>Thème Office</vt:lpstr>
      <vt:lpstr>Détection automatique de faux billets</vt:lpstr>
      <vt:lpstr>Plan de la présentation</vt:lpstr>
      <vt:lpstr>1 – Description des données</vt:lpstr>
      <vt:lpstr>1 – Description des données</vt:lpstr>
      <vt:lpstr>1 – Description des données</vt:lpstr>
      <vt:lpstr>2 – Analyse en composantes principales</vt:lpstr>
      <vt:lpstr>2 – Analyse en composantes principales</vt:lpstr>
      <vt:lpstr>2 – Analyse en composantes principales</vt:lpstr>
      <vt:lpstr>2 – Analyse en composantes principales</vt:lpstr>
      <vt:lpstr>3 – Classification</vt:lpstr>
      <vt:lpstr>3 – Classification</vt:lpstr>
      <vt:lpstr>4 – Modélisation</vt:lpstr>
      <vt:lpstr>4 – Modélisation</vt:lpstr>
      <vt:lpstr>4 – Modélisation</vt:lpstr>
      <vt:lpstr>5 – Programme de détection</vt:lpstr>
      <vt:lpstr>5 – Programme de détection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automatique de faux billets</dc:title>
  <dc:creator>Maxime Vayne</dc:creator>
  <cp:lastModifiedBy>Maxime Vayne</cp:lastModifiedBy>
  <cp:revision>45</cp:revision>
  <dcterms:created xsi:type="dcterms:W3CDTF">2022-03-17T10:35:57Z</dcterms:created>
  <dcterms:modified xsi:type="dcterms:W3CDTF">2022-03-23T18:22:20Z</dcterms:modified>
</cp:coreProperties>
</file>