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7" r:id="rId3"/>
    <p:sldId id="275" r:id="rId4"/>
    <p:sldId id="292" r:id="rId5"/>
    <p:sldId id="258" r:id="rId6"/>
    <p:sldId id="274" r:id="rId7"/>
    <p:sldId id="276" r:id="rId8"/>
    <p:sldId id="271" r:id="rId9"/>
    <p:sldId id="263" r:id="rId10"/>
    <p:sldId id="293" r:id="rId11"/>
    <p:sldId id="278" r:id="rId12"/>
    <p:sldId id="273" r:id="rId13"/>
    <p:sldId id="280" r:id="rId14"/>
    <p:sldId id="279" r:id="rId15"/>
    <p:sldId id="281" r:id="rId16"/>
    <p:sldId id="282" r:id="rId17"/>
    <p:sldId id="284" r:id="rId18"/>
    <p:sldId id="294" r:id="rId19"/>
    <p:sldId id="285" r:id="rId20"/>
    <p:sldId id="286" r:id="rId21"/>
    <p:sldId id="287" r:id="rId22"/>
    <p:sldId id="269" r:id="rId23"/>
    <p:sldId id="295" r:id="rId24"/>
    <p:sldId id="289" r:id="rId25"/>
    <p:sldId id="290" r:id="rId26"/>
    <p:sldId id="291" r:id="rId27"/>
    <p:sldId id="296" r:id="rId28"/>
    <p:sldId id="297" r:id="rId29"/>
    <p:sldId id="298" r:id="rId30"/>
    <p:sldId id="299" r:id="rId31"/>
    <p:sldId id="300" r:id="rId32"/>
    <p:sldId id="301" r:id="rId33"/>
    <p:sldId id="303" r:id="rId34"/>
    <p:sldId id="304" r:id="rId35"/>
    <p:sldId id="270" r:id="rId36"/>
    <p:sldId id="305"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6604D"/>
    <a:srgbClr val="EF7375"/>
    <a:srgbClr val="4DAF4A"/>
    <a:srgbClr val="FAD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EA88E-C7DA-4284-B6E2-E55A4C80B8FE}" v="609" dt="2022-05-06T17:04:58.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175" autoAdjust="0"/>
  </p:normalViewPr>
  <p:slideViewPr>
    <p:cSldViewPr snapToGrid="0">
      <p:cViewPr varScale="1">
        <p:scale>
          <a:sx n="107" d="100"/>
          <a:sy n="107" d="100"/>
        </p:scale>
        <p:origin x="696"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e Vayne" userId="79288b3923b181e2" providerId="Windows Live" clId="Web-{2BCEA88E-C7DA-4284-B6E2-E55A4C80B8FE}"/>
    <pc:docChg chg="addSld delSld modSld">
      <pc:chgData name="Maxime Vayne" userId="79288b3923b181e2" providerId="Windows Live" clId="Web-{2BCEA88E-C7DA-4284-B6E2-E55A4C80B8FE}" dt="2022-05-06T17:04:47.898" v="452"/>
      <pc:docMkLst>
        <pc:docMk/>
      </pc:docMkLst>
      <pc:sldChg chg="modSp">
        <pc:chgData name="Maxime Vayne" userId="79288b3923b181e2" providerId="Windows Live" clId="Web-{2BCEA88E-C7DA-4284-B6E2-E55A4C80B8FE}" dt="2022-05-06T16:22:37.151" v="113" actId="1076"/>
        <pc:sldMkLst>
          <pc:docMk/>
          <pc:sldMk cId="373206914" sldId="258"/>
        </pc:sldMkLst>
        <pc:spChg chg="mod">
          <ac:chgData name="Maxime Vayne" userId="79288b3923b181e2" providerId="Windows Live" clId="Web-{2BCEA88E-C7DA-4284-B6E2-E55A4C80B8FE}" dt="2022-05-06T16:22:37.151" v="113" actId="1076"/>
          <ac:spMkLst>
            <pc:docMk/>
            <pc:sldMk cId="373206914" sldId="258"/>
            <ac:spMk id="7" creationId="{00000000-0000-0000-0000-000000000000}"/>
          </ac:spMkLst>
        </pc:spChg>
        <pc:spChg chg="mod">
          <ac:chgData name="Maxime Vayne" userId="79288b3923b181e2" providerId="Windows Live" clId="Web-{2BCEA88E-C7DA-4284-B6E2-E55A4C80B8FE}" dt="2022-05-06T16:22:37.010" v="107" actId="1076"/>
          <ac:spMkLst>
            <pc:docMk/>
            <pc:sldMk cId="373206914" sldId="258"/>
            <ac:spMk id="28" creationId="{00000000-0000-0000-0000-000000000000}"/>
          </ac:spMkLst>
        </pc:spChg>
        <pc:picChg chg="mod">
          <ac:chgData name="Maxime Vayne" userId="79288b3923b181e2" providerId="Windows Live" clId="Web-{2BCEA88E-C7DA-4284-B6E2-E55A4C80B8FE}" dt="2022-05-06T16:08:55.590" v="17" actId="1076"/>
          <ac:picMkLst>
            <pc:docMk/>
            <pc:sldMk cId="373206914" sldId="258"/>
            <ac:picMk id="5" creationId="{00000000-0000-0000-0000-000000000000}"/>
          </ac:picMkLst>
        </pc:picChg>
      </pc:sldChg>
      <pc:sldChg chg="modSp">
        <pc:chgData name="Maxime Vayne" userId="79288b3923b181e2" providerId="Windows Live" clId="Web-{2BCEA88E-C7DA-4284-B6E2-E55A4C80B8FE}" dt="2022-05-06T16:13:23.527" v="42" actId="1076"/>
        <pc:sldMkLst>
          <pc:docMk/>
          <pc:sldMk cId="1984819638" sldId="263"/>
        </pc:sldMkLst>
        <pc:spChg chg="mod">
          <ac:chgData name="Maxime Vayne" userId="79288b3923b181e2" providerId="Windows Live" clId="Web-{2BCEA88E-C7DA-4284-B6E2-E55A4C80B8FE}" dt="2022-05-06T16:13:23.527" v="42" actId="1076"/>
          <ac:spMkLst>
            <pc:docMk/>
            <pc:sldMk cId="1984819638" sldId="263"/>
            <ac:spMk id="2" creationId="{00000000-0000-0000-0000-000000000000}"/>
          </ac:spMkLst>
        </pc:spChg>
        <pc:spChg chg="mod">
          <ac:chgData name="Maxime Vayne" userId="79288b3923b181e2" providerId="Windows Live" clId="Web-{2BCEA88E-C7DA-4284-B6E2-E55A4C80B8FE}" dt="2022-05-06T16:13:23.480" v="40" actId="14100"/>
          <ac:spMkLst>
            <pc:docMk/>
            <pc:sldMk cId="1984819638" sldId="263"/>
            <ac:spMk id="4" creationId="{00000000-0000-0000-0000-000000000000}"/>
          </ac:spMkLst>
        </pc:spChg>
      </pc:sldChg>
      <pc:sldChg chg="delSp modSp">
        <pc:chgData name="Maxime Vayne" userId="79288b3923b181e2" providerId="Windows Live" clId="Web-{2BCEA88E-C7DA-4284-B6E2-E55A4C80B8FE}" dt="2022-05-06T16:58:14.533" v="372" actId="14100"/>
        <pc:sldMkLst>
          <pc:docMk/>
          <pc:sldMk cId="661829285" sldId="270"/>
        </pc:sldMkLst>
        <pc:spChg chg="mod">
          <ac:chgData name="Maxime Vayne" userId="79288b3923b181e2" providerId="Windows Live" clId="Web-{2BCEA88E-C7DA-4284-B6E2-E55A4C80B8FE}" dt="2022-05-06T16:58:14.533" v="372" actId="14100"/>
          <ac:spMkLst>
            <pc:docMk/>
            <pc:sldMk cId="661829285" sldId="270"/>
            <ac:spMk id="2" creationId="{00000000-0000-0000-0000-000000000000}"/>
          </ac:spMkLst>
        </pc:spChg>
        <pc:spChg chg="mod">
          <ac:chgData name="Maxime Vayne" userId="79288b3923b181e2" providerId="Windows Live" clId="Web-{2BCEA88E-C7DA-4284-B6E2-E55A4C80B8FE}" dt="2022-05-06T16:58:14.470" v="370" actId="14100"/>
          <ac:spMkLst>
            <pc:docMk/>
            <pc:sldMk cId="661829285" sldId="270"/>
            <ac:spMk id="4" creationId="{00000000-0000-0000-0000-000000000000}"/>
          </ac:spMkLst>
        </pc:spChg>
        <pc:spChg chg="del">
          <ac:chgData name="Maxime Vayne" userId="79288b3923b181e2" providerId="Windows Live" clId="Web-{2BCEA88E-C7DA-4284-B6E2-E55A4C80B8FE}" dt="2022-05-06T16:55:38.446" v="358"/>
          <ac:spMkLst>
            <pc:docMk/>
            <pc:sldMk cId="661829285" sldId="270"/>
            <ac:spMk id="5" creationId="{00000000-0000-0000-0000-000000000000}"/>
          </ac:spMkLst>
        </pc:spChg>
        <pc:spChg chg="del">
          <ac:chgData name="Maxime Vayne" userId="79288b3923b181e2" providerId="Windows Live" clId="Web-{2BCEA88E-C7DA-4284-B6E2-E55A4C80B8FE}" dt="2022-05-06T16:55:38.446" v="357"/>
          <ac:spMkLst>
            <pc:docMk/>
            <pc:sldMk cId="661829285" sldId="270"/>
            <ac:spMk id="6" creationId="{00000000-0000-0000-0000-000000000000}"/>
          </ac:spMkLst>
        </pc:spChg>
        <pc:spChg chg="del">
          <ac:chgData name="Maxime Vayne" userId="79288b3923b181e2" providerId="Windows Live" clId="Web-{2BCEA88E-C7DA-4284-B6E2-E55A4C80B8FE}" dt="2022-05-06T16:55:38.477" v="359"/>
          <ac:spMkLst>
            <pc:docMk/>
            <pc:sldMk cId="661829285" sldId="270"/>
            <ac:spMk id="7" creationId="{00000000-0000-0000-0000-000000000000}"/>
          </ac:spMkLst>
        </pc:spChg>
        <pc:spChg chg="del mod">
          <ac:chgData name="Maxime Vayne" userId="79288b3923b181e2" providerId="Windows Live" clId="Web-{2BCEA88E-C7DA-4284-B6E2-E55A4C80B8FE}" dt="2022-05-06T16:55:38.571" v="362"/>
          <ac:spMkLst>
            <pc:docMk/>
            <pc:sldMk cId="661829285" sldId="270"/>
            <ac:spMk id="11" creationId="{00000000-0000-0000-0000-000000000000}"/>
          </ac:spMkLst>
        </pc:spChg>
        <pc:spChg chg="del">
          <ac:chgData name="Maxime Vayne" userId="79288b3923b181e2" providerId="Windows Live" clId="Web-{2BCEA88E-C7DA-4284-B6E2-E55A4C80B8FE}" dt="2022-05-06T16:55:43.900" v="364"/>
          <ac:spMkLst>
            <pc:docMk/>
            <pc:sldMk cId="661829285" sldId="270"/>
            <ac:spMk id="12" creationId="{00000000-0000-0000-0000-000000000000}"/>
          </ac:spMkLst>
        </pc:spChg>
        <pc:spChg chg="del">
          <ac:chgData name="Maxime Vayne" userId="79288b3923b181e2" providerId="Windows Live" clId="Web-{2BCEA88E-C7DA-4284-B6E2-E55A4C80B8FE}" dt="2022-05-06T16:56:07.651" v="369"/>
          <ac:spMkLst>
            <pc:docMk/>
            <pc:sldMk cId="661829285" sldId="270"/>
            <ac:spMk id="20" creationId="{00000000-0000-0000-0000-000000000000}"/>
          </ac:spMkLst>
        </pc:spChg>
        <pc:grpChg chg="del">
          <ac:chgData name="Maxime Vayne" userId="79288b3923b181e2" providerId="Windows Live" clId="Web-{2BCEA88E-C7DA-4284-B6E2-E55A4C80B8FE}" dt="2022-05-06T16:55:45.228" v="365"/>
          <ac:grpSpMkLst>
            <pc:docMk/>
            <pc:sldMk cId="661829285" sldId="270"/>
            <ac:grpSpMk id="19" creationId="{00000000-0000-0000-0000-000000000000}"/>
          </ac:grpSpMkLst>
        </pc:grpChg>
        <pc:picChg chg="del">
          <ac:chgData name="Maxime Vayne" userId="79288b3923b181e2" providerId="Windows Live" clId="Web-{2BCEA88E-C7DA-4284-B6E2-E55A4C80B8FE}" dt="2022-05-06T16:55:38.602" v="363"/>
          <ac:picMkLst>
            <pc:docMk/>
            <pc:sldMk cId="661829285" sldId="270"/>
            <ac:picMk id="15" creationId="{00000000-0000-0000-0000-000000000000}"/>
          </ac:picMkLst>
        </pc:picChg>
        <pc:picChg chg="del">
          <ac:chgData name="Maxime Vayne" userId="79288b3923b181e2" providerId="Windows Live" clId="Web-{2BCEA88E-C7DA-4284-B6E2-E55A4C80B8FE}" dt="2022-05-06T16:56:05.057" v="368"/>
          <ac:picMkLst>
            <pc:docMk/>
            <pc:sldMk cId="661829285" sldId="270"/>
            <ac:picMk id="16" creationId="{00000000-0000-0000-0000-000000000000}"/>
          </ac:picMkLst>
        </pc:picChg>
        <pc:cxnChg chg="del">
          <ac:chgData name="Maxime Vayne" userId="79288b3923b181e2" providerId="Windows Live" clId="Web-{2BCEA88E-C7DA-4284-B6E2-E55A4C80B8FE}" dt="2022-05-06T16:55:38.556" v="361"/>
          <ac:cxnSpMkLst>
            <pc:docMk/>
            <pc:sldMk cId="661829285" sldId="270"/>
            <ac:cxnSpMk id="9" creationId="{00000000-0000-0000-0000-000000000000}"/>
          </ac:cxnSpMkLst>
        </pc:cxnChg>
      </pc:sldChg>
      <pc:sldChg chg="addSp modSp">
        <pc:chgData name="Maxime Vayne" userId="79288b3923b181e2" providerId="Windows Live" clId="Web-{2BCEA88E-C7DA-4284-B6E2-E55A4C80B8FE}" dt="2022-05-06T16:20:23.644" v="97" actId="1076"/>
        <pc:sldMkLst>
          <pc:docMk/>
          <pc:sldMk cId="1457853772" sldId="271"/>
        </pc:sldMkLst>
        <pc:spChg chg="add mod">
          <ac:chgData name="Maxime Vayne" userId="79288b3923b181e2" providerId="Windows Live" clId="Web-{2BCEA88E-C7DA-4284-B6E2-E55A4C80B8FE}" dt="2022-05-06T16:15:43.409" v="76" actId="20577"/>
          <ac:spMkLst>
            <pc:docMk/>
            <pc:sldMk cId="1457853772" sldId="271"/>
            <ac:spMk id="2" creationId="{083622CA-2F4E-16D6-6857-C837A54E8DCA}"/>
          </ac:spMkLst>
        </pc:spChg>
        <pc:spChg chg="mod">
          <ac:chgData name="Maxime Vayne" userId="79288b3923b181e2" providerId="Windows Live" clId="Web-{2BCEA88E-C7DA-4284-B6E2-E55A4C80B8FE}" dt="2022-05-06T16:20:23.644" v="97" actId="1076"/>
          <ac:spMkLst>
            <pc:docMk/>
            <pc:sldMk cId="1457853772" sldId="271"/>
            <ac:spMk id="8" creationId="{00000000-0000-0000-0000-000000000000}"/>
          </ac:spMkLst>
        </pc:spChg>
        <pc:spChg chg="mod">
          <ac:chgData name="Maxime Vayne" userId="79288b3923b181e2" providerId="Windows Live" clId="Web-{2BCEA88E-C7DA-4284-B6E2-E55A4C80B8FE}" dt="2022-05-06T16:15:35.253" v="74" actId="1076"/>
          <ac:spMkLst>
            <pc:docMk/>
            <pc:sldMk cId="1457853772" sldId="271"/>
            <ac:spMk id="12" creationId="{00000000-0000-0000-0000-000000000000}"/>
          </ac:spMkLst>
        </pc:spChg>
      </pc:sldChg>
      <pc:sldChg chg="modSp">
        <pc:chgData name="Maxime Vayne" userId="79288b3923b181e2" providerId="Windows Live" clId="Web-{2BCEA88E-C7DA-4284-B6E2-E55A4C80B8FE}" dt="2022-05-06T16:28:19.904" v="162" actId="1076"/>
        <pc:sldMkLst>
          <pc:docMk/>
          <pc:sldMk cId="3092589165" sldId="273"/>
        </pc:sldMkLst>
        <pc:spChg chg="mod">
          <ac:chgData name="Maxime Vayne" userId="79288b3923b181e2" providerId="Windows Live" clId="Web-{2BCEA88E-C7DA-4284-B6E2-E55A4C80B8FE}" dt="2022-05-06T16:28:19.904" v="162" actId="1076"/>
          <ac:spMkLst>
            <pc:docMk/>
            <pc:sldMk cId="3092589165" sldId="273"/>
            <ac:spMk id="9" creationId="{00000000-0000-0000-0000-000000000000}"/>
          </ac:spMkLst>
        </pc:spChg>
      </pc:sldChg>
      <pc:sldChg chg="modSp">
        <pc:chgData name="Maxime Vayne" userId="79288b3923b181e2" providerId="Windows Live" clId="Web-{2BCEA88E-C7DA-4284-B6E2-E55A4C80B8FE}" dt="2022-05-06T16:20:23.737" v="102" actId="1076"/>
        <pc:sldMkLst>
          <pc:docMk/>
          <pc:sldMk cId="1795718244" sldId="274"/>
        </pc:sldMkLst>
        <pc:spChg chg="mod">
          <ac:chgData name="Maxime Vayne" userId="79288b3923b181e2" providerId="Windows Live" clId="Web-{2BCEA88E-C7DA-4284-B6E2-E55A4C80B8FE}" dt="2022-05-06T16:20:23.737" v="102" actId="1076"/>
          <ac:spMkLst>
            <pc:docMk/>
            <pc:sldMk cId="1795718244" sldId="274"/>
            <ac:spMk id="29" creationId="{00000000-0000-0000-0000-000000000000}"/>
          </ac:spMkLst>
        </pc:spChg>
        <pc:picChg chg="mod">
          <ac:chgData name="Maxime Vayne" userId="79288b3923b181e2" providerId="Windows Live" clId="Web-{2BCEA88E-C7DA-4284-B6E2-E55A4C80B8FE}" dt="2022-05-06T16:10:05.766" v="21" actId="1076"/>
          <ac:picMkLst>
            <pc:docMk/>
            <pc:sldMk cId="1795718244" sldId="274"/>
            <ac:picMk id="15" creationId="{00000000-0000-0000-0000-000000000000}"/>
          </ac:picMkLst>
        </pc:picChg>
      </pc:sldChg>
      <pc:sldChg chg="modSp">
        <pc:chgData name="Maxime Vayne" userId="79288b3923b181e2" providerId="Windows Live" clId="Web-{2BCEA88E-C7DA-4284-B6E2-E55A4C80B8FE}" dt="2022-05-06T16:07:05.459" v="2" actId="1076"/>
        <pc:sldMkLst>
          <pc:docMk/>
          <pc:sldMk cId="3590418544" sldId="275"/>
        </pc:sldMkLst>
        <pc:spChg chg="mod">
          <ac:chgData name="Maxime Vayne" userId="79288b3923b181e2" providerId="Windows Live" clId="Web-{2BCEA88E-C7DA-4284-B6E2-E55A4C80B8FE}" dt="2022-05-06T16:07:05.459" v="2" actId="1076"/>
          <ac:spMkLst>
            <pc:docMk/>
            <pc:sldMk cId="3590418544" sldId="275"/>
            <ac:spMk id="2" creationId="{00000000-0000-0000-0000-000000000000}"/>
          </ac:spMkLst>
        </pc:spChg>
        <pc:spChg chg="mod">
          <ac:chgData name="Maxime Vayne" userId="79288b3923b181e2" providerId="Windows Live" clId="Web-{2BCEA88E-C7DA-4284-B6E2-E55A4C80B8FE}" dt="2022-05-06T16:07:05.412" v="0" actId="14100"/>
          <ac:spMkLst>
            <pc:docMk/>
            <pc:sldMk cId="3590418544" sldId="275"/>
            <ac:spMk id="4" creationId="{00000000-0000-0000-0000-000000000000}"/>
          </ac:spMkLst>
        </pc:spChg>
      </pc:sldChg>
      <pc:sldChg chg="modSp">
        <pc:chgData name="Maxime Vayne" userId="79288b3923b181e2" providerId="Windows Live" clId="Web-{2BCEA88E-C7DA-4284-B6E2-E55A4C80B8FE}" dt="2022-05-06T16:22:59.808" v="131" actId="1076"/>
        <pc:sldMkLst>
          <pc:docMk/>
          <pc:sldMk cId="1788813642" sldId="276"/>
        </pc:sldMkLst>
        <pc:spChg chg="mod">
          <ac:chgData name="Maxime Vayne" userId="79288b3923b181e2" providerId="Windows Live" clId="Web-{2BCEA88E-C7DA-4284-B6E2-E55A4C80B8FE}" dt="2022-05-06T16:22:59.808" v="131" actId="1076"/>
          <ac:spMkLst>
            <pc:docMk/>
            <pc:sldMk cId="1788813642" sldId="276"/>
            <ac:spMk id="3" creationId="{00000000-0000-0000-0000-000000000000}"/>
          </ac:spMkLst>
        </pc:spChg>
        <pc:spChg chg="mod">
          <ac:chgData name="Maxime Vayne" userId="79288b3923b181e2" providerId="Windows Live" clId="Web-{2BCEA88E-C7DA-4284-B6E2-E55A4C80B8FE}" dt="2022-05-06T16:22:37.791" v="125" actId="20577"/>
          <ac:spMkLst>
            <pc:docMk/>
            <pc:sldMk cId="1788813642" sldId="276"/>
            <ac:spMk id="14" creationId="{00000000-0000-0000-0000-000000000000}"/>
          </ac:spMkLst>
        </pc:spChg>
        <pc:picChg chg="mod">
          <ac:chgData name="Maxime Vayne" userId="79288b3923b181e2" providerId="Windows Live" clId="Web-{2BCEA88E-C7DA-4284-B6E2-E55A4C80B8FE}" dt="2022-05-06T16:10:39.830" v="28" actId="1076"/>
          <ac:picMkLst>
            <pc:docMk/>
            <pc:sldMk cId="1788813642" sldId="276"/>
            <ac:picMk id="10" creationId="{00000000-0000-0000-0000-000000000000}"/>
          </ac:picMkLst>
        </pc:picChg>
        <pc:picChg chg="mod">
          <ac:chgData name="Maxime Vayne" userId="79288b3923b181e2" providerId="Windows Live" clId="Web-{2BCEA88E-C7DA-4284-B6E2-E55A4C80B8FE}" dt="2022-05-06T16:10:35.158" v="27" actId="1076"/>
          <ac:picMkLst>
            <pc:docMk/>
            <pc:sldMk cId="1788813642" sldId="276"/>
            <ac:picMk id="12" creationId="{00000000-0000-0000-0000-000000000000}"/>
          </ac:picMkLst>
        </pc:picChg>
      </pc:sldChg>
      <pc:sldChg chg="addSp delSp modSp">
        <pc:chgData name="Maxime Vayne" userId="79288b3923b181e2" providerId="Windows Live" clId="Web-{2BCEA88E-C7DA-4284-B6E2-E55A4C80B8FE}" dt="2022-05-06T16:26:16.803" v="157"/>
        <pc:sldMkLst>
          <pc:docMk/>
          <pc:sldMk cId="310496940" sldId="278"/>
        </pc:sldMkLst>
        <pc:spChg chg="add">
          <ac:chgData name="Maxime Vayne" userId="79288b3923b181e2" providerId="Windows Live" clId="Web-{2BCEA88E-C7DA-4284-B6E2-E55A4C80B8FE}" dt="2022-05-06T16:24:25.797" v="149"/>
          <ac:spMkLst>
            <pc:docMk/>
            <pc:sldMk cId="310496940" sldId="278"/>
            <ac:spMk id="2" creationId="{5ADB4A6B-FFC9-451D-329A-CFE77EC70E6C}"/>
          </ac:spMkLst>
        </pc:spChg>
        <pc:spChg chg="add del">
          <ac:chgData name="Maxime Vayne" userId="79288b3923b181e2" providerId="Windows Live" clId="Web-{2BCEA88E-C7DA-4284-B6E2-E55A4C80B8FE}" dt="2022-05-06T16:26:16.803" v="157"/>
          <ac:spMkLst>
            <pc:docMk/>
            <pc:sldMk cId="310496940" sldId="278"/>
            <ac:spMk id="5" creationId="{B7A4669C-6775-AA6D-4F3F-E6F2AF038BB3}"/>
          </ac:spMkLst>
        </pc:spChg>
        <pc:spChg chg="add del">
          <ac:chgData name="Maxime Vayne" userId="79288b3923b181e2" providerId="Windows Live" clId="Web-{2BCEA88E-C7DA-4284-B6E2-E55A4C80B8FE}" dt="2022-05-06T16:26:16.772" v="156"/>
          <ac:spMkLst>
            <pc:docMk/>
            <pc:sldMk cId="310496940" sldId="278"/>
            <ac:spMk id="6" creationId="{881A4784-72BC-5592-1283-443655602022}"/>
          </ac:spMkLst>
        </pc:spChg>
        <pc:spChg chg="add del">
          <ac:chgData name="Maxime Vayne" userId="79288b3923b181e2" providerId="Windows Live" clId="Web-{2BCEA88E-C7DA-4284-B6E2-E55A4C80B8FE}" dt="2022-05-06T16:26:16.757" v="155"/>
          <ac:spMkLst>
            <pc:docMk/>
            <pc:sldMk cId="310496940" sldId="278"/>
            <ac:spMk id="7" creationId="{2F520282-F91A-C3E8-06C0-27416B112C91}"/>
          </ac:spMkLst>
        </pc:spChg>
        <pc:spChg chg="del">
          <ac:chgData name="Maxime Vayne" userId="79288b3923b181e2" providerId="Windows Live" clId="Web-{2BCEA88E-C7DA-4284-B6E2-E55A4C80B8FE}" dt="2022-05-06T16:16:46.866" v="85"/>
          <ac:spMkLst>
            <pc:docMk/>
            <pc:sldMk cId="310496940" sldId="278"/>
            <ac:spMk id="13" creationId="{00000000-0000-0000-0000-000000000000}"/>
          </ac:spMkLst>
        </pc:spChg>
        <pc:picChg chg="mod">
          <ac:chgData name="Maxime Vayne" userId="79288b3923b181e2" providerId="Windows Live" clId="Web-{2BCEA88E-C7DA-4284-B6E2-E55A4C80B8FE}" dt="2022-05-06T16:16:46.897" v="86" actId="1076"/>
          <ac:picMkLst>
            <pc:docMk/>
            <pc:sldMk cId="310496940" sldId="278"/>
            <ac:picMk id="11" creationId="{00000000-0000-0000-0000-000000000000}"/>
          </ac:picMkLst>
        </pc:picChg>
        <pc:picChg chg="mod">
          <ac:chgData name="Maxime Vayne" userId="79288b3923b181e2" providerId="Windows Live" clId="Web-{2BCEA88E-C7DA-4284-B6E2-E55A4C80B8FE}" dt="2022-05-06T16:17:17.180" v="87" actId="1076"/>
          <ac:picMkLst>
            <pc:docMk/>
            <pc:sldMk cId="310496940" sldId="278"/>
            <ac:picMk id="14" creationId="{00000000-0000-0000-0000-000000000000}"/>
          </ac:picMkLst>
        </pc:picChg>
        <pc:picChg chg="mod">
          <ac:chgData name="Maxime Vayne" userId="79288b3923b181e2" providerId="Windows Live" clId="Web-{2BCEA88E-C7DA-4284-B6E2-E55A4C80B8FE}" dt="2022-05-06T16:24:43.126" v="154" actId="1076"/>
          <ac:picMkLst>
            <pc:docMk/>
            <pc:sldMk cId="310496940" sldId="278"/>
            <ac:picMk id="15" creationId="{00000000-0000-0000-0000-000000000000}"/>
          </ac:picMkLst>
        </pc:picChg>
        <pc:picChg chg="mod">
          <ac:chgData name="Maxime Vayne" userId="79288b3923b181e2" providerId="Windows Live" clId="Web-{2BCEA88E-C7DA-4284-B6E2-E55A4C80B8FE}" dt="2022-05-06T16:16:46.850" v="84" actId="1076"/>
          <ac:picMkLst>
            <pc:docMk/>
            <pc:sldMk cId="310496940" sldId="278"/>
            <ac:picMk id="16" creationId="{00000000-0000-0000-0000-000000000000}"/>
          </ac:picMkLst>
        </pc:picChg>
      </pc:sldChg>
      <pc:sldChg chg="addSp modSp">
        <pc:chgData name="Maxime Vayne" userId="79288b3923b181e2" providerId="Windows Live" clId="Web-{2BCEA88E-C7DA-4284-B6E2-E55A4C80B8FE}" dt="2022-05-06T16:33:36.468" v="195" actId="1076"/>
        <pc:sldMkLst>
          <pc:docMk/>
          <pc:sldMk cId="3475934687" sldId="279"/>
        </pc:sldMkLst>
        <pc:spChg chg="add mod">
          <ac:chgData name="Maxime Vayne" userId="79288b3923b181e2" providerId="Windows Live" clId="Web-{2BCEA88E-C7DA-4284-B6E2-E55A4C80B8FE}" dt="2022-05-06T16:33:36.468" v="195" actId="1076"/>
          <ac:spMkLst>
            <pc:docMk/>
            <pc:sldMk cId="3475934687" sldId="279"/>
            <ac:spMk id="2" creationId="{60FB8465-4A48-8107-E81D-16CAF955B60E}"/>
          </ac:spMkLst>
        </pc:spChg>
        <pc:picChg chg="ord">
          <ac:chgData name="Maxime Vayne" userId="79288b3923b181e2" providerId="Windows Live" clId="Web-{2BCEA88E-C7DA-4284-B6E2-E55A4C80B8FE}" dt="2022-05-06T16:32:54.700" v="184"/>
          <ac:picMkLst>
            <pc:docMk/>
            <pc:sldMk cId="3475934687" sldId="279"/>
            <ac:picMk id="7" creationId="{00000000-0000-0000-0000-000000000000}"/>
          </ac:picMkLst>
        </pc:picChg>
      </pc:sldChg>
      <pc:sldChg chg="addSp modSp">
        <pc:chgData name="Maxime Vayne" userId="79288b3923b181e2" providerId="Windows Live" clId="Web-{2BCEA88E-C7DA-4284-B6E2-E55A4C80B8FE}" dt="2022-05-06T16:32:47.512" v="178" actId="1076"/>
        <pc:sldMkLst>
          <pc:docMk/>
          <pc:sldMk cId="1553397287" sldId="280"/>
        </pc:sldMkLst>
        <pc:spChg chg="add mod">
          <ac:chgData name="Maxime Vayne" userId="79288b3923b181e2" providerId="Windows Live" clId="Web-{2BCEA88E-C7DA-4284-B6E2-E55A4C80B8FE}" dt="2022-05-06T16:32:47.512" v="178" actId="1076"/>
          <ac:spMkLst>
            <pc:docMk/>
            <pc:sldMk cId="1553397287" sldId="280"/>
            <ac:spMk id="2" creationId="{620F42CC-2676-011B-E9E0-1963DE0859A2}"/>
          </ac:spMkLst>
        </pc:spChg>
      </pc:sldChg>
      <pc:sldChg chg="addSp modSp">
        <pc:chgData name="Maxime Vayne" userId="79288b3923b181e2" providerId="Windows Live" clId="Web-{2BCEA88E-C7DA-4284-B6E2-E55A4C80B8FE}" dt="2022-05-06T16:38:18.890" v="206" actId="20577"/>
        <pc:sldMkLst>
          <pc:docMk/>
          <pc:sldMk cId="1152819323" sldId="281"/>
        </pc:sldMkLst>
        <pc:spChg chg="add mod">
          <ac:chgData name="Maxime Vayne" userId="79288b3923b181e2" providerId="Windows Live" clId="Web-{2BCEA88E-C7DA-4284-B6E2-E55A4C80B8FE}" dt="2022-05-06T16:38:18.890" v="206" actId="20577"/>
          <ac:spMkLst>
            <pc:docMk/>
            <pc:sldMk cId="1152819323" sldId="281"/>
            <ac:spMk id="2" creationId="{B129510F-BC71-563E-0741-8E2E4740C2FB}"/>
          </ac:spMkLst>
        </pc:spChg>
      </pc:sldChg>
      <pc:sldChg chg="addSp modSp">
        <pc:chgData name="Maxime Vayne" userId="79288b3923b181e2" providerId="Windows Live" clId="Web-{2BCEA88E-C7DA-4284-B6E2-E55A4C80B8FE}" dt="2022-05-06T16:41:03.321" v="215" actId="20577"/>
        <pc:sldMkLst>
          <pc:docMk/>
          <pc:sldMk cId="3536541555" sldId="282"/>
        </pc:sldMkLst>
        <pc:spChg chg="add mod">
          <ac:chgData name="Maxime Vayne" userId="79288b3923b181e2" providerId="Windows Live" clId="Web-{2BCEA88E-C7DA-4284-B6E2-E55A4C80B8FE}" dt="2022-05-06T16:41:03.321" v="215" actId="20577"/>
          <ac:spMkLst>
            <pc:docMk/>
            <pc:sldMk cId="3536541555" sldId="282"/>
            <ac:spMk id="2" creationId="{FC8F4446-183C-CCE9-B8C7-9F2BB03FC39F}"/>
          </ac:spMkLst>
        </pc:spChg>
      </pc:sldChg>
      <pc:sldChg chg="del">
        <pc:chgData name="Maxime Vayne" userId="79288b3923b181e2" providerId="Windows Live" clId="Web-{2BCEA88E-C7DA-4284-B6E2-E55A4C80B8FE}" dt="2022-05-06T16:38:18.905" v="207"/>
        <pc:sldMkLst>
          <pc:docMk/>
          <pc:sldMk cId="3406644286" sldId="283"/>
        </pc:sldMkLst>
      </pc:sldChg>
      <pc:sldChg chg="modSp">
        <pc:chgData name="Maxime Vayne" userId="79288b3923b181e2" providerId="Windows Live" clId="Web-{2BCEA88E-C7DA-4284-B6E2-E55A4C80B8FE}" dt="2022-05-06T16:28:20.029" v="166" actId="14100"/>
        <pc:sldMkLst>
          <pc:docMk/>
          <pc:sldMk cId="1533931952" sldId="284"/>
        </pc:sldMkLst>
        <pc:spChg chg="mod">
          <ac:chgData name="Maxime Vayne" userId="79288b3923b181e2" providerId="Windows Live" clId="Web-{2BCEA88E-C7DA-4284-B6E2-E55A4C80B8FE}" dt="2022-05-06T16:28:20.029" v="166" actId="14100"/>
          <ac:spMkLst>
            <pc:docMk/>
            <pc:sldMk cId="1533931952" sldId="284"/>
            <ac:spMk id="2" creationId="{00000000-0000-0000-0000-000000000000}"/>
          </ac:spMkLst>
        </pc:spChg>
        <pc:spChg chg="mod">
          <ac:chgData name="Maxime Vayne" userId="79288b3923b181e2" providerId="Windows Live" clId="Web-{2BCEA88E-C7DA-4284-B6E2-E55A4C80B8FE}" dt="2022-05-06T16:28:19.982" v="164" actId="14100"/>
          <ac:spMkLst>
            <pc:docMk/>
            <pc:sldMk cId="1533931952" sldId="284"/>
            <ac:spMk id="4" creationId="{00000000-0000-0000-0000-000000000000}"/>
          </ac:spMkLst>
        </pc:spChg>
      </pc:sldChg>
      <pc:sldChg chg="addSp delSp modSp">
        <pc:chgData name="Maxime Vayne" userId="79288b3923b181e2" providerId="Windows Live" clId="Web-{2BCEA88E-C7DA-4284-B6E2-E55A4C80B8FE}" dt="2022-05-06T16:42:57.858" v="229"/>
        <pc:sldMkLst>
          <pc:docMk/>
          <pc:sldMk cId="1250417440" sldId="285"/>
        </pc:sldMkLst>
        <pc:spChg chg="add del">
          <ac:chgData name="Maxime Vayne" userId="79288b3923b181e2" providerId="Windows Live" clId="Web-{2BCEA88E-C7DA-4284-B6E2-E55A4C80B8FE}" dt="2022-05-06T16:42:57.858" v="229"/>
          <ac:spMkLst>
            <pc:docMk/>
            <pc:sldMk cId="1250417440" sldId="285"/>
            <ac:spMk id="2" creationId="{CBFB360F-1F5E-B400-BDBA-6FABA9ED70E1}"/>
          </ac:spMkLst>
        </pc:spChg>
        <pc:spChg chg="add mod">
          <ac:chgData name="Maxime Vayne" userId="79288b3923b181e2" providerId="Windows Live" clId="Web-{2BCEA88E-C7DA-4284-B6E2-E55A4C80B8FE}" dt="2022-05-06T16:42:40.576" v="228" actId="20577"/>
          <ac:spMkLst>
            <pc:docMk/>
            <pc:sldMk cId="1250417440" sldId="285"/>
            <ac:spMk id="3" creationId="{6615BFE6-87F4-75EB-11CF-CD6F0887E503}"/>
          </ac:spMkLst>
        </pc:spChg>
        <pc:spChg chg="add del">
          <ac:chgData name="Maxime Vayne" userId="79288b3923b181e2" providerId="Windows Live" clId="Web-{2BCEA88E-C7DA-4284-B6E2-E55A4C80B8FE}" dt="2022-05-06T16:42:40.482" v="223"/>
          <ac:spMkLst>
            <pc:docMk/>
            <pc:sldMk cId="1250417440" sldId="285"/>
            <ac:spMk id="5" creationId="{D36CFDA3-E328-7BAF-3DB6-4BFAF45AD655}"/>
          </ac:spMkLst>
        </pc:spChg>
        <pc:spChg chg="add del">
          <ac:chgData name="Maxime Vayne" userId="79288b3923b181e2" providerId="Windows Live" clId="Web-{2BCEA88E-C7DA-4284-B6E2-E55A4C80B8FE}" dt="2022-05-06T16:42:40.467" v="222"/>
          <ac:spMkLst>
            <pc:docMk/>
            <pc:sldMk cId="1250417440" sldId="285"/>
            <ac:spMk id="8" creationId="{00C46C1E-C001-FA6E-BB16-2B434456545A}"/>
          </ac:spMkLst>
        </pc:spChg>
        <pc:spChg chg="add del">
          <ac:chgData name="Maxime Vayne" userId="79288b3923b181e2" providerId="Windows Live" clId="Web-{2BCEA88E-C7DA-4284-B6E2-E55A4C80B8FE}" dt="2022-05-06T16:42:40.435" v="221"/>
          <ac:spMkLst>
            <pc:docMk/>
            <pc:sldMk cId="1250417440" sldId="285"/>
            <ac:spMk id="9" creationId="{E704B0ED-560F-9C20-4D98-CB7E0F0604B8}"/>
          </ac:spMkLst>
        </pc:spChg>
      </pc:sldChg>
      <pc:sldChg chg="modSp">
        <pc:chgData name="Maxime Vayne" userId="79288b3923b181e2" providerId="Windows Live" clId="Web-{2BCEA88E-C7DA-4284-B6E2-E55A4C80B8FE}" dt="2022-05-06T16:43:18.437" v="232" actId="20577"/>
        <pc:sldMkLst>
          <pc:docMk/>
          <pc:sldMk cId="820242546" sldId="286"/>
        </pc:sldMkLst>
        <pc:spChg chg="mod">
          <ac:chgData name="Maxime Vayne" userId="79288b3923b181e2" providerId="Windows Live" clId="Web-{2BCEA88E-C7DA-4284-B6E2-E55A4C80B8FE}" dt="2022-05-06T16:43:18.437" v="232" actId="20577"/>
          <ac:spMkLst>
            <pc:docMk/>
            <pc:sldMk cId="820242546" sldId="286"/>
            <ac:spMk id="4" creationId="{00000000-0000-0000-0000-000000000000}"/>
          </ac:spMkLst>
        </pc:spChg>
      </pc:sldChg>
      <pc:sldChg chg="addSp modSp">
        <pc:chgData name="Maxime Vayne" userId="79288b3923b181e2" providerId="Windows Live" clId="Web-{2BCEA88E-C7DA-4284-B6E2-E55A4C80B8FE}" dt="2022-05-06T16:44:23.597" v="239" actId="20577"/>
        <pc:sldMkLst>
          <pc:docMk/>
          <pc:sldMk cId="899128205" sldId="287"/>
        </pc:sldMkLst>
        <pc:spChg chg="add mod">
          <ac:chgData name="Maxime Vayne" userId="79288b3923b181e2" providerId="Windows Live" clId="Web-{2BCEA88E-C7DA-4284-B6E2-E55A4C80B8FE}" dt="2022-05-06T16:44:23.597" v="239" actId="20577"/>
          <ac:spMkLst>
            <pc:docMk/>
            <pc:sldMk cId="899128205" sldId="287"/>
            <ac:spMk id="2" creationId="{3BF19CE7-19F4-8BBF-08B9-63B924F9A83F}"/>
          </ac:spMkLst>
        </pc:spChg>
      </pc:sldChg>
      <pc:sldChg chg="modSp">
        <pc:chgData name="Maxime Vayne" userId="79288b3923b181e2" providerId="Windows Live" clId="Web-{2BCEA88E-C7DA-4284-B6E2-E55A4C80B8FE}" dt="2022-05-06T16:50:19.351" v="284" actId="20577"/>
        <pc:sldMkLst>
          <pc:docMk/>
          <pc:sldMk cId="2639206590" sldId="291"/>
        </pc:sldMkLst>
        <pc:spChg chg="mod">
          <ac:chgData name="Maxime Vayne" userId="79288b3923b181e2" providerId="Windows Live" clId="Web-{2BCEA88E-C7DA-4284-B6E2-E55A4C80B8FE}" dt="2022-05-06T16:45:23.163" v="257" actId="1076"/>
          <ac:spMkLst>
            <pc:docMk/>
            <pc:sldMk cId="2639206590" sldId="291"/>
            <ac:spMk id="6" creationId="{00000000-0000-0000-0000-000000000000}"/>
          </ac:spMkLst>
        </pc:spChg>
        <pc:spChg chg="mod">
          <ac:chgData name="Maxime Vayne" userId="79288b3923b181e2" providerId="Windows Live" clId="Web-{2BCEA88E-C7DA-4284-B6E2-E55A4C80B8FE}" dt="2022-05-06T16:50:19.351" v="284" actId="20577"/>
          <ac:spMkLst>
            <pc:docMk/>
            <pc:sldMk cId="2639206590" sldId="291"/>
            <ac:spMk id="20" creationId="{00000000-0000-0000-0000-000000000000}"/>
          </ac:spMkLst>
        </pc:spChg>
        <pc:spChg chg="mod">
          <ac:chgData name="Maxime Vayne" userId="79288b3923b181e2" providerId="Windows Live" clId="Web-{2BCEA88E-C7DA-4284-B6E2-E55A4C80B8FE}" dt="2022-05-06T16:44:58.052" v="250" actId="14100"/>
          <ac:spMkLst>
            <pc:docMk/>
            <pc:sldMk cId="2639206590" sldId="291"/>
            <ac:spMk id="25" creationId="{00000000-0000-0000-0000-000000000000}"/>
          </ac:spMkLst>
        </pc:spChg>
        <pc:picChg chg="mod">
          <ac:chgData name="Maxime Vayne" userId="79288b3923b181e2" providerId="Windows Live" clId="Web-{2BCEA88E-C7DA-4284-B6E2-E55A4C80B8FE}" dt="2022-05-06T16:44:23.769" v="241" actId="1076"/>
          <ac:picMkLst>
            <pc:docMk/>
            <pc:sldMk cId="2639206590" sldId="291"/>
            <ac:picMk id="13" creationId="{00000000-0000-0000-0000-000000000000}"/>
          </ac:picMkLst>
        </pc:picChg>
        <pc:picChg chg="mod">
          <ac:chgData name="Maxime Vayne" userId="79288b3923b181e2" providerId="Windows Live" clId="Web-{2BCEA88E-C7DA-4284-B6E2-E55A4C80B8FE}" dt="2022-05-06T16:44:23.691" v="240" actId="1076"/>
          <ac:picMkLst>
            <pc:docMk/>
            <pc:sldMk cId="2639206590" sldId="291"/>
            <ac:picMk id="21" creationId="{00000000-0000-0000-0000-000000000000}"/>
          </ac:picMkLst>
        </pc:picChg>
      </pc:sldChg>
      <pc:sldChg chg="modSp">
        <pc:chgData name="Maxime Vayne" userId="79288b3923b181e2" providerId="Windows Live" clId="Web-{2BCEA88E-C7DA-4284-B6E2-E55A4C80B8FE}" dt="2022-05-06T16:22:37.698" v="120" actId="1076"/>
        <pc:sldMkLst>
          <pc:docMk/>
          <pc:sldMk cId="489438522" sldId="292"/>
        </pc:sldMkLst>
        <pc:spChg chg="mod">
          <ac:chgData name="Maxime Vayne" userId="79288b3923b181e2" providerId="Windows Live" clId="Web-{2BCEA88E-C7DA-4284-B6E2-E55A4C80B8FE}" dt="2022-05-06T16:22:37.541" v="116" actId="1076"/>
          <ac:spMkLst>
            <pc:docMk/>
            <pc:sldMk cId="489438522" sldId="292"/>
            <ac:spMk id="11" creationId="{00000000-0000-0000-0000-000000000000}"/>
          </ac:spMkLst>
        </pc:spChg>
        <pc:spChg chg="mod">
          <ac:chgData name="Maxime Vayne" userId="79288b3923b181e2" providerId="Windows Live" clId="Web-{2BCEA88E-C7DA-4284-B6E2-E55A4C80B8FE}" dt="2022-05-06T16:22:37.698" v="120" actId="1076"/>
          <ac:spMkLst>
            <pc:docMk/>
            <pc:sldMk cId="489438522" sldId="292"/>
            <ac:spMk id="13" creationId="{00000000-0000-0000-0000-000000000000}"/>
          </ac:spMkLst>
        </pc:spChg>
        <pc:grpChg chg="mod">
          <ac:chgData name="Maxime Vayne" userId="79288b3923b181e2" providerId="Windows Live" clId="Web-{2BCEA88E-C7DA-4284-B6E2-E55A4C80B8FE}" dt="2022-05-06T16:08:37.417" v="11" actId="1076"/>
          <ac:grpSpMkLst>
            <pc:docMk/>
            <pc:sldMk cId="489438522" sldId="292"/>
            <ac:grpSpMk id="7" creationId="{00000000-0000-0000-0000-000000000000}"/>
          </ac:grpSpMkLst>
        </pc:grpChg>
      </pc:sldChg>
      <pc:sldChg chg="addSp modSp">
        <pc:chgData name="Maxime Vayne" userId="79288b3923b181e2" providerId="Windows Live" clId="Web-{2BCEA88E-C7DA-4284-B6E2-E55A4C80B8FE}" dt="2022-05-06T16:24:25.766" v="148" actId="1076"/>
        <pc:sldMkLst>
          <pc:docMk/>
          <pc:sldMk cId="2841312901" sldId="293"/>
        </pc:sldMkLst>
        <pc:spChg chg="add mod">
          <ac:chgData name="Maxime Vayne" userId="79288b3923b181e2" providerId="Windows Live" clId="Web-{2BCEA88E-C7DA-4284-B6E2-E55A4C80B8FE}" dt="2022-05-06T16:24:25.766" v="148" actId="1076"/>
          <ac:spMkLst>
            <pc:docMk/>
            <pc:sldMk cId="2841312901" sldId="293"/>
            <ac:spMk id="2" creationId="{66FD0A19-2652-E4A6-FBF4-14368CB16D90}"/>
          </ac:spMkLst>
        </pc:spChg>
        <pc:picChg chg="mod ord">
          <ac:chgData name="Maxime Vayne" userId="79288b3923b181e2" providerId="Windows Live" clId="Web-{2BCEA88E-C7DA-4284-B6E2-E55A4C80B8FE}" dt="2022-05-06T16:16:07.739" v="81"/>
          <ac:picMkLst>
            <pc:docMk/>
            <pc:sldMk cId="2841312901" sldId="293"/>
            <ac:picMk id="6" creationId="{00000000-0000-0000-0000-000000000000}"/>
          </ac:picMkLst>
        </pc:picChg>
        <pc:picChg chg="mod">
          <ac:chgData name="Maxime Vayne" userId="79288b3923b181e2" providerId="Windows Live" clId="Web-{2BCEA88E-C7DA-4284-B6E2-E55A4C80B8FE}" dt="2022-05-06T16:16:03.426" v="80" actId="1076"/>
          <ac:picMkLst>
            <pc:docMk/>
            <pc:sldMk cId="2841312901" sldId="293"/>
            <ac:picMk id="7" creationId="{00000000-0000-0000-0000-000000000000}"/>
          </ac:picMkLst>
        </pc:picChg>
        <pc:picChg chg="mod">
          <ac:chgData name="Maxime Vayne" userId="79288b3923b181e2" providerId="Windows Live" clId="Web-{2BCEA88E-C7DA-4284-B6E2-E55A4C80B8FE}" dt="2022-05-06T16:15:51.988" v="77" actId="1076"/>
          <ac:picMkLst>
            <pc:docMk/>
            <pc:sldMk cId="2841312901" sldId="293"/>
            <ac:picMk id="8" creationId="{00000000-0000-0000-0000-000000000000}"/>
          </ac:picMkLst>
        </pc:picChg>
      </pc:sldChg>
      <pc:sldChg chg="addSp modSp">
        <pc:chgData name="Maxime Vayne" userId="79288b3923b181e2" providerId="Windows Live" clId="Web-{2BCEA88E-C7DA-4284-B6E2-E55A4C80B8FE}" dt="2022-05-06T16:32:47.622" v="183" actId="20577"/>
        <pc:sldMkLst>
          <pc:docMk/>
          <pc:sldMk cId="2163518094" sldId="294"/>
        </pc:sldMkLst>
        <pc:spChg chg="add mod">
          <ac:chgData name="Maxime Vayne" userId="79288b3923b181e2" providerId="Windows Live" clId="Web-{2BCEA88E-C7DA-4284-B6E2-E55A4C80B8FE}" dt="2022-05-06T16:32:47.622" v="183" actId="20577"/>
          <ac:spMkLst>
            <pc:docMk/>
            <pc:sldMk cId="2163518094" sldId="294"/>
            <ac:spMk id="2" creationId="{66620500-454C-15E5-254E-472CD12A968F}"/>
          </ac:spMkLst>
        </pc:spChg>
        <pc:spChg chg="mod">
          <ac:chgData name="Maxime Vayne" userId="79288b3923b181e2" providerId="Windows Live" clId="Web-{2BCEA88E-C7DA-4284-B6E2-E55A4C80B8FE}" dt="2022-05-06T16:28:20.060" v="167" actId="1076"/>
          <ac:spMkLst>
            <pc:docMk/>
            <pc:sldMk cId="2163518094" sldId="294"/>
            <ac:spMk id="3" creationId="{00000000-0000-0000-0000-000000000000}"/>
          </ac:spMkLst>
        </pc:spChg>
      </pc:sldChg>
      <pc:sldChg chg="modSp">
        <pc:chgData name="Maxime Vayne" userId="79288b3923b181e2" providerId="Windows Live" clId="Web-{2BCEA88E-C7DA-4284-B6E2-E55A4C80B8FE}" dt="2022-05-06T16:50:35.633" v="290" actId="14100"/>
        <pc:sldMkLst>
          <pc:docMk/>
          <pc:sldMk cId="965332069" sldId="296"/>
        </pc:sldMkLst>
        <pc:spChg chg="mod">
          <ac:chgData name="Maxime Vayne" userId="79288b3923b181e2" providerId="Windows Live" clId="Web-{2BCEA88E-C7DA-4284-B6E2-E55A4C80B8FE}" dt="2022-05-06T16:47:37.467" v="265" actId="1076"/>
          <ac:spMkLst>
            <pc:docMk/>
            <pc:sldMk cId="965332069" sldId="296"/>
            <ac:spMk id="6" creationId="{00000000-0000-0000-0000-000000000000}"/>
          </ac:spMkLst>
        </pc:spChg>
        <pc:spChg chg="mod">
          <ac:chgData name="Maxime Vayne" userId="79288b3923b181e2" providerId="Windows Live" clId="Web-{2BCEA88E-C7DA-4284-B6E2-E55A4C80B8FE}" dt="2022-05-06T16:50:35.633" v="290" actId="14100"/>
          <ac:spMkLst>
            <pc:docMk/>
            <pc:sldMk cId="965332069" sldId="296"/>
            <ac:spMk id="8" creationId="{00000000-0000-0000-0000-000000000000}"/>
          </ac:spMkLst>
        </pc:spChg>
        <pc:picChg chg="mod">
          <ac:chgData name="Maxime Vayne" userId="79288b3923b181e2" providerId="Windows Live" clId="Web-{2BCEA88E-C7DA-4284-B6E2-E55A4C80B8FE}" dt="2022-05-06T16:47:37.529" v="266" actId="1076"/>
          <ac:picMkLst>
            <pc:docMk/>
            <pc:sldMk cId="965332069" sldId="296"/>
            <ac:picMk id="2" creationId="{00000000-0000-0000-0000-000000000000}"/>
          </ac:picMkLst>
        </pc:picChg>
        <pc:picChg chg="mod">
          <ac:chgData name="Maxime Vayne" userId="79288b3923b181e2" providerId="Windows Live" clId="Web-{2BCEA88E-C7DA-4284-B6E2-E55A4C80B8FE}" dt="2022-05-06T16:45:23.741" v="258" actId="1076"/>
          <ac:picMkLst>
            <pc:docMk/>
            <pc:sldMk cId="965332069" sldId="296"/>
            <ac:picMk id="7" creationId="{00000000-0000-0000-0000-000000000000}"/>
          </ac:picMkLst>
        </pc:picChg>
      </pc:sldChg>
      <pc:sldChg chg="modSp">
        <pc:chgData name="Maxime Vayne" userId="79288b3923b181e2" providerId="Windows Live" clId="Web-{2BCEA88E-C7DA-4284-B6E2-E55A4C80B8FE}" dt="2022-05-06T16:52:21.498" v="318" actId="20577"/>
        <pc:sldMkLst>
          <pc:docMk/>
          <pc:sldMk cId="3438109589" sldId="297"/>
        </pc:sldMkLst>
        <pc:spChg chg="mod">
          <ac:chgData name="Maxime Vayne" userId="79288b3923b181e2" providerId="Windows Live" clId="Web-{2BCEA88E-C7DA-4284-B6E2-E55A4C80B8FE}" dt="2022-05-06T16:51:30.589" v="302" actId="14100"/>
          <ac:spMkLst>
            <pc:docMk/>
            <pc:sldMk cId="3438109589" sldId="297"/>
            <ac:spMk id="6" creationId="{00000000-0000-0000-0000-000000000000}"/>
          </ac:spMkLst>
        </pc:spChg>
        <pc:spChg chg="mod">
          <ac:chgData name="Maxime Vayne" userId="79288b3923b181e2" providerId="Windows Live" clId="Web-{2BCEA88E-C7DA-4284-B6E2-E55A4C80B8FE}" dt="2022-05-06T16:52:21.498" v="318" actId="20577"/>
          <ac:spMkLst>
            <pc:docMk/>
            <pc:sldMk cId="3438109589" sldId="297"/>
            <ac:spMk id="12" creationId="{00000000-0000-0000-0000-000000000000}"/>
          </ac:spMkLst>
        </pc:spChg>
        <pc:picChg chg="mod">
          <ac:chgData name="Maxime Vayne" userId="79288b3923b181e2" providerId="Windows Live" clId="Web-{2BCEA88E-C7DA-4284-B6E2-E55A4C80B8FE}" dt="2022-05-06T16:51:27.198" v="298" actId="1076"/>
          <ac:picMkLst>
            <pc:docMk/>
            <pc:sldMk cId="3438109589" sldId="297"/>
            <ac:picMk id="9" creationId="{00000000-0000-0000-0000-000000000000}"/>
          </ac:picMkLst>
        </pc:picChg>
        <pc:picChg chg="mod">
          <ac:chgData name="Maxime Vayne" userId="79288b3923b181e2" providerId="Windows Live" clId="Web-{2BCEA88E-C7DA-4284-B6E2-E55A4C80B8FE}" dt="2022-05-06T16:51:27.261" v="299" actId="1076"/>
          <ac:picMkLst>
            <pc:docMk/>
            <pc:sldMk cId="3438109589" sldId="297"/>
            <ac:picMk id="10" creationId="{00000000-0000-0000-0000-000000000000}"/>
          </ac:picMkLst>
        </pc:picChg>
        <pc:picChg chg="mod">
          <ac:chgData name="Maxime Vayne" userId="79288b3923b181e2" providerId="Windows Live" clId="Web-{2BCEA88E-C7DA-4284-B6E2-E55A4C80B8FE}" dt="2022-05-06T16:50:35.711" v="291" actId="1076"/>
          <ac:picMkLst>
            <pc:docMk/>
            <pc:sldMk cId="3438109589" sldId="297"/>
            <ac:picMk id="11" creationId="{00000000-0000-0000-0000-000000000000}"/>
          </ac:picMkLst>
        </pc:picChg>
      </pc:sldChg>
      <pc:sldChg chg="modSp">
        <pc:chgData name="Maxime Vayne" userId="79288b3923b181e2" providerId="Windows Live" clId="Web-{2BCEA88E-C7DA-4284-B6E2-E55A4C80B8FE}" dt="2022-05-06T16:53:52.722" v="342" actId="20577"/>
        <pc:sldMkLst>
          <pc:docMk/>
          <pc:sldMk cId="3389725799" sldId="298"/>
        </pc:sldMkLst>
        <pc:spChg chg="mod">
          <ac:chgData name="Maxime Vayne" userId="79288b3923b181e2" providerId="Windows Live" clId="Web-{2BCEA88E-C7DA-4284-B6E2-E55A4C80B8FE}" dt="2022-05-06T16:53:05.469" v="332" actId="14100"/>
          <ac:spMkLst>
            <pc:docMk/>
            <pc:sldMk cId="3389725799" sldId="298"/>
            <ac:spMk id="6" creationId="{00000000-0000-0000-0000-000000000000}"/>
          </ac:spMkLst>
        </pc:spChg>
        <pc:spChg chg="mod">
          <ac:chgData name="Maxime Vayne" userId="79288b3923b181e2" providerId="Windows Live" clId="Web-{2BCEA88E-C7DA-4284-B6E2-E55A4C80B8FE}" dt="2022-05-06T16:53:52.722" v="342" actId="20577"/>
          <ac:spMkLst>
            <pc:docMk/>
            <pc:sldMk cId="3389725799" sldId="298"/>
            <ac:spMk id="11" creationId="{00000000-0000-0000-0000-000000000000}"/>
          </ac:spMkLst>
        </pc:spChg>
        <pc:picChg chg="mod">
          <ac:chgData name="Maxime Vayne" userId="79288b3923b181e2" providerId="Windows Live" clId="Web-{2BCEA88E-C7DA-4284-B6E2-E55A4C80B8FE}" dt="2022-05-06T16:53:08.735" v="333" actId="1076"/>
          <ac:picMkLst>
            <pc:docMk/>
            <pc:sldMk cId="3389725799" sldId="298"/>
            <ac:picMk id="9" creationId="{00000000-0000-0000-0000-000000000000}"/>
          </ac:picMkLst>
        </pc:picChg>
        <pc:picChg chg="mod">
          <ac:chgData name="Maxime Vayne" userId="79288b3923b181e2" providerId="Windows Live" clId="Web-{2BCEA88E-C7DA-4284-B6E2-E55A4C80B8FE}" dt="2022-05-06T16:53:15.188" v="334" actId="1076"/>
          <ac:picMkLst>
            <pc:docMk/>
            <pc:sldMk cId="3389725799" sldId="298"/>
            <ac:picMk id="10" creationId="{00000000-0000-0000-0000-000000000000}"/>
          </ac:picMkLst>
        </pc:picChg>
        <pc:picChg chg="mod">
          <ac:chgData name="Maxime Vayne" userId="79288b3923b181e2" providerId="Windows Live" clId="Web-{2BCEA88E-C7DA-4284-B6E2-E55A4C80B8FE}" dt="2022-05-06T16:52:30.483" v="319" actId="1076"/>
          <ac:picMkLst>
            <pc:docMk/>
            <pc:sldMk cId="3389725799" sldId="298"/>
            <ac:picMk id="12" creationId="{00000000-0000-0000-0000-000000000000}"/>
          </ac:picMkLst>
        </pc:picChg>
      </pc:sldChg>
      <pc:sldChg chg="addSp modSp">
        <pc:chgData name="Maxime Vayne" userId="79288b3923b181e2" providerId="Windows Live" clId="Web-{2BCEA88E-C7DA-4284-B6E2-E55A4C80B8FE}" dt="2022-05-06T16:54:31.177" v="350" actId="1076"/>
        <pc:sldMkLst>
          <pc:docMk/>
          <pc:sldMk cId="3232149450" sldId="299"/>
        </pc:sldMkLst>
        <pc:spChg chg="add mod">
          <ac:chgData name="Maxime Vayne" userId="79288b3923b181e2" providerId="Windows Live" clId="Web-{2BCEA88E-C7DA-4284-B6E2-E55A4C80B8FE}" dt="2022-05-06T16:54:31.177" v="350" actId="1076"/>
          <ac:spMkLst>
            <pc:docMk/>
            <pc:sldMk cId="3232149450" sldId="299"/>
            <ac:spMk id="6" creationId="{275F0349-1EED-3F63-11F7-0B0E8509A0B4}"/>
          </ac:spMkLst>
        </pc:spChg>
      </pc:sldChg>
      <pc:sldChg chg="delSp modSp">
        <pc:chgData name="Maxime Vayne" userId="79288b3923b181e2" providerId="Windows Live" clId="Web-{2BCEA88E-C7DA-4284-B6E2-E55A4C80B8FE}" dt="2022-05-06T17:04:41.898" v="450" actId="20577"/>
        <pc:sldMkLst>
          <pc:docMk/>
          <pc:sldMk cId="1745718056" sldId="300"/>
        </pc:sldMkLst>
        <pc:spChg chg="mod">
          <ac:chgData name="Maxime Vayne" userId="79288b3923b181e2" providerId="Windows Live" clId="Web-{2BCEA88E-C7DA-4284-B6E2-E55A4C80B8FE}" dt="2022-05-06T17:04:41.898" v="450" actId="20577"/>
          <ac:spMkLst>
            <pc:docMk/>
            <pc:sldMk cId="1745718056" sldId="300"/>
            <ac:spMk id="8" creationId="{00000000-0000-0000-0000-000000000000}"/>
          </ac:spMkLst>
        </pc:spChg>
        <pc:spChg chg="mod">
          <ac:chgData name="Maxime Vayne" userId="79288b3923b181e2" providerId="Windows Live" clId="Web-{2BCEA88E-C7DA-4284-B6E2-E55A4C80B8FE}" dt="2022-05-06T16:58:57.911" v="399" actId="1076"/>
          <ac:spMkLst>
            <pc:docMk/>
            <pc:sldMk cId="1745718056" sldId="300"/>
            <ac:spMk id="11" creationId="{00000000-0000-0000-0000-000000000000}"/>
          </ac:spMkLst>
        </pc:spChg>
        <pc:spChg chg="mod">
          <ac:chgData name="Maxime Vayne" userId="79288b3923b181e2" providerId="Windows Live" clId="Web-{2BCEA88E-C7DA-4284-B6E2-E55A4C80B8FE}" dt="2022-05-06T16:58:41.894" v="396" actId="1076"/>
          <ac:spMkLst>
            <pc:docMk/>
            <pc:sldMk cId="1745718056" sldId="300"/>
            <ac:spMk id="15" creationId="{00000000-0000-0000-0000-000000000000}"/>
          </ac:spMkLst>
        </pc:spChg>
        <pc:spChg chg="del">
          <ac:chgData name="Maxime Vayne" userId="79288b3923b181e2" providerId="Windows Live" clId="Web-{2BCEA88E-C7DA-4284-B6E2-E55A4C80B8FE}" dt="2022-05-06T16:58:40.488" v="395"/>
          <ac:spMkLst>
            <pc:docMk/>
            <pc:sldMk cId="1745718056" sldId="300"/>
            <ac:spMk id="17" creationId="{00000000-0000-0000-0000-000000000000}"/>
          </ac:spMkLst>
        </pc:spChg>
        <pc:spChg chg="mod">
          <ac:chgData name="Maxime Vayne" userId="79288b3923b181e2" providerId="Windows Live" clId="Web-{2BCEA88E-C7DA-4284-B6E2-E55A4C80B8FE}" dt="2022-05-06T16:59:03.599" v="400" actId="1076"/>
          <ac:spMkLst>
            <pc:docMk/>
            <pc:sldMk cId="1745718056" sldId="300"/>
            <ac:spMk id="18" creationId="{00000000-0000-0000-0000-000000000000}"/>
          </ac:spMkLst>
        </pc:spChg>
        <pc:picChg chg="mod">
          <ac:chgData name="Maxime Vayne" userId="79288b3923b181e2" providerId="Windows Live" clId="Web-{2BCEA88E-C7DA-4284-B6E2-E55A4C80B8FE}" dt="2022-05-06T16:58:45.535" v="397" actId="1076"/>
          <ac:picMkLst>
            <pc:docMk/>
            <pc:sldMk cId="1745718056" sldId="300"/>
            <ac:picMk id="16" creationId="{00000000-0000-0000-0000-000000000000}"/>
          </ac:picMkLst>
        </pc:picChg>
      </pc:sldChg>
      <pc:sldChg chg="addSp modSp">
        <pc:chgData name="Maxime Vayne" userId="79288b3923b181e2" providerId="Windows Live" clId="Web-{2BCEA88E-C7DA-4284-B6E2-E55A4C80B8FE}" dt="2022-05-06T17:04:30.804" v="448" actId="20577"/>
        <pc:sldMkLst>
          <pc:docMk/>
          <pc:sldMk cId="2572394469" sldId="301"/>
        </pc:sldMkLst>
        <pc:spChg chg="mod">
          <ac:chgData name="Maxime Vayne" userId="79288b3923b181e2" providerId="Windows Live" clId="Web-{2BCEA88E-C7DA-4284-B6E2-E55A4C80B8FE}" dt="2022-05-06T17:01:19.919" v="420" actId="1076"/>
          <ac:spMkLst>
            <pc:docMk/>
            <pc:sldMk cId="2572394469" sldId="301"/>
            <ac:spMk id="5" creationId="{00000000-0000-0000-0000-000000000000}"/>
          </ac:spMkLst>
        </pc:spChg>
        <pc:spChg chg="add mod">
          <ac:chgData name="Maxime Vayne" userId="79288b3923b181e2" providerId="Windows Live" clId="Web-{2BCEA88E-C7DA-4284-B6E2-E55A4C80B8FE}" dt="2022-05-06T17:02:35.579" v="437" actId="20577"/>
          <ac:spMkLst>
            <pc:docMk/>
            <pc:sldMk cId="2572394469" sldId="301"/>
            <ac:spMk id="6" creationId="{499E6CA7-B534-47CA-1653-AC8C29BFA11A}"/>
          </ac:spMkLst>
        </pc:spChg>
        <pc:spChg chg="mod">
          <ac:chgData name="Maxime Vayne" userId="79288b3923b181e2" providerId="Windows Live" clId="Web-{2BCEA88E-C7DA-4284-B6E2-E55A4C80B8FE}" dt="2022-05-06T17:04:30.804" v="448" actId="20577"/>
          <ac:spMkLst>
            <pc:docMk/>
            <pc:sldMk cId="2572394469" sldId="301"/>
            <ac:spMk id="8" creationId="{00000000-0000-0000-0000-000000000000}"/>
          </ac:spMkLst>
        </pc:spChg>
        <pc:spChg chg="mod">
          <ac:chgData name="Maxime Vayne" userId="79288b3923b181e2" providerId="Windows Live" clId="Web-{2BCEA88E-C7DA-4284-B6E2-E55A4C80B8FE}" dt="2022-05-06T17:01:30.575" v="423" actId="1076"/>
          <ac:spMkLst>
            <pc:docMk/>
            <pc:sldMk cId="2572394469" sldId="301"/>
            <ac:spMk id="14" creationId="{00000000-0000-0000-0000-000000000000}"/>
          </ac:spMkLst>
        </pc:spChg>
        <pc:spChg chg="mod">
          <ac:chgData name="Maxime Vayne" userId="79288b3923b181e2" providerId="Windows Live" clId="Web-{2BCEA88E-C7DA-4284-B6E2-E55A4C80B8FE}" dt="2022-05-06T17:01:19.903" v="419" actId="1076"/>
          <ac:spMkLst>
            <pc:docMk/>
            <pc:sldMk cId="2572394469" sldId="301"/>
            <ac:spMk id="18" creationId="{00000000-0000-0000-0000-000000000000}"/>
          </ac:spMkLst>
        </pc:spChg>
        <pc:picChg chg="mod">
          <ac:chgData name="Maxime Vayne" userId="79288b3923b181e2" providerId="Windows Live" clId="Web-{2BCEA88E-C7DA-4284-B6E2-E55A4C80B8FE}" dt="2022-05-06T17:01:26.888" v="422" actId="1076"/>
          <ac:picMkLst>
            <pc:docMk/>
            <pc:sldMk cId="2572394469" sldId="301"/>
            <ac:picMk id="2" creationId="{00000000-0000-0000-0000-000000000000}"/>
          </ac:picMkLst>
        </pc:picChg>
        <pc:picChg chg="add mod ord">
          <ac:chgData name="Maxime Vayne" userId="79288b3923b181e2" providerId="Windows Live" clId="Web-{2BCEA88E-C7DA-4284-B6E2-E55A4C80B8FE}" dt="2022-05-06T17:02:58.283" v="438"/>
          <ac:picMkLst>
            <pc:docMk/>
            <pc:sldMk cId="2572394469" sldId="301"/>
            <ac:picMk id="7" creationId="{6E051076-17D8-0F77-61C7-620D6553E6AE}"/>
          </ac:picMkLst>
        </pc:picChg>
      </pc:sldChg>
      <pc:sldChg chg="del">
        <pc:chgData name="Maxime Vayne" userId="79288b3923b181e2" providerId="Windows Live" clId="Web-{2BCEA88E-C7DA-4284-B6E2-E55A4C80B8FE}" dt="2022-05-06T17:03:13.612" v="439"/>
        <pc:sldMkLst>
          <pc:docMk/>
          <pc:sldMk cId="3427819112" sldId="302"/>
        </pc:sldMkLst>
      </pc:sldChg>
      <pc:sldChg chg="addSp modSp">
        <pc:chgData name="Maxime Vayne" userId="79288b3923b181e2" providerId="Windows Live" clId="Web-{2BCEA88E-C7DA-4284-B6E2-E55A4C80B8FE}" dt="2022-05-06T17:04:41.961" v="451" actId="1076"/>
        <pc:sldMkLst>
          <pc:docMk/>
          <pc:sldMk cId="495283676" sldId="303"/>
        </pc:sldMkLst>
        <pc:spChg chg="add mod">
          <ac:chgData name="Maxime Vayne" userId="79288b3923b181e2" providerId="Windows Live" clId="Web-{2BCEA88E-C7DA-4284-B6E2-E55A4C80B8FE}" dt="2022-05-06T17:04:41.961" v="451" actId="1076"/>
          <ac:spMkLst>
            <pc:docMk/>
            <pc:sldMk cId="495283676" sldId="303"/>
            <ac:spMk id="6" creationId="{9CA7B245-E004-5DA7-30E2-E780677058D8}"/>
          </ac:spMkLst>
        </pc:spChg>
      </pc:sldChg>
      <pc:sldChg chg="addSp">
        <pc:chgData name="Maxime Vayne" userId="79288b3923b181e2" providerId="Windows Live" clId="Web-{2BCEA88E-C7DA-4284-B6E2-E55A4C80B8FE}" dt="2022-05-06T17:04:47.898" v="452"/>
        <pc:sldMkLst>
          <pc:docMk/>
          <pc:sldMk cId="1579102107" sldId="304"/>
        </pc:sldMkLst>
        <pc:spChg chg="add">
          <ac:chgData name="Maxime Vayne" userId="79288b3923b181e2" providerId="Windows Live" clId="Web-{2BCEA88E-C7DA-4284-B6E2-E55A4C80B8FE}" dt="2022-05-06T17:04:47.898" v="452"/>
          <ac:spMkLst>
            <pc:docMk/>
            <pc:sldMk cId="1579102107" sldId="304"/>
            <ac:spMk id="2" creationId="{E665D154-24D2-F06F-B7DC-B5EA95896368}"/>
          </ac:spMkLst>
        </pc:spChg>
      </pc:sldChg>
      <pc:sldChg chg="addSp delSp modSp add replId">
        <pc:chgData name="Maxime Vayne" userId="79288b3923b181e2" providerId="Windows Live" clId="Web-{2BCEA88E-C7DA-4284-B6E2-E55A4C80B8FE}" dt="2022-05-06T16:55:21.164" v="356"/>
        <pc:sldMkLst>
          <pc:docMk/>
          <pc:sldMk cId="1795398959" sldId="305"/>
        </pc:sldMkLst>
        <pc:spChg chg="del">
          <ac:chgData name="Maxime Vayne" userId="79288b3923b181e2" providerId="Windows Live" clId="Web-{2BCEA88E-C7DA-4284-B6E2-E55A4C80B8FE}" dt="2022-05-06T16:55:21.164" v="356"/>
          <ac:spMkLst>
            <pc:docMk/>
            <pc:sldMk cId="1795398959" sldId="305"/>
            <ac:spMk id="2" creationId="{00000000-0000-0000-0000-000000000000}"/>
          </ac:spMkLst>
        </pc:spChg>
        <pc:spChg chg="mod">
          <ac:chgData name="Maxime Vayne" userId="79288b3923b181e2" providerId="Windows Live" clId="Web-{2BCEA88E-C7DA-4284-B6E2-E55A4C80B8FE}" dt="2022-05-06T16:55:20.961" v="355" actId="1076"/>
          <ac:spMkLst>
            <pc:docMk/>
            <pc:sldMk cId="1795398959" sldId="305"/>
            <ac:spMk id="5" creationId="{00000000-0000-0000-0000-000000000000}"/>
          </ac:spMkLst>
        </pc:spChg>
        <pc:spChg chg="add mod">
          <ac:chgData name="Maxime Vayne" userId="79288b3923b181e2" providerId="Windows Live" clId="Web-{2BCEA88E-C7DA-4284-B6E2-E55A4C80B8FE}" dt="2022-05-06T16:55:21.164" v="356"/>
          <ac:spMkLst>
            <pc:docMk/>
            <pc:sldMk cId="1795398959" sldId="305"/>
            <ac:spMk id="10" creationId="{5E4D2B78-9BBC-9145-201C-14919196E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C4A01-A940-44CF-BB20-FAD3E990D7D3}" type="datetimeFigureOut">
              <a:rPr lang="fr-FR" smtClean="0"/>
              <a:t>06/05/2022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B54ED-EC5E-46C9-8F18-EA7ECB401D42}" type="slidenum">
              <a:rPr lang="fr-FR" smtClean="0"/>
              <a:t>‹N°›</a:t>
            </a:fld>
            <a:endParaRPr lang="fr-FR"/>
          </a:p>
        </p:txBody>
      </p:sp>
    </p:spTree>
    <p:extLst>
      <p:ext uri="{BB962C8B-B14F-4D97-AF65-F5344CB8AC3E}">
        <p14:creationId xmlns:p14="http://schemas.microsoft.com/office/powerpoint/2010/main" val="323826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9</a:t>
            </a:fld>
            <a:endParaRPr lang="fr-FR"/>
          </a:p>
        </p:txBody>
      </p:sp>
    </p:spTree>
    <p:extLst>
      <p:ext uri="{BB962C8B-B14F-4D97-AF65-F5344CB8AC3E}">
        <p14:creationId xmlns:p14="http://schemas.microsoft.com/office/powerpoint/2010/main" val="387819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19</a:t>
            </a:fld>
            <a:endParaRPr lang="fr-FR"/>
          </a:p>
        </p:txBody>
      </p:sp>
    </p:spTree>
    <p:extLst>
      <p:ext uri="{BB962C8B-B14F-4D97-AF65-F5344CB8AC3E}">
        <p14:creationId xmlns:p14="http://schemas.microsoft.com/office/powerpoint/2010/main" val="2535189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20</a:t>
            </a:fld>
            <a:endParaRPr lang="fr-FR"/>
          </a:p>
        </p:txBody>
      </p:sp>
    </p:spTree>
    <p:extLst>
      <p:ext uri="{BB962C8B-B14F-4D97-AF65-F5344CB8AC3E}">
        <p14:creationId xmlns:p14="http://schemas.microsoft.com/office/powerpoint/2010/main" val="1356435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21</a:t>
            </a:fld>
            <a:endParaRPr lang="fr-FR"/>
          </a:p>
        </p:txBody>
      </p:sp>
    </p:spTree>
    <p:extLst>
      <p:ext uri="{BB962C8B-B14F-4D97-AF65-F5344CB8AC3E}">
        <p14:creationId xmlns:p14="http://schemas.microsoft.com/office/powerpoint/2010/main" val="460947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22</a:t>
            </a:fld>
            <a:endParaRPr lang="fr-FR"/>
          </a:p>
        </p:txBody>
      </p:sp>
    </p:spTree>
    <p:extLst>
      <p:ext uri="{BB962C8B-B14F-4D97-AF65-F5344CB8AC3E}">
        <p14:creationId xmlns:p14="http://schemas.microsoft.com/office/powerpoint/2010/main" val="3865444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23</a:t>
            </a:fld>
            <a:endParaRPr lang="fr-FR"/>
          </a:p>
        </p:txBody>
      </p:sp>
    </p:spTree>
    <p:extLst>
      <p:ext uri="{BB962C8B-B14F-4D97-AF65-F5344CB8AC3E}">
        <p14:creationId xmlns:p14="http://schemas.microsoft.com/office/powerpoint/2010/main" val="853678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24</a:t>
            </a:fld>
            <a:endParaRPr lang="fr-FR"/>
          </a:p>
        </p:txBody>
      </p:sp>
    </p:spTree>
    <p:extLst>
      <p:ext uri="{BB962C8B-B14F-4D97-AF65-F5344CB8AC3E}">
        <p14:creationId xmlns:p14="http://schemas.microsoft.com/office/powerpoint/2010/main" val="3486280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25</a:t>
            </a:fld>
            <a:endParaRPr lang="fr-FR"/>
          </a:p>
        </p:txBody>
      </p:sp>
    </p:spTree>
    <p:extLst>
      <p:ext uri="{BB962C8B-B14F-4D97-AF65-F5344CB8AC3E}">
        <p14:creationId xmlns:p14="http://schemas.microsoft.com/office/powerpoint/2010/main" val="3868536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26</a:t>
            </a:fld>
            <a:endParaRPr lang="fr-FR"/>
          </a:p>
        </p:txBody>
      </p:sp>
    </p:spTree>
    <p:extLst>
      <p:ext uri="{BB962C8B-B14F-4D97-AF65-F5344CB8AC3E}">
        <p14:creationId xmlns:p14="http://schemas.microsoft.com/office/powerpoint/2010/main" val="3912619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27</a:t>
            </a:fld>
            <a:endParaRPr lang="fr-FR"/>
          </a:p>
        </p:txBody>
      </p:sp>
    </p:spTree>
    <p:extLst>
      <p:ext uri="{BB962C8B-B14F-4D97-AF65-F5344CB8AC3E}">
        <p14:creationId xmlns:p14="http://schemas.microsoft.com/office/powerpoint/2010/main" val="2239210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28</a:t>
            </a:fld>
            <a:endParaRPr lang="fr-FR"/>
          </a:p>
        </p:txBody>
      </p:sp>
    </p:spTree>
    <p:extLst>
      <p:ext uri="{BB962C8B-B14F-4D97-AF65-F5344CB8AC3E}">
        <p14:creationId xmlns:p14="http://schemas.microsoft.com/office/powerpoint/2010/main" val="3646477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10</a:t>
            </a:fld>
            <a:endParaRPr lang="fr-FR"/>
          </a:p>
        </p:txBody>
      </p:sp>
    </p:spTree>
    <p:extLst>
      <p:ext uri="{BB962C8B-B14F-4D97-AF65-F5344CB8AC3E}">
        <p14:creationId xmlns:p14="http://schemas.microsoft.com/office/powerpoint/2010/main" val="1268805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29</a:t>
            </a:fld>
            <a:endParaRPr lang="fr-FR"/>
          </a:p>
        </p:txBody>
      </p:sp>
    </p:spTree>
    <p:extLst>
      <p:ext uri="{BB962C8B-B14F-4D97-AF65-F5344CB8AC3E}">
        <p14:creationId xmlns:p14="http://schemas.microsoft.com/office/powerpoint/2010/main" val="1058082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30</a:t>
            </a:fld>
            <a:endParaRPr lang="fr-FR"/>
          </a:p>
        </p:txBody>
      </p:sp>
    </p:spTree>
    <p:extLst>
      <p:ext uri="{BB962C8B-B14F-4D97-AF65-F5344CB8AC3E}">
        <p14:creationId xmlns:p14="http://schemas.microsoft.com/office/powerpoint/2010/main" val="3172219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31</a:t>
            </a:fld>
            <a:endParaRPr lang="fr-FR"/>
          </a:p>
        </p:txBody>
      </p:sp>
    </p:spTree>
    <p:extLst>
      <p:ext uri="{BB962C8B-B14F-4D97-AF65-F5344CB8AC3E}">
        <p14:creationId xmlns:p14="http://schemas.microsoft.com/office/powerpoint/2010/main" val="2696573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32</a:t>
            </a:fld>
            <a:endParaRPr lang="fr-FR"/>
          </a:p>
        </p:txBody>
      </p:sp>
    </p:spTree>
    <p:extLst>
      <p:ext uri="{BB962C8B-B14F-4D97-AF65-F5344CB8AC3E}">
        <p14:creationId xmlns:p14="http://schemas.microsoft.com/office/powerpoint/2010/main" val="325004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33</a:t>
            </a:fld>
            <a:endParaRPr lang="fr-FR"/>
          </a:p>
        </p:txBody>
      </p:sp>
    </p:spTree>
    <p:extLst>
      <p:ext uri="{BB962C8B-B14F-4D97-AF65-F5344CB8AC3E}">
        <p14:creationId xmlns:p14="http://schemas.microsoft.com/office/powerpoint/2010/main" val="2395157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35</a:t>
            </a:fld>
            <a:endParaRPr lang="fr-FR"/>
          </a:p>
        </p:txBody>
      </p:sp>
    </p:spTree>
    <p:extLst>
      <p:ext uri="{BB962C8B-B14F-4D97-AF65-F5344CB8AC3E}">
        <p14:creationId xmlns:p14="http://schemas.microsoft.com/office/powerpoint/2010/main" val="2584267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36</a:t>
            </a:fld>
            <a:endParaRPr lang="fr-FR"/>
          </a:p>
        </p:txBody>
      </p:sp>
    </p:spTree>
    <p:extLst>
      <p:ext uri="{BB962C8B-B14F-4D97-AF65-F5344CB8AC3E}">
        <p14:creationId xmlns:p14="http://schemas.microsoft.com/office/powerpoint/2010/main" val="576961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37</a:t>
            </a:fld>
            <a:endParaRPr lang="fr-FR"/>
          </a:p>
        </p:txBody>
      </p:sp>
    </p:spTree>
    <p:extLst>
      <p:ext uri="{BB962C8B-B14F-4D97-AF65-F5344CB8AC3E}">
        <p14:creationId xmlns:p14="http://schemas.microsoft.com/office/powerpoint/2010/main" val="2890758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37</a:t>
            </a:fld>
            <a:endParaRPr lang="fr-FR"/>
          </a:p>
        </p:txBody>
      </p:sp>
    </p:spTree>
    <p:extLst>
      <p:ext uri="{BB962C8B-B14F-4D97-AF65-F5344CB8AC3E}">
        <p14:creationId xmlns:p14="http://schemas.microsoft.com/office/powerpoint/2010/main" val="2774615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11</a:t>
            </a:fld>
            <a:endParaRPr lang="fr-FR"/>
          </a:p>
        </p:txBody>
      </p:sp>
    </p:spTree>
    <p:extLst>
      <p:ext uri="{BB962C8B-B14F-4D97-AF65-F5344CB8AC3E}">
        <p14:creationId xmlns:p14="http://schemas.microsoft.com/office/powerpoint/2010/main" val="159254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12</a:t>
            </a:fld>
            <a:endParaRPr lang="fr-FR"/>
          </a:p>
        </p:txBody>
      </p:sp>
    </p:spTree>
    <p:extLst>
      <p:ext uri="{BB962C8B-B14F-4D97-AF65-F5344CB8AC3E}">
        <p14:creationId xmlns:p14="http://schemas.microsoft.com/office/powerpoint/2010/main" val="397337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Garamond" panose="02020404030301010803" pitchFamily="18" charset="0"/>
              </a:rPr>
              <a:t>Toutes les variables sont plutôt bien représentées sur PC1 sauf la diagonale (PC2) et la marge haute (PC3). </a:t>
            </a:r>
          </a:p>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13</a:t>
            </a:fld>
            <a:endParaRPr lang="fr-FR"/>
          </a:p>
        </p:txBody>
      </p:sp>
    </p:spTree>
    <p:extLst>
      <p:ext uri="{BB962C8B-B14F-4D97-AF65-F5344CB8AC3E}">
        <p14:creationId xmlns:p14="http://schemas.microsoft.com/office/powerpoint/2010/main" val="1337891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Garamond" panose="02020404030301010803" pitchFamily="18" charset="0"/>
              </a:rPr>
              <a:t>Toutes les variables sont plutôt bien représentées sur PC1 sauf la diagonale (PC2) et la marge haute (PC3). </a:t>
            </a:r>
          </a:p>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14</a:t>
            </a:fld>
            <a:endParaRPr lang="fr-FR"/>
          </a:p>
        </p:txBody>
      </p:sp>
    </p:spTree>
    <p:extLst>
      <p:ext uri="{BB962C8B-B14F-4D97-AF65-F5344CB8AC3E}">
        <p14:creationId xmlns:p14="http://schemas.microsoft.com/office/powerpoint/2010/main" val="2116411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Garamond" panose="02020404030301010803" pitchFamily="18" charset="0"/>
              </a:rPr>
              <a:t>Toutes les variables sont plutôt bien représentées sur PC1 sauf la diagonale (PC2) et la marge haute (PC3). </a:t>
            </a:r>
          </a:p>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15</a:t>
            </a:fld>
            <a:endParaRPr lang="fr-FR"/>
          </a:p>
        </p:txBody>
      </p:sp>
    </p:spTree>
    <p:extLst>
      <p:ext uri="{BB962C8B-B14F-4D97-AF65-F5344CB8AC3E}">
        <p14:creationId xmlns:p14="http://schemas.microsoft.com/office/powerpoint/2010/main" val="2086885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latin typeface="Garamond" panose="02020404030301010803" pitchFamily="18" charset="0"/>
              </a:rPr>
              <a:t>Toutes les variables sont plutôt bien représentées sur PC1 sauf la diagonale (PC2) et la marge haute (PC3). </a:t>
            </a:r>
          </a:p>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16</a:t>
            </a:fld>
            <a:endParaRPr lang="fr-FR"/>
          </a:p>
        </p:txBody>
      </p:sp>
    </p:spTree>
    <p:extLst>
      <p:ext uri="{BB962C8B-B14F-4D97-AF65-F5344CB8AC3E}">
        <p14:creationId xmlns:p14="http://schemas.microsoft.com/office/powerpoint/2010/main" val="1501995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0EB54ED-EC5E-46C9-8F18-EA7ECB401D42}" type="slidenum">
              <a:rPr lang="fr-FR" smtClean="0"/>
              <a:t>18</a:t>
            </a:fld>
            <a:endParaRPr lang="fr-FR"/>
          </a:p>
        </p:txBody>
      </p:sp>
    </p:spTree>
    <p:extLst>
      <p:ext uri="{BB962C8B-B14F-4D97-AF65-F5344CB8AC3E}">
        <p14:creationId xmlns:p14="http://schemas.microsoft.com/office/powerpoint/2010/main" val="34563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C2C8277F-595E-400A-B3FE-4872B7EFFE86}"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128808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6B8D67-CFE6-4002-B267-7741163D931D}"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128448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65B8E2B-5722-4E40-9E67-A8A33657FBBC}"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162973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FFEE110-D2D4-4A13-8943-1F3AC11710CD}"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426646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E3B22886-1E93-44E9-B4D0-8FD2AA2B2764}" type="datetime1">
              <a:rPr lang="fr-FR" smtClean="0"/>
              <a:t>06/05/2022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296078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1B323BD8-8B73-4A18-8DC5-A7491527FE76}" type="datetime1">
              <a:rPr lang="fr-FR" smtClean="0"/>
              <a:t>06/05/2022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164793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D3779D0-4961-4F11-94B5-FE88C3606D94}" type="datetime1">
              <a:rPr lang="fr-FR" smtClean="0"/>
              <a:t>06/05/2022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308250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7D85740-1528-46F2-89AC-2A7C6177A132}" type="datetime1">
              <a:rPr lang="fr-FR" smtClean="0"/>
              <a:t>06/05/2022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57927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A4D8DBD-264A-4931-B8BA-134A2A052A7A}" type="datetime1">
              <a:rPr lang="fr-FR" smtClean="0"/>
              <a:t>06/05/2022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148039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0F4DB20-0FDA-4AE9-9273-08B07582F9D1}" type="datetime1">
              <a:rPr lang="fr-FR" smtClean="0"/>
              <a:t>06/05/2022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30973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AB47DCD-ED22-4591-AF83-936588CFD580}" type="datetime1">
              <a:rPr lang="fr-FR" smtClean="0"/>
              <a:t>06/05/2022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578900F-C364-47EA-8E27-E4BF646460B0}" type="slidenum">
              <a:rPr lang="fr-FR" smtClean="0"/>
              <a:t>‹N°›</a:t>
            </a:fld>
            <a:endParaRPr lang="fr-FR"/>
          </a:p>
        </p:txBody>
      </p:sp>
    </p:spTree>
    <p:extLst>
      <p:ext uri="{BB962C8B-B14F-4D97-AF65-F5344CB8AC3E}">
        <p14:creationId xmlns:p14="http://schemas.microsoft.com/office/powerpoint/2010/main" val="203171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9E921-F606-41F0-A27D-74B3F61CB865}" type="datetime1">
              <a:rPr lang="fr-FR" smtClean="0"/>
              <a:t>06/05/2022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8900F-C364-47EA-8E27-E4BF646460B0}" type="slidenum">
              <a:rPr lang="fr-FR" smtClean="0"/>
              <a:t>‹N°›</a:t>
            </a:fld>
            <a:endParaRPr lang="fr-FR"/>
          </a:p>
        </p:txBody>
      </p:sp>
    </p:spTree>
    <p:extLst>
      <p:ext uri="{BB962C8B-B14F-4D97-AF65-F5344CB8AC3E}">
        <p14:creationId xmlns:p14="http://schemas.microsoft.com/office/powerpoint/2010/main" val="27443315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hyperlink" Target="https://www.statsmodels.org/dev/generated/statsmodels.regression.linear_model.OLS.html" TargetMode="External"/><Relationship Id="rId4" Type="http://schemas.openxmlformats.org/officeDocument/2006/relationships/image" Target="../media/image34.gif"/></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3-eu-west-1.amazonaws.com/static.oc-static.com/prod/courses/files/parcours-data-analyst/data-projet7.csv" TargetMode="External"/><Relationship Id="rId1" Type="http://schemas.openxmlformats.org/officeDocument/2006/relationships/slideLayout" Target="../slideLayouts/slideLayout2.xml"/><Relationship Id="rId6" Type="http://schemas.openxmlformats.org/officeDocument/2006/relationships/hyperlink" Target="https://data.worldbank.org/indicator/NY.GDP.PCAP.PP.CD?locations=PS"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hyperlink" Target="https://data.worldbank.org/indicator/SI.POV.GINI"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pandas-datareader.readthedocs.io/en/lates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nnees.banquemondiale.org/indicator/SP.POP.TOTL" TargetMode="External"/><Relationship Id="rId2" Type="http://schemas.openxmlformats.org/officeDocument/2006/relationships/image" Target="../media/image10.g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worldbank.org/en/topic/poverty/brief/what-is-the-global-database-on-intergenerational-mobility-gdim"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s3-eu-west-1.amazonaws.com/static.oc-static.com/prod/courses/files/parcours-data-analyst/projet_7.zip"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86408"/>
            <a:ext cx="12192000" cy="508518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264368" y="970384"/>
            <a:ext cx="9144000" cy="2387600"/>
          </a:xfrm>
        </p:spPr>
        <p:txBody>
          <a:bodyPr>
            <a:noAutofit/>
          </a:bodyPr>
          <a:lstStyle/>
          <a:p>
            <a:pPr algn="l"/>
            <a:r>
              <a:rPr lang="fr-FR" sz="7200" b="1" dirty="0">
                <a:solidFill>
                  <a:schemeClr val="bg1"/>
                </a:solidFill>
                <a:latin typeface="Garamond" panose="02020404030301010803" pitchFamily="18" charset="0"/>
              </a:rPr>
              <a:t>Prédiction de revenus</a:t>
            </a:r>
          </a:p>
        </p:txBody>
      </p:sp>
      <p:sp>
        <p:nvSpPr>
          <p:cNvPr id="3" name="Sous-titre 2"/>
          <p:cNvSpPr>
            <a:spLocks noGrp="1"/>
          </p:cNvSpPr>
          <p:nvPr>
            <p:ph type="subTitle" idx="1"/>
          </p:nvPr>
        </p:nvSpPr>
        <p:spPr>
          <a:xfrm>
            <a:off x="6068008" y="4965695"/>
            <a:ext cx="4771053" cy="1245637"/>
          </a:xfrm>
        </p:spPr>
        <p:txBody>
          <a:bodyPr/>
          <a:lstStyle/>
          <a:p>
            <a:pPr algn="r"/>
            <a:r>
              <a:rPr lang="fr-FR" b="1" dirty="0">
                <a:solidFill>
                  <a:schemeClr val="bg1"/>
                </a:solidFill>
                <a:latin typeface="Garamond" panose="02020404030301010803" pitchFamily="18" charset="0"/>
              </a:rPr>
              <a:t>Etablissement Bancaire Français de détail</a:t>
            </a:r>
          </a:p>
        </p:txBody>
      </p:sp>
      <p:pic>
        <p:nvPicPr>
          <p:cNvPr id="5" name="Image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509374" y="4679298"/>
            <a:ext cx="1809212" cy="1292294"/>
          </a:xfrm>
          <a:prstGeom prst="rect">
            <a:avLst/>
          </a:prstGeom>
        </p:spPr>
      </p:pic>
      <p:sp>
        <p:nvSpPr>
          <p:cNvPr id="6" name="Espace réservé du numéro de diapositive 5"/>
          <p:cNvSpPr>
            <a:spLocks noGrp="1"/>
          </p:cNvSpPr>
          <p:nvPr>
            <p:ph type="sldNum" sz="quarter" idx="12"/>
          </p:nvPr>
        </p:nvSpPr>
        <p:spPr/>
        <p:txBody>
          <a:bodyPr/>
          <a:lstStyle/>
          <a:p>
            <a:fld id="{5578900F-C364-47EA-8E27-E4BF646460B0}" type="slidenum">
              <a:rPr lang="fr-FR" smtClean="0"/>
              <a:t>1</a:t>
            </a:fld>
            <a:endParaRPr lang="fr-FR"/>
          </a:p>
        </p:txBody>
      </p:sp>
    </p:spTree>
    <p:extLst>
      <p:ext uri="{BB962C8B-B14F-4D97-AF65-F5344CB8AC3E}">
        <p14:creationId xmlns:p14="http://schemas.microsoft.com/office/powerpoint/2010/main" val="208572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rotWithShape="1">
          <a:blip r:embed="rId3"/>
          <a:srcRect r="22818"/>
          <a:stretch/>
        </p:blipFill>
        <p:spPr>
          <a:xfrm>
            <a:off x="6001464" y="3046196"/>
            <a:ext cx="5804086" cy="3750020"/>
          </a:xfrm>
          <a:prstGeom prst="rect">
            <a:avLst/>
          </a:prstGeom>
        </p:spPr>
      </p:pic>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t>10</a:t>
            </a:fld>
            <a:endParaRPr lang="fr-FR"/>
          </a:p>
        </p:txBody>
      </p:sp>
      <p:pic>
        <p:nvPicPr>
          <p:cNvPr id="7" name="Image 6"/>
          <p:cNvPicPr>
            <a:picLocks noChangeAspect="1"/>
          </p:cNvPicPr>
          <p:nvPr/>
        </p:nvPicPr>
        <p:blipFill rotWithShape="1">
          <a:blip r:embed="rId3"/>
          <a:srcRect l="77778" t="6105" b="59232"/>
          <a:stretch/>
        </p:blipFill>
        <p:spPr>
          <a:xfrm>
            <a:off x="3700849" y="4322752"/>
            <a:ext cx="1671077" cy="1299882"/>
          </a:xfrm>
          <a:prstGeom prst="rect">
            <a:avLst/>
          </a:prstGeom>
        </p:spPr>
      </p:pic>
      <p:pic>
        <p:nvPicPr>
          <p:cNvPr id="8" name="Image 7"/>
          <p:cNvPicPr>
            <a:picLocks noChangeAspect="1"/>
          </p:cNvPicPr>
          <p:nvPr/>
        </p:nvPicPr>
        <p:blipFill>
          <a:blip r:embed="rId4"/>
          <a:stretch>
            <a:fillRect/>
          </a:stretch>
        </p:blipFill>
        <p:spPr>
          <a:xfrm>
            <a:off x="3839438" y="71718"/>
            <a:ext cx="6054271" cy="3208484"/>
          </a:xfrm>
          <a:prstGeom prst="rect">
            <a:avLst/>
          </a:prstGeom>
        </p:spPr>
      </p:pic>
      <p:sp>
        <p:nvSpPr>
          <p:cNvPr id="2" name="ZoneTexte 1">
            <a:extLst>
              <a:ext uri="{FF2B5EF4-FFF2-40B4-BE49-F238E27FC236}">
                <a16:creationId xmlns:a16="http://schemas.microsoft.com/office/drawing/2014/main" id="{66FD0A19-2652-E4A6-FBF4-14368CB16D90}"/>
              </a:ext>
            </a:extLst>
          </p:cNvPr>
          <p:cNvSpPr txBox="1"/>
          <p:nvPr/>
        </p:nvSpPr>
        <p:spPr>
          <a:xfrm>
            <a:off x="337751" y="1264507"/>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solidFill>
                  <a:schemeClr val="bg1"/>
                </a:solidFill>
              </a:rPr>
              <a:t>Distribution des revenus, élasticité &amp; indices de Gini</a:t>
            </a:r>
            <a:endParaRPr lang="fr-FR" sz="2400" b="1">
              <a:solidFill>
                <a:schemeClr val="bg1"/>
              </a:solidFill>
              <a:cs typeface="Calibri"/>
            </a:endParaRPr>
          </a:p>
        </p:txBody>
      </p:sp>
    </p:spTree>
    <p:extLst>
      <p:ext uri="{BB962C8B-B14F-4D97-AF65-F5344CB8AC3E}">
        <p14:creationId xmlns:p14="http://schemas.microsoft.com/office/powerpoint/2010/main" val="284131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t>11</a:t>
            </a:fld>
            <a:endParaRPr lang="fr-FR"/>
          </a:p>
        </p:txBody>
      </p:sp>
      <p:sp>
        <p:nvSpPr>
          <p:cNvPr id="9" name="ZoneTexte 8"/>
          <p:cNvSpPr txBox="1"/>
          <p:nvPr/>
        </p:nvSpPr>
        <p:spPr>
          <a:xfrm>
            <a:off x="3863788" y="394447"/>
            <a:ext cx="2325508" cy="369332"/>
          </a:xfrm>
          <a:prstGeom prst="rect">
            <a:avLst/>
          </a:prstGeom>
          <a:noFill/>
        </p:spPr>
        <p:txBody>
          <a:bodyPr wrap="none" rtlCol="0">
            <a:spAutoFit/>
          </a:bodyPr>
          <a:lstStyle/>
          <a:p>
            <a:r>
              <a:rPr lang="fr-FR" dirty="0"/>
              <a:t>Choix d’un échantillon</a:t>
            </a:r>
          </a:p>
        </p:txBody>
      </p:sp>
      <p:sp>
        <p:nvSpPr>
          <p:cNvPr id="10" name="ZoneTexte 9"/>
          <p:cNvSpPr txBox="1"/>
          <p:nvPr/>
        </p:nvSpPr>
        <p:spPr>
          <a:xfrm>
            <a:off x="3989294" y="1506071"/>
            <a:ext cx="1882438" cy="369332"/>
          </a:xfrm>
          <a:prstGeom prst="rect">
            <a:avLst/>
          </a:prstGeom>
          <a:noFill/>
        </p:spPr>
        <p:txBody>
          <a:bodyPr wrap="none" rtlCol="0">
            <a:spAutoFit/>
          </a:bodyPr>
          <a:lstStyle/>
          <a:p>
            <a:r>
              <a:rPr lang="fr-FR" dirty="0"/>
              <a:t>Courbes de </a:t>
            </a:r>
            <a:r>
              <a:rPr lang="fr-FR" dirty="0" err="1"/>
              <a:t>lorenz</a:t>
            </a:r>
            <a:endParaRPr lang="fr-FR" dirty="0"/>
          </a:p>
        </p:txBody>
      </p:sp>
      <p:sp>
        <p:nvSpPr>
          <p:cNvPr id="12" name="ZoneTexte 11"/>
          <p:cNvSpPr txBox="1"/>
          <p:nvPr/>
        </p:nvSpPr>
        <p:spPr>
          <a:xfrm>
            <a:off x="4069976" y="2895600"/>
            <a:ext cx="2469587" cy="369332"/>
          </a:xfrm>
          <a:prstGeom prst="rect">
            <a:avLst/>
          </a:prstGeom>
          <a:noFill/>
        </p:spPr>
        <p:txBody>
          <a:bodyPr wrap="none" rtlCol="0">
            <a:spAutoFit/>
          </a:bodyPr>
          <a:lstStyle/>
          <a:p>
            <a:r>
              <a:rPr lang="fr-FR" dirty="0"/>
              <a:t>Distribution des revenus</a:t>
            </a:r>
          </a:p>
        </p:txBody>
      </p:sp>
      <p:pic>
        <p:nvPicPr>
          <p:cNvPr id="11" name="Image 10"/>
          <p:cNvPicPr>
            <a:picLocks noChangeAspect="1"/>
          </p:cNvPicPr>
          <p:nvPr/>
        </p:nvPicPr>
        <p:blipFill rotWithShape="1">
          <a:blip r:embed="rId3"/>
          <a:srcRect l="82654" t="6875" b="67001"/>
          <a:stretch/>
        </p:blipFill>
        <p:spPr>
          <a:xfrm>
            <a:off x="10614045" y="765150"/>
            <a:ext cx="1351400" cy="1021977"/>
          </a:xfrm>
          <a:prstGeom prst="rect">
            <a:avLst/>
          </a:prstGeom>
        </p:spPr>
      </p:pic>
      <p:pic>
        <p:nvPicPr>
          <p:cNvPr id="14" name="Image 13"/>
          <p:cNvPicPr>
            <a:picLocks noChangeAspect="1"/>
          </p:cNvPicPr>
          <p:nvPr/>
        </p:nvPicPr>
        <p:blipFill rotWithShape="1">
          <a:blip r:embed="rId4"/>
          <a:srcRect l="80929" t="15048" b="60059"/>
          <a:stretch/>
        </p:blipFill>
        <p:spPr>
          <a:xfrm>
            <a:off x="4584357" y="5034483"/>
            <a:ext cx="1720573" cy="1041774"/>
          </a:xfrm>
          <a:prstGeom prst="rect">
            <a:avLst/>
          </a:prstGeom>
        </p:spPr>
      </p:pic>
      <p:pic>
        <p:nvPicPr>
          <p:cNvPr id="15" name="Image 14"/>
          <p:cNvPicPr>
            <a:picLocks noChangeAspect="1"/>
          </p:cNvPicPr>
          <p:nvPr/>
        </p:nvPicPr>
        <p:blipFill rotWithShape="1">
          <a:blip r:embed="rId4"/>
          <a:srcRect r="64123" b="93521"/>
          <a:stretch/>
        </p:blipFill>
        <p:spPr>
          <a:xfrm>
            <a:off x="3460316" y="4635829"/>
            <a:ext cx="3701419" cy="310029"/>
          </a:xfrm>
          <a:prstGeom prst="rect">
            <a:avLst/>
          </a:prstGeom>
        </p:spPr>
      </p:pic>
      <p:pic>
        <p:nvPicPr>
          <p:cNvPr id="16" name="Image 15"/>
          <p:cNvPicPr>
            <a:picLocks noChangeAspect="1"/>
          </p:cNvPicPr>
          <p:nvPr/>
        </p:nvPicPr>
        <p:blipFill rotWithShape="1">
          <a:blip r:embed="rId4"/>
          <a:srcRect l="17441" t="8032" r="25581"/>
          <a:stretch/>
        </p:blipFill>
        <p:spPr>
          <a:xfrm>
            <a:off x="6918119" y="3749301"/>
            <a:ext cx="4151899" cy="3108699"/>
          </a:xfrm>
          <a:prstGeom prst="rect">
            <a:avLst/>
          </a:prstGeom>
        </p:spPr>
      </p:pic>
      <p:pic>
        <p:nvPicPr>
          <p:cNvPr id="17" name="Image 16"/>
          <p:cNvPicPr>
            <a:picLocks noChangeAspect="1"/>
          </p:cNvPicPr>
          <p:nvPr/>
        </p:nvPicPr>
        <p:blipFill rotWithShape="1">
          <a:blip r:embed="rId3"/>
          <a:srcRect l="2564" t="6875" r="18151" b="3752"/>
          <a:stretch/>
        </p:blipFill>
        <p:spPr>
          <a:xfrm>
            <a:off x="3499821" y="116541"/>
            <a:ext cx="6746838" cy="3818965"/>
          </a:xfrm>
          <a:prstGeom prst="rect">
            <a:avLst/>
          </a:prstGeom>
        </p:spPr>
      </p:pic>
      <p:sp>
        <p:nvSpPr>
          <p:cNvPr id="2" name="ZoneTexte 1">
            <a:extLst>
              <a:ext uri="{FF2B5EF4-FFF2-40B4-BE49-F238E27FC236}">
                <a16:creationId xmlns:a16="http://schemas.microsoft.com/office/drawing/2014/main" id="{5ADB4A6B-FFC9-451D-329A-CFE77EC70E6C}"/>
              </a:ext>
            </a:extLst>
          </p:cNvPr>
          <p:cNvSpPr txBox="1"/>
          <p:nvPr/>
        </p:nvSpPr>
        <p:spPr>
          <a:xfrm>
            <a:off x="337751" y="1264507"/>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solidFill>
                  <a:schemeClr val="bg1"/>
                </a:solidFill>
              </a:rPr>
              <a:t>Distribution des revenus, élasticité &amp; indices de Gini</a:t>
            </a:r>
            <a:endParaRPr lang="fr-FR" sz="2400" b="1">
              <a:solidFill>
                <a:schemeClr val="bg1"/>
              </a:solidFill>
              <a:cs typeface="Calibri"/>
            </a:endParaRPr>
          </a:p>
        </p:txBody>
      </p:sp>
    </p:spTree>
    <p:extLst>
      <p:ext uri="{BB962C8B-B14F-4D97-AF65-F5344CB8AC3E}">
        <p14:creationId xmlns:p14="http://schemas.microsoft.com/office/powerpoint/2010/main" val="31049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t>12</a:t>
            </a:fld>
            <a:endParaRPr lang="fr-FR"/>
          </a:p>
        </p:txBody>
      </p:sp>
      <p:sp>
        <p:nvSpPr>
          <p:cNvPr id="9" name="ZoneTexte 8"/>
          <p:cNvSpPr txBox="1"/>
          <p:nvPr/>
        </p:nvSpPr>
        <p:spPr>
          <a:xfrm>
            <a:off x="252784" y="609102"/>
            <a:ext cx="3029868" cy="461665"/>
          </a:xfrm>
          <a:prstGeom prst="rect">
            <a:avLst/>
          </a:prstGeom>
          <a:noFill/>
        </p:spPr>
        <p:txBody>
          <a:bodyPr wrap="none" lIns="91440" tIns="45720" rIns="91440" bIns="45720" rtlCol="0" anchor="t">
            <a:spAutoFit/>
          </a:bodyPr>
          <a:lstStyle/>
          <a:p>
            <a:r>
              <a:rPr lang="fr-FR" sz="2400" b="1" dirty="0">
                <a:solidFill>
                  <a:schemeClr val="bg1"/>
                </a:solidFill>
              </a:rPr>
              <a:t>Choix d’un échantillon</a:t>
            </a:r>
            <a:endParaRPr lang="fr-FR" sz="2400" b="1">
              <a:solidFill>
                <a:schemeClr val="bg1"/>
              </a:solidFill>
              <a:cs typeface="Calibri"/>
            </a:endParaRPr>
          </a:p>
        </p:txBody>
      </p:sp>
      <p:sp>
        <p:nvSpPr>
          <p:cNvPr id="10" name="ZoneTexte 9"/>
          <p:cNvSpPr txBox="1"/>
          <p:nvPr/>
        </p:nvSpPr>
        <p:spPr>
          <a:xfrm>
            <a:off x="3989294" y="1506071"/>
            <a:ext cx="1882438" cy="369332"/>
          </a:xfrm>
          <a:prstGeom prst="rect">
            <a:avLst/>
          </a:prstGeom>
          <a:noFill/>
        </p:spPr>
        <p:txBody>
          <a:bodyPr wrap="none" rtlCol="0">
            <a:spAutoFit/>
          </a:bodyPr>
          <a:lstStyle/>
          <a:p>
            <a:r>
              <a:rPr lang="fr-FR" dirty="0"/>
              <a:t>Courbes de </a:t>
            </a:r>
            <a:r>
              <a:rPr lang="fr-FR" dirty="0" err="1"/>
              <a:t>lorenz</a:t>
            </a:r>
            <a:endParaRPr lang="fr-FR" dirty="0"/>
          </a:p>
        </p:txBody>
      </p:sp>
      <p:sp>
        <p:nvSpPr>
          <p:cNvPr id="12" name="ZoneTexte 11"/>
          <p:cNvSpPr txBox="1"/>
          <p:nvPr/>
        </p:nvSpPr>
        <p:spPr>
          <a:xfrm>
            <a:off x="4069976" y="2895600"/>
            <a:ext cx="2469587" cy="369332"/>
          </a:xfrm>
          <a:prstGeom prst="rect">
            <a:avLst/>
          </a:prstGeom>
          <a:noFill/>
        </p:spPr>
        <p:txBody>
          <a:bodyPr wrap="none" rtlCol="0">
            <a:spAutoFit/>
          </a:bodyPr>
          <a:lstStyle/>
          <a:p>
            <a:r>
              <a:rPr lang="fr-FR" dirty="0"/>
              <a:t>Distribution des revenus</a:t>
            </a:r>
          </a:p>
        </p:txBody>
      </p:sp>
      <p:sp>
        <p:nvSpPr>
          <p:cNvPr id="13" name="ZoneTexte 12"/>
          <p:cNvSpPr txBox="1"/>
          <p:nvPr/>
        </p:nvSpPr>
        <p:spPr>
          <a:xfrm>
            <a:off x="4159624" y="3980329"/>
            <a:ext cx="2760499" cy="369332"/>
          </a:xfrm>
          <a:prstGeom prst="rect">
            <a:avLst/>
          </a:prstGeom>
          <a:noFill/>
        </p:spPr>
        <p:txBody>
          <a:bodyPr wrap="none" rtlCol="0">
            <a:spAutoFit/>
          </a:bodyPr>
          <a:lstStyle/>
          <a:p>
            <a:r>
              <a:rPr lang="fr-FR" dirty="0"/>
              <a:t>Evolution de l’indice de </a:t>
            </a:r>
            <a:r>
              <a:rPr lang="fr-FR" dirty="0" err="1"/>
              <a:t>gini</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1042336829"/>
              </p:ext>
            </p:extLst>
          </p:nvPr>
        </p:nvGraphicFramePr>
        <p:xfrm>
          <a:off x="3845709" y="654566"/>
          <a:ext cx="8127999" cy="4851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fr-FR" dirty="0"/>
                        <a:t>Méthode</a:t>
                      </a:r>
                    </a:p>
                  </a:txBody>
                  <a:tcPr/>
                </a:tc>
                <a:tc>
                  <a:txBody>
                    <a:bodyPr/>
                    <a:lstStyle/>
                    <a:p>
                      <a:r>
                        <a:rPr lang="fr-FR" dirty="0"/>
                        <a:t>Pays</a:t>
                      </a:r>
                      <a:r>
                        <a:rPr lang="fr-FR" baseline="0" dirty="0"/>
                        <a:t> choisis</a:t>
                      </a:r>
                      <a:endParaRPr lang="fr-FR" dirty="0"/>
                    </a:p>
                  </a:txBody>
                  <a:tcPr/>
                </a:tc>
                <a:tc>
                  <a:txBody>
                    <a:bodyPr/>
                    <a:lstStyle/>
                    <a:p>
                      <a:r>
                        <a:rPr lang="fr-FR" dirty="0"/>
                        <a:t>Détail</a:t>
                      </a:r>
                    </a:p>
                  </a:txBody>
                  <a:tcPr/>
                </a:tc>
                <a:extLst>
                  <a:ext uri="{0D108BD9-81ED-4DB2-BD59-A6C34878D82A}">
                    <a16:rowId xmlns:a16="http://schemas.microsoft.com/office/drawing/2014/main" val="10000"/>
                  </a:ext>
                </a:extLst>
              </a:tr>
              <a:tr h="370840">
                <a:tc>
                  <a:txBody>
                    <a:bodyPr/>
                    <a:lstStyle/>
                    <a:p>
                      <a:r>
                        <a:rPr lang="fr-FR" dirty="0"/>
                        <a:t>Echantillon</a:t>
                      </a:r>
                      <a:r>
                        <a:rPr lang="fr-FR" baseline="0" dirty="0"/>
                        <a:t> manuel</a:t>
                      </a:r>
                      <a:endParaRPr lang="fr-FR" dirty="0"/>
                    </a:p>
                  </a:txBody>
                  <a:tcPr/>
                </a:tc>
                <a:tc>
                  <a:txBody>
                    <a:bodyPr/>
                    <a:lstStyle/>
                    <a:p>
                      <a:r>
                        <a:rPr lang="fr-FR" dirty="0"/>
                        <a:t>France, Paraguay, RDC,</a:t>
                      </a:r>
                      <a:r>
                        <a:rPr lang="fr-FR" baseline="0" dirty="0"/>
                        <a:t> Vietnam, Chili, Islande</a:t>
                      </a:r>
                      <a:endParaRPr lang="fr-FR" dirty="0"/>
                    </a:p>
                  </a:txBody>
                  <a:tcPr/>
                </a:tc>
                <a:tc>
                  <a:txBody>
                    <a:bodyPr/>
                    <a:lstStyle/>
                    <a:p>
                      <a:r>
                        <a:rPr lang="fr-FR" dirty="0"/>
                        <a:t>/</a:t>
                      </a:r>
                    </a:p>
                  </a:txBody>
                  <a:tcPr/>
                </a:tc>
                <a:extLst>
                  <a:ext uri="{0D108BD9-81ED-4DB2-BD59-A6C34878D82A}">
                    <a16:rowId xmlns:a16="http://schemas.microsoft.com/office/drawing/2014/main" val="10001"/>
                  </a:ext>
                </a:extLst>
              </a:tr>
              <a:tr h="370840">
                <a:tc>
                  <a:txBody>
                    <a:bodyPr/>
                    <a:lstStyle/>
                    <a:p>
                      <a:r>
                        <a:rPr lang="fr-FR" dirty="0"/>
                        <a:t>Echantillon sélection aléatoire par niveaux de revenus</a:t>
                      </a:r>
                    </a:p>
                  </a:txBody>
                  <a:tcPr/>
                </a:tc>
                <a:tc>
                  <a:txBody>
                    <a:bodyPr/>
                    <a:lstStyle/>
                    <a:p>
                      <a:r>
                        <a:rPr lang="fr-FR" dirty="0"/>
                        <a:t>Uganda, </a:t>
                      </a:r>
                      <a:r>
                        <a:rPr lang="fr-FR" dirty="0" err="1"/>
                        <a:t>Yemen</a:t>
                      </a:r>
                      <a:r>
                        <a:rPr lang="fr-FR" dirty="0"/>
                        <a:t>, Laos, Timor-Leste, Allemagne, Hongrie, Arménie, Guatemala</a:t>
                      </a:r>
                    </a:p>
                  </a:txBody>
                  <a:tcPr/>
                </a:tc>
                <a:tc>
                  <a:txBody>
                    <a:bodyPr/>
                    <a:lstStyle/>
                    <a:p>
                      <a:r>
                        <a:rPr lang="fr-FR" dirty="0"/>
                        <a:t>Utilisation de la fonction </a:t>
                      </a:r>
                      <a:r>
                        <a:rPr lang="fr-FR" dirty="0" err="1"/>
                        <a:t>s</a:t>
                      </a:r>
                      <a:r>
                        <a:rPr lang="fr-FR" i="1" dirty="0" err="1"/>
                        <a:t>ample</a:t>
                      </a:r>
                      <a:r>
                        <a:rPr lang="fr-FR" i="1" dirty="0"/>
                        <a:t>(2)</a:t>
                      </a:r>
                      <a:r>
                        <a:rPr lang="fr-FR" dirty="0"/>
                        <a:t> pour chaque</a:t>
                      </a:r>
                      <a:r>
                        <a:rPr lang="fr-FR" baseline="0" dirty="0"/>
                        <a:t> </a:t>
                      </a:r>
                      <a:r>
                        <a:rPr lang="fr-FR" b="1" baseline="0" dirty="0" err="1"/>
                        <a:t>incomeLevel</a:t>
                      </a:r>
                      <a:endParaRPr lang="fr-FR" b="1" dirty="0"/>
                    </a:p>
                  </a:txBody>
                  <a:tcPr/>
                </a:tc>
                <a:extLst>
                  <a:ext uri="{0D108BD9-81ED-4DB2-BD59-A6C34878D82A}">
                    <a16:rowId xmlns:a16="http://schemas.microsoft.com/office/drawing/2014/main" val="10002"/>
                  </a:ext>
                </a:extLst>
              </a:tr>
              <a:tr h="370840">
                <a:tc>
                  <a:txBody>
                    <a:bodyPr/>
                    <a:lstStyle/>
                    <a:p>
                      <a:r>
                        <a:rPr lang="fr-FR" dirty="0"/>
                        <a:t>Echantillon par </a:t>
                      </a:r>
                      <a:r>
                        <a:rPr lang="fr-FR" dirty="0" err="1"/>
                        <a:t>clustering</a:t>
                      </a:r>
                      <a:endParaRPr lang="fr-FR" dirty="0"/>
                    </a:p>
                  </a:txBody>
                  <a:tcPr/>
                </a:tc>
                <a:tc>
                  <a:txBody>
                    <a:bodyPr/>
                    <a:lstStyle/>
                    <a:p>
                      <a:r>
                        <a:rPr lang="fr-FR" dirty="0"/>
                        <a:t>Belgique, Equateur,</a:t>
                      </a:r>
                      <a:r>
                        <a:rPr lang="fr-FR" baseline="0" dirty="0"/>
                        <a:t> Bosnie Herzégovine, Maroc, Inde</a:t>
                      </a:r>
                      <a:endParaRPr lang="fr-FR" dirty="0"/>
                    </a:p>
                  </a:txBody>
                  <a:tcPr/>
                </a:tc>
                <a:tc>
                  <a:txBody>
                    <a:bodyPr/>
                    <a:lstStyle/>
                    <a:p>
                      <a:r>
                        <a:rPr lang="fr-FR" dirty="0"/>
                        <a:t>Méthode k-</a:t>
                      </a:r>
                      <a:r>
                        <a:rPr lang="fr-FR" dirty="0" err="1"/>
                        <a:t>means</a:t>
                      </a:r>
                      <a:r>
                        <a:rPr lang="fr-FR" dirty="0"/>
                        <a:t>, 5 clusters, choix du</a:t>
                      </a:r>
                      <a:r>
                        <a:rPr lang="fr-FR" baseline="0" dirty="0"/>
                        <a:t> pays le plus proche du </a:t>
                      </a:r>
                      <a:r>
                        <a:rPr lang="fr-FR" baseline="0" dirty="0" err="1"/>
                        <a:t>centroide</a:t>
                      </a:r>
                      <a:r>
                        <a:rPr lang="fr-FR" baseline="0" dirty="0"/>
                        <a:t> de chaque cluster</a:t>
                      </a:r>
                      <a:endParaRPr lang="fr-FR" dirty="0"/>
                    </a:p>
                  </a:txBody>
                  <a:tcPr/>
                </a:tc>
                <a:extLst>
                  <a:ext uri="{0D108BD9-81ED-4DB2-BD59-A6C34878D82A}">
                    <a16:rowId xmlns:a16="http://schemas.microsoft.com/office/drawing/2014/main" val="10003"/>
                  </a:ext>
                </a:extLst>
              </a:tr>
              <a:tr h="370840">
                <a:tc>
                  <a:txBody>
                    <a:bodyPr/>
                    <a:lstStyle/>
                    <a:p>
                      <a:r>
                        <a:rPr lang="fr-FR" dirty="0"/>
                        <a:t>Classification ascendante hiérarchique</a:t>
                      </a:r>
                    </a:p>
                  </a:txBody>
                  <a:tcPr/>
                </a:tc>
                <a:tc>
                  <a:txBody>
                    <a:bodyPr/>
                    <a:lstStyle/>
                    <a:p>
                      <a:r>
                        <a:rPr lang="fr-FR" dirty="0"/>
                        <a:t>Autriche,</a:t>
                      </a:r>
                      <a:r>
                        <a:rPr lang="fr-FR" baseline="0" dirty="0"/>
                        <a:t> Luxembourg, Bolivie, Tanzanie, Hongrie, Pakistan</a:t>
                      </a:r>
                      <a:endParaRPr lang="fr-FR" dirty="0"/>
                    </a:p>
                  </a:txBody>
                  <a:tcPr/>
                </a:tc>
                <a:tc>
                  <a:txBody>
                    <a:bodyPr/>
                    <a:lstStyle/>
                    <a:p>
                      <a:r>
                        <a:rPr lang="fr-FR" dirty="0"/>
                        <a:t>Découpage</a:t>
                      </a:r>
                      <a:r>
                        <a:rPr lang="fr-FR" baseline="0" dirty="0"/>
                        <a:t> du dendrogramme à 6 branches, choix aléatoire via </a:t>
                      </a:r>
                      <a:r>
                        <a:rPr lang="fr-FR" i="1" baseline="0" dirty="0" err="1"/>
                        <a:t>sample</a:t>
                      </a:r>
                      <a:r>
                        <a:rPr lang="fr-FR" i="1" baseline="0" dirty="0"/>
                        <a:t>()</a:t>
                      </a:r>
                      <a:r>
                        <a:rPr lang="fr-FR" i="0" baseline="0" dirty="0"/>
                        <a:t> pour chaque cluster</a:t>
                      </a:r>
                      <a:endParaRPr lang="fr-F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258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t>13</a:t>
            </a:fld>
            <a:endParaRPr lang="fr-F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211" y="708422"/>
            <a:ext cx="7087589" cy="5010849"/>
          </a:xfrm>
          <a:prstGeom prst="rect">
            <a:avLst/>
          </a:prstGeom>
        </p:spPr>
      </p:pic>
      <p:sp>
        <p:nvSpPr>
          <p:cNvPr id="2" name="ZoneTexte 1">
            <a:extLst>
              <a:ext uri="{FF2B5EF4-FFF2-40B4-BE49-F238E27FC236}">
                <a16:creationId xmlns:a16="http://schemas.microsoft.com/office/drawing/2014/main" id="{620F42CC-2676-011B-E9E0-1963DE0859A2}"/>
              </a:ext>
            </a:extLst>
          </p:cNvPr>
          <p:cNvSpPr txBox="1"/>
          <p:nvPr/>
        </p:nvSpPr>
        <p:spPr>
          <a:xfrm>
            <a:off x="471616" y="440724"/>
            <a:ext cx="274319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dirty="0">
                <a:solidFill>
                  <a:schemeClr val="bg1"/>
                </a:solidFill>
              </a:rPr>
              <a:t>Répartition des revenus </a:t>
            </a:r>
            <a:endParaRPr lang="fr-FR" sz="2800" b="1" dirty="0">
              <a:solidFill>
                <a:schemeClr val="bg1"/>
              </a:solidFill>
              <a:cs typeface="Calibri"/>
            </a:endParaRPr>
          </a:p>
        </p:txBody>
      </p:sp>
    </p:spTree>
    <p:extLst>
      <p:ext uri="{BB962C8B-B14F-4D97-AF65-F5344CB8AC3E}">
        <p14:creationId xmlns:p14="http://schemas.microsoft.com/office/powerpoint/2010/main" val="155339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4374777" y="914400"/>
            <a:ext cx="7219950" cy="5029200"/>
          </a:xfrm>
          <a:prstGeom prst="rect">
            <a:avLst/>
          </a:prstGeom>
        </p:spPr>
      </p:pic>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t>14</a:t>
            </a:fld>
            <a:endParaRPr lang="fr-FR"/>
          </a:p>
        </p:txBody>
      </p:sp>
      <p:sp>
        <p:nvSpPr>
          <p:cNvPr id="2" name="ZoneTexte 1">
            <a:extLst>
              <a:ext uri="{FF2B5EF4-FFF2-40B4-BE49-F238E27FC236}">
                <a16:creationId xmlns:a16="http://schemas.microsoft.com/office/drawing/2014/main" id="{60FB8465-4A48-8107-E81D-16CAF955B60E}"/>
              </a:ext>
            </a:extLst>
          </p:cNvPr>
          <p:cNvSpPr txBox="1"/>
          <p:nvPr/>
        </p:nvSpPr>
        <p:spPr>
          <a:xfrm>
            <a:off x="471616" y="523102"/>
            <a:ext cx="274319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b="1" dirty="0">
                <a:solidFill>
                  <a:schemeClr val="bg1"/>
                </a:solidFill>
              </a:rPr>
              <a:t>Courbes de Lorenz</a:t>
            </a:r>
            <a:endParaRPr lang="fr-FR" sz="3200" b="1">
              <a:solidFill>
                <a:schemeClr val="bg1"/>
              </a:solidFill>
              <a:cs typeface="Calibri"/>
            </a:endParaRPr>
          </a:p>
        </p:txBody>
      </p:sp>
    </p:spTree>
    <p:extLst>
      <p:ext uri="{BB962C8B-B14F-4D97-AF65-F5344CB8AC3E}">
        <p14:creationId xmlns:p14="http://schemas.microsoft.com/office/powerpoint/2010/main" val="347593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t>15</a:t>
            </a:fld>
            <a:endParaRPr lang="fr-FR"/>
          </a:p>
        </p:txBody>
      </p:sp>
      <p:pic>
        <p:nvPicPr>
          <p:cNvPr id="5" name="Image 4"/>
          <p:cNvPicPr>
            <a:picLocks noChangeAspect="1"/>
          </p:cNvPicPr>
          <p:nvPr/>
        </p:nvPicPr>
        <p:blipFill rotWithShape="1">
          <a:blip r:embed="rId3"/>
          <a:srcRect r="17130"/>
          <a:stretch/>
        </p:blipFill>
        <p:spPr>
          <a:xfrm>
            <a:off x="4525742" y="134030"/>
            <a:ext cx="7554629" cy="4349342"/>
          </a:xfrm>
          <a:prstGeom prst="rect">
            <a:avLst/>
          </a:prstGeom>
        </p:spPr>
      </p:pic>
      <p:pic>
        <p:nvPicPr>
          <p:cNvPr id="11" name="Image 10"/>
          <p:cNvPicPr>
            <a:picLocks noChangeAspect="1"/>
          </p:cNvPicPr>
          <p:nvPr/>
        </p:nvPicPr>
        <p:blipFill rotWithShape="1">
          <a:blip r:embed="rId3"/>
          <a:srcRect l="83602" t="4612" b="65550"/>
          <a:stretch/>
        </p:blipFill>
        <p:spPr>
          <a:xfrm>
            <a:off x="4812368" y="4483372"/>
            <a:ext cx="1807159" cy="1568824"/>
          </a:xfrm>
          <a:prstGeom prst="rect">
            <a:avLst/>
          </a:prstGeom>
        </p:spPr>
      </p:pic>
      <p:sp>
        <p:nvSpPr>
          <p:cNvPr id="2" name="ZoneTexte 1">
            <a:extLst>
              <a:ext uri="{FF2B5EF4-FFF2-40B4-BE49-F238E27FC236}">
                <a16:creationId xmlns:a16="http://schemas.microsoft.com/office/drawing/2014/main" id="{B129510F-BC71-563E-0741-8E2E4740C2FB}"/>
              </a:ext>
            </a:extLst>
          </p:cNvPr>
          <p:cNvSpPr txBox="1"/>
          <p:nvPr/>
        </p:nvSpPr>
        <p:spPr>
          <a:xfrm>
            <a:off x="605481" y="1027669"/>
            <a:ext cx="274319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dirty="0">
                <a:solidFill>
                  <a:schemeClr val="bg1"/>
                </a:solidFill>
              </a:rPr>
              <a:t>Evolution des indices de Gini</a:t>
            </a:r>
            <a:endParaRPr lang="fr-FR" sz="2800" b="1" dirty="0">
              <a:solidFill>
                <a:schemeClr val="bg1"/>
              </a:solidFill>
              <a:cs typeface="Calibri"/>
            </a:endParaRPr>
          </a:p>
        </p:txBody>
      </p:sp>
    </p:spTree>
    <p:extLst>
      <p:ext uri="{BB962C8B-B14F-4D97-AF65-F5344CB8AC3E}">
        <p14:creationId xmlns:p14="http://schemas.microsoft.com/office/powerpoint/2010/main" val="115281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t>16</a:t>
            </a:fld>
            <a:endParaRPr lang="fr-FR"/>
          </a:p>
        </p:txBody>
      </p:sp>
      <p:graphicFrame>
        <p:nvGraphicFramePr>
          <p:cNvPr id="7" name="Tableau 6"/>
          <p:cNvGraphicFramePr>
            <a:graphicFrameLocks noGrp="1"/>
          </p:cNvGraphicFramePr>
          <p:nvPr>
            <p:extLst>
              <p:ext uri="{D42A27DB-BD31-4B8C-83A1-F6EECF244321}">
                <p14:modId xmlns:p14="http://schemas.microsoft.com/office/powerpoint/2010/main" val="722782978"/>
              </p:ext>
            </p:extLst>
          </p:nvPr>
        </p:nvGraphicFramePr>
        <p:xfrm>
          <a:off x="3629299" y="240694"/>
          <a:ext cx="3845558" cy="2225040"/>
        </p:xfrm>
        <a:graphic>
          <a:graphicData uri="http://schemas.openxmlformats.org/drawingml/2006/table">
            <a:tbl>
              <a:tblPr firstRow="1" bandRow="1">
                <a:tableStyleId>{5C22544A-7EE6-4342-B048-85BDC9FD1C3A}</a:tableStyleId>
              </a:tblPr>
              <a:tblGrid>
                <a:gridCol w="594666">
                  <a:extLst>
                    <a:ext uri="{9D8B030D-6E8A-4147-A177-3AD203B41FA5}">
                      <a16:colId xmlns:a16="http://schemas.microsoft.com/office/drawing/2014/main" val="20000"/>
                    </a:ext>
                  </a:extLst>
                </a:gridCol>
                <a:gridCol w="2313324">
                  <a:extLst>
                    <a:ext uri="{9D8B030D-6E8A-4147-A177-3AD203B41FA5}">
                      <a16:colId xmlns:a16="http://schemas.microsoft.com/office/drawing/2014/main" val="20001"/>
                    </a:ext>
                  </a:extLst>
                </a:gridCol>
                <a:gridCol w="937568">
                  <a:extLst>
                    <a:ext uri="{9D8B030D-6E8A-4147-A177-3AD203B41FA5}">
                      <a16:colId xmlns:a16="http://schemas.microsoft.com/office/drawing/2014/main" val="20002"/>
                    </a:ext>
                  </a:extLst>
                </a:gridCol>
              </a:tblGrid>
              <a:tr h="370840">
                <a:tc gridSpan="3">
                  <a:txBody>
                    <a:bodyPr/>
                    <a:lstStyle/>
                    <a:p>
                      <a:pPr algn="ctr"/>
                      <a:r>
                        <a:rPr lang="fr-FR" dirty="0"/>
                        <a:t>Plus faibles inégalités</a:t>
                      </a: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70840">
                <a:tc>
                  <a:txBody>
                    <a:bodyPr/>
                    <a:lstStyle/>
                    <a:p>
                      <a:pPr algn="ctr"/>
                      <a:r>
                        <a:rPr lang="fr-FR" dirty="0"/>
                        <a:t>#1</a:t>
                      </a:r>
                    </a:p>
                  </a:txBody>
                  <a:tcPr/>
                </a:tc>
                <a:tc>
                  <a:txBody>
                    <a:bodyPr/>
                    <a:lstStyle/>
                    <a:p>
                      <a:pPr algn="ctr"/>
                      <a:r>
                        <a:rPr lang="fr-FR" dirty="0"/>
                        <a:t>Slovénie</a:t>
                      </a:r>
                    </a:p>
                  </a:txBody>
                  <a:tcPr/>
                </a:tc>
                <a:tc>
                  <a:txBody>
                    <a:bodyPr/>
                    <a:lstStyle/>
                    <a:p>
                      <a:pPr algn="ctr"/>
                      <a:r>
                        <a:rPr lang="fr-FR" dirty="0"/>
                        <a:t>24,38</a:t>
                      </a:r>
                    </a:p>
                  </a:txBody>
                  <a:tcPr/>
                </a:tc>
                <a:extLst>
                  <a:ext uri="{0D108BD9-81ED-4DB2-BD59-A6C34878D82A}">
                    <a16:rowId xmlns:a16="http://schemas.microsoft.com/office/drawing/2014/main" val="10001"/>
                  </a:ext>
                </a:extLst>
              </a:tr>
              <a:tr h="370840">
                <a:tc>
                  <a:txBody>
                    <a:bodyPr/>
                    <a:lstStyle/>
                    <a:p>
                      <a:pPr algn="ctr"/>
                      <a:r>
                        <a:rPr lang="fr-FR" dirty="0"/>
                        <a:t>#2</a:t>
                      </a:r>
                    </a:p>
                  </a:txBody>
                  <a:tcPr/>
                </a:tc>
                <a:tc>
                  <a:txBody>
                    <a:bodyPr/>
                    <a:lstStyle/>
                    <a:p>
                      <a:pPr algn="ctr"/>
                      <a:r>
                        <a:rPr lang="fr-FR" dirty="0"/>
                        <a:t>Danemark</a:t>
                      </a:r>
                    </a:p>
                  </a:txBody>
                  <a:tcPr/>
                </a:tc>
                <a:tc>
                  <a:txBody>
                    <a:bodyPr/>
                    <a:lstStyle/>
                    <a:p>
                      <a:pPr algn="ctr"/>
                      <a:r>
                        <a:rPr lang="fr-FR" dirty="0"/>
                        <a:t>25,26</a:t>
                      </a:r>
                    </a:p>
                  </a:txBody>
                  <a:tcPr/>
                </a:tc>
                <a:extLst>
                  <a:ext uri="{0D108BD9-81ED-4DB2-BD59-A6C34878D82A}">
                    <a16:rowId xmlns:a16="http://schemas.microsoft.com/office/drawing/2014/main" val="10002"/>
                  </a:ext>
                </a:extLst>
              </a:tr>
              <a:tr h="370840">
                <a:tc>
                  <a:txBody>
                    <a:bodyPr/>
                    <a:lstStyle/>
                    <a:p>
                      <a:pPr algn="ctr"/>
                      <a:r>
                        <a:rPr lang="fr-FR" dirty="0"/>
                        <a:t>#3</a:t>
                      </a:r>
                    </a:p>
                  </a:txBody>
                  <a:tcPr/>
                </a:tc>
                <a:tc>
                  <a:txBody>
                    <a:bodyPr/>
                    <a:lstStyle/>
                    <a:p>
                      <a:pPr algn="ctr"/>
                      <a:r>
                        <a:rPr lang="fr-FR" dirty="0"/>
                        <a:t>Slovaquie</a:t>
                      </a:r>
                    </a:p>
                  </a:txBody>
                  <a:tcPr/>
                </a:tc>
                <a:tc>
                  <a:txBody>
                    <a:bodyPr/>
                    <a:lstStyle/>
                    <a:p>
                      <a:pPr algn="ctr"/>
                      <a:r>
                        <a:rPr lang="fr-FR" dirty="0"/>
                        <a:t>26,6</a:t>
                      </a:r>
                    </a:p>
                  </a:txBody>
                  <a:tcPr/>
                </a:tc>
                <a:extLst>
                  <a:ext uri="{0D108BD9-81ED-4DB2-BD59-A6C34878D82A}">
                    <a16:rowId xmlns:a16="http://schemas.microsoft.com/office/drawing/2014/main" val="10003"/>
                  </a:ext>
                </a:extLst>
              </a:tr>
              <a:tr h="370840">
                <a:tc>
                  <a:txBody>
                    <a:bodyPr/>
                    <a:lstStyle/>
                    <a:p>
                      <a:pPr algn="ctr"/>
                      <a:r>
                        <a:rPr lang="fr-FR"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République</a:t>
                      </a:r>
                      <a:r>
                        <a:rPr lang="fr-FR" baseline="0" dirty="0"/>
                        <a:t> Tchèque</a:t>
                      </a:r>
                      <a:endParaRPr lang="fr-FR" dirty="0"/>
                    </a:p>
                  </a:txBody>
                  <a:tcPr/>
                </a:tc>
                <a:tc>
                  <a:txBody>
                    <a:bodyPr/>
                    <a:lstStyle/>
                    <a:p>
                      <a:pPr algn="ctr"/>
                      <a:r>
                        <a:rPr lang="fr-FR" dirty="0"/>
                        <a:t>26,7</a:t>
                      </a:r>
                    </a:p>
                  </a:txBody>
                  <a:tcPr/>
                </a:tc>
                <a:extLst>
                  <a:ext uri="{0D108BD9-81ED-4DB2-BD59-A6C34878D82A}">
                    <a16:rowId xmlns:a16="http://schemas.microsoft.com/office/drawing/2014/main" val="10004"/>
                  </a:ext>
                </a:extLst>
              </a:tr>
              <a:tr h="370840">
                <a:tc>
                  <a:txBody>
                    <a:bodyPr/>
                    <a:lstStyle/>
                    <a:p>
                      <a:pPr algn="ctr"/>
                      <a:r>
                        <a:rPr lang="fr-FR" dirty="0"/>
                        <a:t>#5</a:t>
                      </a:r>
                    </a:p>
                  </a:txBody>
                  <a:tcPr/>
                </a:tc>
                <a:tc>
                  <a:txBody>
                    <a:bodyPr/>
                    <a:lstStyle/>
                    <a:p>
                      <a:pPr algn="ctr"/>
                      <a:r>
                        <a:rPr lang="fr-FR" dirty="0"/>
                        <a:t>Suède</a:t>
                      </a:r>
                    </a:p>
                  </a:txBody>
                  <a:tcPr/>
                </a:tc>
                <a:tc>
                  <a:txBody>
                    <a:bodyPr/>
                    <a:lstStyle/>
                    <a:p>
                      <a:pPr algn="ctr"/>
                      <a:r>
                        <a:rPr lang="fr-FR" dirty="0"/>
                        <a:t>26,71</a:t>
                      </a:r>
                    </a:p>
                  </a:txBody>
                  <a:tcPr/>
                </a:tc>
                <a:extLst>
                  <a:ext uri="{0D108BD9-81ED-4DB2-BD59-A6C34878D82A}">
                    <a16:rowId xmlns:a16="http://schemas.microsoft.com/office/drawing/2014/main" val="10005"/>
                  </a:ext>
                </a:extLst>
              </a:tr>
            </a:tbl>
          </a:graphicData>
        </a:graphic>
      </p:graphicFrame>
      <p:graphicFrame>
        <p:nvGraphicFramePr>
          <p:cNvPr id="14" name="Tableau 13"/>
          <p:cNvGraphicFramePr>
            <a:graphicFrameLocks noGrp="1"/>
          </p:cNvGraphicFramePr>
          <p:nvPr>
            <p:extLst>
              <p:ext uri="{D42A27DB-BD31-4B8C-83A1-F6EECF244321}">
                <p14:modId xmlns:p14="http://schemas.microsoft.com/office/powerpoint/2010/main" val="2650656036"/>
              </p:ext>
            </p:extLst>
          </p:nvPr>
        </p:nvGraphicFramePr>
        <p:xfrm>
          <a:off x="8146143" y="240694"/>
          <a:ext cx="3352800" cy="2225040"/>
        </p:xfrm>
        <a:graphic>
          <a:graphicData uri="http://schemas.openxmlformats.org/drawingml/2006/table">
            <a:tbl>
              <a:tblPr firstRow="1" bandRow="1">
                <a:tableStyleId>{5C22544A-7EE6-4342-B048-85BDC9FD1C3A}</a:tableStyleId>
              </a:tblPr>
              <a:tblGrid>
                <a:gridCol w="594666">
                  <a:extLst>
                    <a:ext uri="{9D8B030D-6E8A-4147-A177-3AD203B41FA5}">
                      <a16:colId xmlns:a16="http://schemas.microsoft.com/office/drawing/2014/main" val="20000"/>
                    </a:ext>
                  </a:extLst>
                </a:gridCol>
                <a:gridCol w="1853146">
                  <a:extLst>
                    <a:ext uri="{9D8B030D-6E8A-4147-A177-3AD203B41FA5}">
                      <a16:colId xmlns:a16="http://schemas.microsoft.com/office/drawing/2014/main" val="20001"/>
                    </a:ext>
                  </a:extLst>
                </a:gridCol>
                <a:gridCol w="904988">
                  <a:extLst>
                    <a:ext uri="{9D8B030D-6E8A-4147-A177-3AD203B41FA5}">
                      <a16:colId xmlns:a16="http://schemas.microsoft.com/office/drawing/2014/main" val="20002"/>
                    </a:ext>
                  </a:extLst>
                </a:gridCol>
              </a:tblGrid>
              <a:tr h="370840">
                <a:tc gridSpan="3">
                  <a:txBody>
                    <a:bodyPr/>
                    <a:lstStyle/>
                    <a:p>
                      <a:pPr algn="ctr"/>
                      <a:r>
                        <a:rPr lang="fr-FR" dirty="0"/>
                        <a:t>Plus forte </a:t>
                      </a:r>
                      <a:r>
                        <a:rPr lang="fr-FR" dirty="0" err="1"/>
                        <a:t>sinégalités</a:t>
                      </a:r>
                      <a:endParaRPr lang="fr-FR" dirty="0"/>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370840">
                <a:tc>
                  <a:txBody>
                    <a:bodyPr/>
                    <a:lstStyle/>
                    <a:p>
                      <a:pPr algn="ctr"/>
                      <a:r>
                        <a:rPr lang="fr-FR" dirty="0"/>
                        <a:t>#1</a:t>
                      </a:r>
                    </a:p>
                  </a:txBody>
                  <a:tcPr/>
                </a:tc>
                <a:tc>
                  <a:txBody>
                    <a:bodyPr/>
                    <a:lstStyle/>
                    <a:p>
                      <a:pPr algn="ctr"/>
                      <a:r>
                        <a:rPr lang="fr-FR" dirty="0"/>
                        <a:t>Botswana</a:t>
                      </a:r>
                    </a:p>
                  </a:txBody>
                  <a:tcPr/>
                </a:tc>
                <a:tc>
                  <a:txBody>
                    <a:bodyPr/>
                    <a:lstStyle/>
                    <a:p>
                      <a:pPr algn="ctr"/>
                      <a:r>
                        <a:rPr lang="fr-FR" dirty="0"/>
                        <a:t>64,7</a:t>
                      </a:r>
                    </a:p>
                  </a:txBody>
                  <a:tcPr/>
                </a:tc>
                <a:extLst>
                  <a:ext uri="{0D108BD9-81ED-4DB2-BD59-A6C34878D82A}">
                    <a16:rowId xmlns:a16="http://schemas.microsoft.com/office/drawing/2014/main" val="10001"/>
                  </a:ext>
                </a:extLst>
              </a:tr>
              <a:tr h="370840">
                <a:tc>
                  <a:txBody>
                    <a:bodyPr/>
                    <a:lstStyle/>
                    <a:p>
                      <a:pPr algn="ctr"/>
                      <a:r>
                        <a:rPr lang="fr-FR"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Namibie</a:t>
                      </a:r>
                    </a:p>
                  </a:txBody>
                  <a:tcPr/>
                </a:tc>
                <a:tc>
                  <a:txBody>
                    <a:bodyPr/>
                    <a:lstStyle/>
                    <a:p>
                      <a:pPr algn="ctr"/>
                      <a:r>
                        <a:rPr lang="fr-FR" dirty="0"/>
                        <a:t>63,3</a:t>
                      </a:r>
                    </a:p>
                  </a:txBody>
                  <a:tcPr/>
                </a:tc>
                <a:extLst>
                  <a:ext uri="{0D108BD9-81ED-4DB2-BD59-A6C34878D82A}">
                    <a16:rowId xmlns:a16="http://schemas.microsoft.com/office/drawing/2014/main" val="10002"/>
                  </a:ext>
                </a:extLst>
              </a:tr>
              <a:tr h="370840">
                <a:tc>
                  <a:txBody>
                    <a:bodyPr/>
                    <a:lstStyle/>
                    <a:p>
                      <a:pPr algn="ctr"/>
                      <a:r>
                        <a:rPr lang="fr-FR" dirty="0"/>
                        <a:t>#3</a:t>
                      </a:r>
                    </a:p>
                  </a:txBody>
                  <a:tcPr/>
                </a:tc>
                <a:tc>
                  <a:txBody>
                    <a:bodyPr/>
                    <a:lstStyle/>
                    <a:p>
                      <a:pPr algn="ctr"/>
                      <a:r>
                        <a:rPr lang="fr-FR" dirty="0"/>
                        <a:t>Afrique du Sud</a:t>
                      </a:r>
                    </a:p>
                  </a:txBody>
                  <a:tcPr/>
                </a:tc>
                <a:tc>
                  <a:txBody>
                    <a:bodyPr/>
                    <a:lstStyle/>
                    <a:p>
                      <a:pPr algn="ctr"/>
                      <a:r>
                        <a:rPr lang="fr-FR" dirty="0"/>
                        <a:t>61,9</a:t>
                      </a:r>
                    </a:p>
                  </a:txBody>
                  <a:tcPr/>
                </a:tc>
                <a:extLst>
                  <a:ext uri="{0D108BD9-81ED-4DB2-BD59-A6C34878D82A}">
                    <a16:rowId xmlns:a16="http://schemas.microsoft.com/office/drawing/2014/main" val="10003"/>
                  </a:ext>
                </a:extLst>
              </a:tr>
              <a:tr h="370840">
                <a:tc>
                  <a:txBody>
                    <a:bodyPr/>
                    <a:lstStyle/>
                    <a:p>
                      <a:pPr algn="ctr"/>
                      <a:r>
                        <a:rPr lang="fr-FR" dirty="0"/>
                        <a:t>#4</a:t>
                      </a:r>
                    </a:p>
                  </a:txBody>
                  <a:tcPr/>
                </a:tc>
                <a:tc>
                  <a:txBody>
                    <a:bodyPr/>
                    <a:lstStyle/>
                    <a:p>
                      <a:pPr algn="ctr"/>
                      <a:r>
                        <a:rPr lang="fr-FR" dirty="0"/>
                        <a:t>Suriname</a:t>
                      </a:r>
                    </a:p>
                  </a:txBody>
                  <a:tcPr/>
                </a:tc>
                <a:tc>
                  <a:txBody>
                    <a:bodyPr/>
                    <a:lstStyle/>
                    <a:p>
                      <a:pPr algn="ctr"/>
                      <a:r>
                        <a:rPr lang="fr-FR" dirty="0"/>
                        <a:t>57,9</a:t>
                      </a:r>
                    </a:p>
                  </a:txBody>
                  <a:tcPr/>
                </a:tc>
                <a:extLst>
                  <a:ext uri="{0D108BD9-81ED-4DB2-BD59-A6C34878D82A}">
                    <a16:rowId xmlns:a16="http://schemas.microsoft.com/office/drawing/2014/main" val="10004"/>
                  </a:ext>
                </a:extLst>
              </a:tr>
              <a:tr h="370840">
                <a:tc>
                  <a:txBody>
                    <a:bodyPr/>
                    <a:lstStyle/>
                    <a:p>
                      <a:pPr algn="ctr"/>
                      <a:r>
                        <a:rPr lang="fr-FR" dirty="0"/>
                        <a:t>#5</a:t>
                      </a:r>
                    </a:p>
                  </a:txBody>
                  <a:tcPr/>
                </a:tc>
                <a:tc>
                  <a:txBody>
                    <a:bodyPr/>
                    <a:lstStyle/>
                    <a:p>
                      <a:pPr algn="ctr"/>
                      <a:r>
                        <a:rPr lang="fr-FR" dirty="0"/>
                        <a:t>Brésil</a:t>
                      </a:r>
                    </a:p>
                  </a:txBody>
                  <a:tcPr/>
                </a:tc>
                <a:tc>
                  <a:txBody>
                    <a:bodyPr/>
                    <a:lstStyle/>
                    <a:p>
                      <a:pPr algn="ctr"/>
                      <a:r>
                        <a:rPr lang="fr-FR" dirty="0"/>
                        <a:t>57</a:t>
                      </a:r>
                    </a:p>
                  </a:txBody>
                  <a:tcPr/>
                </a:tc>
                <a:extLst>
                  <a:ext uri="{0D108BD9-81ED-4DB2-BD59-A6C34878D82A}">
                    <a16:rowId xmlns:a16="http://schemas.microsoft.com/office/drawing/2014/main" val="10005"/>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1617280433"/>
              </p:ext>
            </p:extLst>
          </p:nvPr>
        </p:nvGraphicFramePr>
        <p:xfrm>
          <a:off x="5279571" y="3298522"/>
          <a:ext cx="5112658" cy="2001520"/>
        </p:xfrm>
        <a:graphic>
          <a:graphicData uri="http://schemas.openxmlformats.org/drawingml/2006/table">
            <a:tbl>
              <a:tblPr firstRow="1" bandRow="1">
                <a:tableStyleId>{5C22544A-7EE6-4342-B048-85BDC9FD1C3A}</a:tableStyleId>
              </a:tblPr>
              <a:tblGrid>
                <a:gridCol w="790607">
                  <a:extLst>
                    <a:ext uri="{9D8B030D-6E8A-4147-A177-3AD203B41FA5}">
                      <a16:colId xmlns:a16="http://schemas.microsoft.com/office/drawing/2014/main" val="20000"/>
                    </a:ext>
                  </a:extLst>
                </a:gridCol>
                <a:gridCol w="3075557">
                  <a:extLst>
                    <a:ext uri="{9D8B030D-6E8A-4147-A177-3AD203B41FA5}">
                      <a16:colId xmlns:a16="http://schemas.microsoft.com/office/drawing/2014/main" val="20001"/>
                    </a:ext>
                  </a:extLst>
                </a:gridCol>
                <a:gridCol w="1246494">
                  <a:extLst>
                    <a:ext uri="{9D8B030D-6E8A-4147-A177-3AD203B41FA5}">
                      <a16:colId xmlns:a16="http://schemas.microsoft.com/office/drawing/2014/main" val="20002"/>
                    </a:ext>
                  </a:extLst>
                </a:gridCol>
              </a:tblGrid>
              <a:tr h="370840">
                <a:tc>
                  <a:txBody>
                    <a:bodyPr/>
                    <a:lstStyle/>
                    <a:p>
                      <a:r>
                        <a:rPr lang="fr-FR" b="0" dirty="0">
                          <a:solidFill>
                            <a:schemeClr val="tx1"/>
                          </a:solidFill>
                        </a:rPr>
                        <a:t>#22</a:t>
                      </a:r>
                    </a:p>
                  </a:txBody>
                  <a:tcPr>
                    <a:solidFill>
                      <a:srgbClr val="EAEFF7"/>
                    </a:solidFill>
                  </a:tcPr>
                </a:tc>
                <a:tc>
                  <a:txBody>
                    <a:bodyPr/>
                    <a:lstStyle/>
                    <a:p>
                      <a:r>
                        <a:rPr lang="fr-FR" b="0" dirty="0">
                          <a:solidFill>
                            <a:schemeClr val="tx1"/>
                          </a:solidFill>
                        </a:rPr>
                        <a:t>Chypre</a:t>
                      </a:r>
                    </a:p>
                  </a:txBody>
                  <a:tcPr>
                    <a:solidFill>
                      <a:srgbClr val="EAEFF7"/>
                    </a:solidFill>
                  </a:tcPr>
                </a:tc>
                <a:tc>
                  <a:txBody>
                    <a:bodyPr/>
                    <a:lstStyle/>
                    <a:p>
                      <a:pPr algn="ctr"/>
                      <a:r>
                        <a:rPr lang="fr-FR" b="0" dirty="0">
                          <a:solidFill>
                            <a:schemeClr val="tx1"/>
                          </a:solidFill>
                        </a:rPr>
                        <a:t>24,38</a:t>
                      </a:r>
                    </a:p>
                  </a:txBody>
                  <a:tcPr>
                    <a:solidFill>
                      <a:srgbClr val="EAEFF7"/>
                    </a:solidFill>
                  </a:tcPr>
                </a:tc>
                <a:extLst>
                  <a:ext uri="{0D108BD9-81ED-4DB2-BD59-A6C34878D82A}">
                    <a16:rowId xmlns:a16="http://schemas.microsoft.com/office/drawing/2014/main" val="10000"/>
                  </a:ext>
                </a:extLst>
              </a:tr>
              <a:tr h="370840">
                <a:tc>
                  <a:txBody>
                    <a:bodyPr/>
                    <a:lstStyle/>
                    <a:p>
                      <a:r>
                        <a:rPr lang="fr-FR" dirty="0"/>
                        <a:t>#23</a:t>
                      </a:r>
                    </a:p>
                  </a:txBody>
                  <a:tcPr/>
                </a:tc>
                <a:tc>
                  <a:txBody>
                    <a:bodyPr/>
                    <a:lstStyle/>
                    <a:p>
                      <a:r>
                        <a:rPr lang="fr-FR" dirty="0"/>
                        <a:t>Luxembourg</a:t>
                      </a:r>
                    </a:p>
                  </a:txBody>
                  <a:tcPr/>
                </a:tc>
                <a:tc>
                  <a:txBody>
                    <a:bodyPr/>
                    <a:lstStyle/>
                    <a:p>
                      <a:pPr algn="ctr"/>
                      <a:r>
                        <a:rPr lang="fr-FR" dirty="0"/>
                        <a:t>25,26</a:t>
                      </a:r>
                    </a:p>
                  </a:txBody>
                  <a:tcPr/>
                </a:tc>
                <a:extLst>
                  <a:ext uri="{0D108BD9-81ED-4DB2-BD59-A6C34878D82A}">
                    <a16:rowId xmlns:a16="http://schemas.microsoft.com/office/drawing/2014/main" val="10001"/>
                  </a:ext>
                </a:extLst>
              </a:tr>
              <a:tr h="370840">
                <a:tc>
                  <a:txBody>
                    <a:bodyPr/>
                    <a:lstStyle/>
                    <a:p>
                      <a:r>
                        <a:rPr lang="fr-FR" sz="2800" b="1" dirty="0">
                          <a:solidFill>
                            <a:schemeClr val="bg1"/>
                          </a:solidFill>
                        </a:rPr>
                        <a:t>#25</a:t>
                      </a:r>
                    </a:p>
                  </a:txBody>
                  <a:tcPr>
                    <a:solidFill>
                      <a:schemeClr val="accent1"/>
                    </a:solidFill>
                  </a:tcPr>
                </a:tc>
                <a:tc>
                  <a:txBody>
                    <a:bodyPr/>
                    <a:lstStyle/>
                    <a:p>
                      <a:r>
                        <a:rPr lang="fr-FR" sz="2800" b="1" dirty="0">
                          <a:solidFill>
                            <a:schemeClr val="bg1"/>
                          </a:solidFill>
                        </a:rPr>
                        <a:t>France</a:t>
                      </a:r>
                    </a:p>
                  </a:txBody>
                  <a:tcPr>
                    <a:solidFill>
                      <a:schemeClr val="accent1"/>
                    </a:solidFill>
                  </a:tcPr>
                </a:tc>
                <a:tc>
                  <a:txBody>
                    <a:bodyPr/>
                    <a:lstStyle/>
                    <a:p>
                      <a:pPr algn="ctr"/>
                      <a:r>
                        <a:rPr lang="fr-FR" sz="2800" b="1" dirty="0">
                          <a:solidFill>
                            <a:schemeClr val="bg1"/>
                          </a:solidFill>
                        </a:rPr>
                        <a:t>26,6</a:t>
                      </a:r>
                    </a:p>
                  </a:txBody>
                  <a:tcPr>
                    <a:solidFill>
                      <a:schemeClr val="accent1"/>
                    </a:solidFill>
                  </a:tcPr>
                </a:tc>
                <a:extLst>
                  <a:ext uri="{0D108BD9-81ED-4DB2-BD59-A6C34878D82A}">
                    <a16:rowId xmlns:a16="http://schemas.microsoft.com/office/drawing/2014/main" val="10002"/>
                  </a:ext>
                </a:extLst>
              </a:tr>
              <a:tr h="370840">
                <a:tc>
                  <a:txBody>
                    <a:bodyPr/>
                    <a:lstStyle/>
                    <a:p>
                      <a:r>
                        <a:rPr lang="fr-FR" dirty="0"/>
                        <a:t>#26</a:t>
                      </a:r>
                    </a:p>
                  </a:txBody>
                  <a:tcPr/>
                </a:tc>
                <a:tc>
                  <a:txBody>
                    <a:bodyPr/>
                    <a:lstStyle/>
                    <a:p>
                      <a:r>
                        <a:rPr lang="fr-FR" dirty="0"/>
                        <a:t>Timor-Leste</a:t>
                      </a:r>
                    </a:p>
                  </a:txBody>
                  <a:tcPr/>
                </a:tc>
                <a:tc>
                  <a:txBody>
                    <a:bodyPr/>
                    <a:lstStyle/>
                    <a:p>
                      <a:pPr algn="ctr"/>
                      <a:r>
                        <a:rPr lang="fr-FR" dirty="0"/>
                        <a:t>26,7</a:t>
                      </a:r>
                    </a:p>
                  </a:txBody>
                  <a:tcPr/>
                </a:tc>
                <a:extLst>
                  <a:ext uri="{0D108BD9-81ED-4DB2-BD59-A6C34878D82A}">
                    <a16:rowId xmlns:a16="http://schemas.microsoft.com/office/drawing/2014/main" val="10003"/>
                  </a:ext>
                </a:extLst>
              </a:tr>
              <a:tr h="370840">
                <a:tc>
                  <a:txBody>
                    <a:bodyPr/>
                    <a:lstStyle/>
                    <a:p>
                      <a:r>
                        <a:rPr lang="fr-FR" dirty="0"/>
                        <a:t>#27</a:t>
                      </a:r>
                    </a:p>
                  </a:txBody>
                  <a:tcPr/>
                </a:tc>
                <a:tc>
                  <a:txBody>
                    <a:bodyPr/>
                    <a:lstStyle/>
                    <a:p>
                      <a:r>
                        <a:rPr lang="fr-FR" dirty="0"/>
                        <a:t>Egypte</a:t>
                      </a:r>
                    </a:p>
                  </a:txBody>
                  <a:tcPr/>
                </a:tc>
                <a:tc>
                  <a:txBody>
                    <a:bodyPr/>
                    <a:lstStyle/>
                    <a:p>
                      <a:pPr algn="ctr"/>
                      <a:r>
                        <a:rPr lang="fr-FR" dirty="0"/>
                        <a:t>26,71</a:t>
                      </a:r>
                    </a:p>
                  </a:txBody>
                  <a:tcPr/>
                </a:tc>
                <a:extLst>
                  <a:ext uri="{0D108BD9-81ED-4DB2-BD59-A6C34878D82A}">
                    <a16:rowId xmlns:a16="http://schemas.microsoft.com/office/drawing/2014/main" val="10004"/>
                  </a:ext>
                </a:extLst>
              </a:tr>
            </a:tbl>
          </a:graphicData>
        </a:graphic>
      </p:graphicFrame>
      <p:sp>
        <p:nvSpPr>
          <p:cNvPr id="2" name="ZoneTexte 1">
            <a:extLst>
              <a:ext uri="{FF2B5EF4-FFF2-40B4-BE49-F238E27FC236}">
                <a16:creationId xmlns:a16="http://schemas.microsoft.com/office/drawing/2014/main" id="{FC8F4446-183C-CCE9-B8C7-9F2BB03FC39F}"/>
              </a:ext>
            </a:extLst>
          </p:cNvPr>
          <p:cNvSpPr txBox="1"/>
          <p:nvPr/>
        </p:nvSpPr>
        <p:spPr>
          <a:xfrm>
            <a:off x="492211" y="1068858"/>
            <a:ext cx="274319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b="1" dirty="0">
                <a:solidFill>
                  <a:schemeClr val="bg1"/>
                </a:solidFill>
              </a:rPr>
              <a:t>Rang des indices de Gini</a:t>
            </a:r>
            <a:endParaRPr lang="fr-FR" sz="3200" b="1" dirty="0">
              <a:solidFill>
                <a:schemeClr val="bg1"/>
              </a:solidFill>
              <a:cs typeface="Calibri"/>
            </a:endParaRPr>
          </a:p>
        </p:txBody>
      </p:sp>
    </p:spTree>
    <p:extLst>
      <p:ext uri="{BB962C8B-B14F-4D97-AF65-F5344CB8AC3E}">
        <p14:creationId xmlns:p14="http://schemas.microsoft.com/office/powerpoint/2010/main" val="353654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97" y="0"/>
            <a:ext cx="12200632"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2" name="Titre 1"/>
          <p:cNvSpPr>
            <a:spLocks noGrp="1"/>
          </p:cNvSpPr>
          <p:nvPr>
            <p:ph type="title"/>
          </p:nvPr>
        </p:nvSpPr>
        <p:spPr>
          <a:xfrm>
            <a:off x="517849" y="2600640"/>
            <a:ext cx="7398109" cy="1325563"/>
          </a:xfrm>
        </p:spPr>
        <p:txBody>
          <a:bodyPr>
            <a:normAutofit/>
          </a:bodyPr>
          <a:lstStyle/>
          <a:p>
            <a:r>
              <a:rPr lang="fr-FR" b="1" dirty="0">
                <a:solidFill>
                  <a:schemeClr val="bg1">
                    <a:lumMod val="95000"/>
                  </a:schemeClr>
                </a:solidFill>
                <a:latin typeface="Garamond" panose="02020404030301010803" pitchFamily="18" charset="0"/>
              </a:rPr>
              <a:t>3 – Variables additionnelles</a:t>
            </a:r>
          </a:p>
        </p:txBody>
      </p:sp>
      <p:sp>
        <p:nvSpPr>
          <p:cNvPr id="10" name="Espace réservé du numéro de diapositive 9"/>
          <p:cNvSpPr>
            <a:spLocks noGrp="1"/>
          </p:cNvSpPr>
          <p:nvPr>
            <p:ph type="sldNum" sz="quarter" idx="12"/>
          </p:nvPr>
        </p:nvSpPr>
        <p:spPr/>
        <p:txBody>
          <a:bodyPr/>
          <a:lstStyle/>
          <a:p>
            <a:fld id="{5578900F-C364-47EA-8E27-E4BF646460B0}" type="slidenum">
              <a:rPr lang="fr-FR" smtClean="0"/>
              <a:t>17</a:t>
            </a:fld>
            <a:endParaRPr lang="fr-FR"/>
          </a:p>
        </p:txBody>
      </p:sp>
    </p:spTree>
    <p:extLst>
      <p:ext uri="{BB962C8B-B14F-4D97-AF65-F5344CB8AC3E}">
        <p14:creationId xmlns:p14="http://schemas.microsoft.com/office/powerpoint/2010/main" val="15339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10" name="Espace réservé du numéro de diapositive 9"/>
          <p:cNvSpPr>
            <a:spLocks noGrp="1"/>
          </p:cNvSpPr>
          <p:nvPr>
            <p:ph type="sldNum" sz="quarter" idx="12"/>
          </p:nvPr>
        </p:nvSpPr>
        <p:spPr/>
        <p:txBody>
          <a:bodyPr/>
          <a:lstStyle/>
          <a:p>
            <a:fld id="{5578900F-C364-47EA-8E27-E4BF646460B0}" type="slidenum">
              <a:rPr lang="fr-FR" smtClean="0"/>
              <a:t>18</a:t>
            </a:fld>
            <a:endParaRPr lang="fr-FR"/>
          </a:p>
        </p:txBody>
      </p:sp>
      <p:sp>
        <p:nvSpPr>
          <p:cNvPr id="3" name="ZoneTexte 2"/>
          <p:cNvSpPr txBox="1"/>
          <p:nvPr/>
        </p:nvSpPr>
        <p:spPr>
          <a:xfrm>
            <a:off x="6771111" y="278125"/>
            <a:ext cx="2157385" cy="369332"/>
          </a:xfrm>
          <a:prstGeom prst="rect">
            <a:avLst/>
          </a:prstGeom>
          <a:noFill/>
        </p:spPr>
        <p:txBody>
          <a:bodyPr wrap="none" rtlCol="0">
            <a:spAutoFit/>
          </a:bodyPr>
          <a:lstStyle/>
          <a:p>
            <a:r>
              <a:rPr lang="fr-FR" dirty="0" err="1"/>
              <a:t>Dataframe</a:t>
            </a:r>
            <a:r>
              <a:rPr lang="fr-FR" dirty="0"/>
              <a:t> de travail:</a:t>
            </a:r>
          </a:p>
        </p:txBody>
      </p:sp>
      <p:pic>
        <p:nvPicPr>
          <p:cNvPr id="5" name="Image 4"/>
          <p:cNvPicPr>
            <a:picLocks noChangeAspect="1"/>
          </p:cNvPicPr>
          <p:nvPr/>
        </p:nvPicPr>
        <p:blipFill>
          <a:blip r:embed="rId3"/>
          <a:stretch>
            <a:fillRect/>
          </a:stretch>
        </p:blipFill>
        <p:spPr>
          <a:xfrm>
            <a:off x="4927373" y="853705"/>
            <a:ext cx="5857875" cy="2438400"/>
          </a:xfrm>
          <a:prstGeom prst="rect">
            <a:avLst/>
          </a:prstGeom>
        </p:spPr>
      </p:pic>
      <p:sp>
        <p:nvSpPr>
          <p:cNvPr id="8" name="ZoneTexte 7"/>
          <p:cNvSpPr txBox="1"/>
          <p:nvPr/>
        </p:nvSpPr>
        <p:spPr>
          <a:xfrm>
            <a:off x="3599543" y="3543687"/>
            <a:ext cx="921342" cy="369332"/>
          </a:xfrm>
          <a:prstGeom prst="rect">
            <a:avLst/>
          </a:prstGeom>
          <a:noFill/>
        </p:spPr>
        <p:txBody>
          <a:bodyPr wrap="none" rtlCol="0">
            <a:spAutoFit/>
          </a:bodyPr>
          <a:lstStyle/>
          <a:p>
            <a:r>
              <a:rPr lang="fr-FR" dirty="0"/>
              <a:t>Etapes :</a:t>
            </a:r>
          </a:p>
        </p:txBody>
      </p:sp>
      <mc:AlternateContent xmlns:mc="http://schemas.openxmlformats.org/markup-compatibility/2006" xmlns:a14="http://schemas.microsoft.com/office/drawing/2010/main">
        <mc:Choice Requires="a14">
          <p:sp>
            <p:nvSpPr>
              <p:cNvPr id="9" name="ZoneTexte 8"/>
              <p:cNvSpPr txBox="1"/>
              <p:nvPr/>
            </p:nvSpPr>
            <p:spPr>
              <a:xfrm>
                <a:off x="3920209" y="4078078"/>
                <a:ext cx="7731814" cy="2083840"/>
              </a:xfrm>
              <a:prstGeom prst="rect">
                <a:avLst/>
              </a:prstGeom>
              <a:noFill/>
            </p:spPr>
            <p:txBody>
              <a:bodyPr wrap="square" rtlCol="0">
                <a:spAutoFit/>
              </a:bodyPr>
              <a:lstStyle/>
              <a:p>
                <a:r>
                  <a:rPr lang="fr-FR" dirty="0"/>
                  <a:t>1 – Génération du revenu des parents</a:t>
                </a:r>
              </a:p>
              <a:p>
                <a:r>
                  <a:rPr lang="fr-FR" dirty="0"/>
                  <a:t>2 – Génération du terme d’erreur </a:t>
                </a:r>
                <a14:m>
                  <m:oMath xmlns:m="http://schemas.openxmlformats.org/officeDocument/2006/math">
                    <m:r>
                      <a:rPr lang="fr-FR" b="0" i="1" smtClean="0">
                        <a:latin typeface="Cambria Math" panose="02040503050406030204" pitchFamily="18" charset="0"/>
                      </a:rPr>
                      <m:t>𝑛</m:t>
                    </m:r>
                  </m:oMath>
                </a14:m>
                <a:endParaRPr lang="fr-FR" b="0" dirty="0"/>
              </a:p>
              <a:p>
                <a:r>
                  <a:rPr lang="fr-FR" dirty="0"/>
                  <a:t>3 – Génération du revenu des enfants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𝑐h𝑖𝑙𝑑</m:t>
                        </m:r>
                      </m:sub>
                    </m:sSub>
                  </m:oMath>
                </a14:m>
                <a:r>
                  <a:rPr lang="fr-FR" dirty="0"/>
                  <a:t> via </a:t>
                </a:r>
                <a:r>
                  <a:rPr lang="fr-FR" b="1" i="1" dirty="0" err="1"/>
                  <a:t>generate_income</a:t>
                </a:r>
                <a:endParaRPr lang="fr-FR" b="1" i="1" dirty="0"/>
              </a:p>
              <a:p>
                <a:r>
                  <a:rPr lang="fr-FR" dirty="0"/>
                  <a:t>4 – Calcul des classes de revenus des enfants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𝑐</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𝑖</m:t>
                            </m:r>
                          </m:e>
                          <m:sub>
                            <m:r>
                              <a:rPr lang="fr-FR" b="0" i="1" smtClean="0">
                                <a:latin typeface="Cambria Math" panose="02040503050406030204" pitchFamily="18" charset="0"/>
                              </a:rPr>
                              <m:t>𝑐h𝑖𝑙𝑑</m:t>
                            </m:r>
                          </m:sub>
                        </m:sSub>
                      </m:sub>
                    </m:sSub>
                  </m:oMath>
                </a14:m>
                <a:r>
                  <a:rPr lang="fr-FR" dirty="0"/>
                  <a:t> &amp; des parents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𝑐</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𝑖</m:t>
                            </m:r>
                          </m:e>
                          <m:sub>
                            <m:r>
                              <a:rPr lang="fr-FR" b="0" i="1" smtClean="0">
                                <a:latin typeface="Cambria Math" panose="02040503050406030204" pitchFamily="18" charset="0"/>
                              </a:rPr>
                              <m:t>𝑝𝑎𝑟𝑒𝑛𝑡𝑠</m:t>
                            </m:r>
                          </m:sub>
                        </m:sSub>
                      </m:sub>
                    </m:sSub>
                  </m:oMath>
                </a14:m>
                <a:r>
                  <a:rPr lang="fr-FR" dirty="0"/>
                  <a:t> via </a:t>
                </a:r>
                <a:r>
                  <a:rPr lang="fr-FR" b="1" i="1" dirty="0" err="1"/>
                  <a:t>compute_quantiles</a:t>
                </a:r>
                <a:endParaRPr lang="fr-FR" dirty="0"/>
              </a:p>
              <a:p>
                <a:r>
                  <a:rPr lang="fr-FR" dirty="0"/>
                  <a:t>5 – Calcul des </a:t>
                </a:r>
                <a:r>
                  <a:rPr lang="fr-FR" dirty="0" err="1"/>
                  <a:t>disributions</a:t>
                </a:r>
                <a:r>
                  <a:rPr lang="fr-FR" dirty="0"/>
                  <a:t> conditionnelles via </a:t>
                </a:r>
                <a:r>
                  <a:rPr lang="fr-FR" b="1" i="1" dirty="0" err="1"/>
                  <a:t>conditional_distribution</a:t>
                </a:r>
                <a:r>
                  <a:rPr lang="fr-FR" dirty="0"/>
                  <a:t> sur la base de l’échantillon donné </a:t>
                </a:r>
                <a:r>
                  <a:rPr lang="fr-FR" b="1" i="1" dirty="0" err="1"/>
                  <a:t>sample</a:t>
                </a:r>
                <a:r>
                  <a:rPr lang="fr-FR" i="1" dirty="0"/>
                  <a:t> </a:t>
                </a:r>
                <a:r>
                  <a:rPr lang="fr-FR" dirty="0"/>
                  <a:t>et du résultat de </a:t>
                </a:r>
                <a:r>
                  <a:rPr lang="fr-FR" b="1" i="1" dirty="0" err="1"/>
                  <a:t>compute_quantiles</a:t>
                </a:r>
                <a:endParaRPr lang="fr-FR" dirty="0"/>
              </a:p>
            </p:txBody>
          </p:sp>
        </mc:Choice>
        <mc:Fallback xmlns="">
          <p:sp>
            <p:nvSpPr>
              <p:cNvPr id="9" name="ZoneTexte 8"/>
              <p:cNvSpPr txBox="1">
                <a:spLocks noRot="1" noChangeAspect="1" noMove="1" noResize="1" noEditPoints="1" noAdjustHandles="1" noChangeArrowheads="1" noChangeShapeType="1" noTextEdit="1"/>
              </p:cNvSpPr>
              <p:nvPr/>
            </p:nvSpPr>
            <p:spPr>
              <a:xfrm>
                <a:off x="3920209" y="4078078"/>
                <a:ext cx="7731814" cy="2083840"/>
              </a:xfrm>
              <a:prstGeom prst="rect">
                <a:avLst/>
              </a:prstGeom>
              <a:blipFill rotWithShape="0">
                <a:blip r:embed="rId4"/>
                <a:stretch>
                  <a:fillRect l="-631" t="-1754" b="-3801"/>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66620500-454C-15E5-254E-472CD12A968F}"/>
              </a:ext>
            </a:extLst>
          </p:cNvPr>
          <p:cNvSpPr txBox="1"/>
          <p:nvPr/>
        </p:nvSpPr>
        <p:spPr>
          <a:xfrm>
            <a:off x="399535" y="718750"/>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3200" b="1" dirty="0">
                <a:solidFill>
                  <a:schemeClr val="bg1"/>
                </a:solidFill>
              </a:rPr>
              <a:t>Méthodologie</a:t>
            </a:r>
          </a:p>
        </p:txBody>
      </p:sp>
    </p:spTree>
    <p:extLst>
      <p:ext uri="{BB962C8B-B14F-4D97-AF65-F5344CB8AC3E}">
        <p14:creationId xmlns:p14="http://schemas.microsoft.com/office/powerpoint/2010/main" val="216351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latin typeface="Garamond" panose="02020404030301010803" pitchFamily="18" charset="0"/>
            </a:endParaRPr>
          </a:p>
        </p:txBody>
      </p:sp>
      <p:sp>
        <p:nvSpPr>
          <p:cNvPr id="10" name="Espace réservé du numéro de diapositive 9"/>
          <p:cNvSpPr>
            <a:spLocks noGrp="1"/>
          </p:cNvSpPr>
          <p:nvPr>
            <p:ph type="sldNum" sz="quarter" idx="12"/>
          </p:nvPr>
        </p:nvSpPr>
        <p:spPr/>
        <p:txBody>
          <a:bodyPr/>
          <a:lstStyle/>
          <a:p>
            <a:fld id="{5578900F-C364-47EA-8E27-E4BF646460B0}" type="slidenum">
              <a:rPr lang="fr-FR" smtClean="0"/>
              <a:t>19</a:t>
            </a:fld>
            <a:endParaRPr lang="fr-FR"/>
          </a:p>
        </p:txBody>
      </p:sp>
      <p:pic>
        <p:nvPicPr>
          <p:cNvPr id="6" name="Image 5"/>
          <p:cNvPicPr>
            <a:picLocks noChangeAspect="1"/>
          </p:cNvPicPr>
          <p:nvPr/>
        </p:nvPicPr>
        <p:blipFill rotWithShape="1">
          <a:blip r:embed="rId3"/>
          <a:srcRect l="11189" r="20659" b="61252"/>
          <a:stretch/>
        </p:blipFill>
        <p:spPr>
          <a:xfrm>
            <a:off x="7557523" y="683657"/>
            <a:ext cx="3550839" cy="3579549"/>
          </a:xfrm>
          <a:prstGeom prst="rect">
            <a:avLst/>
          </a:prstGeom>
        </p:spPr>
      </p:pic>
      <p:pic>
        <p:nvPicPr>
          <p:cNvPr id="13" name="Image 12"/>
          <p:cNvPicPr>
            <a:picLocks noChangeAspect="1"/>
          </p:cNvPicPr>
          <p:nvPr/>
        </p:nvPicPr>
        <p:blipFill rotWithShape="1">
          <a:blip r:embed="rId3"/>
          <a:srcRect t="60689" r="19972"/>
          <a:stretch/>
        </p:blipFill>
        <p:spPr>
          <a:xfrm>
            <a:off x="3417038" y="683656"/>
            <a:ext cx="4109923" cy="3579549"/>
          </a:xfrm>
          <a:prstGeom prst="rect">
            <a:avLst/>
          </a:prstGeom>
        </p:spPr>
      </p:pic>
      <p:pic>
        <p:nvPicPr>
          <p:cNvPr id="14" name="Image 13"/>
          <p:cNvPicPr>
            <a:picLocks noChangeAspect="1"/>
          </p:cNvPicPr>
          <p:nvPr/>
        </p:nvPicPr>
        <p:blipFill rotWithShape="1">
          <a:blip r:embed="rId3"/>
          <a:srcRect l="81351" t="3984" r="5120" b="75085"/>
          <a:stretch/>
        </p:blipFill>
        <p:spPr>
          <a:xfrm>
            <a:off x="11322334" y="1291533"/>
            <a:ext cx="704850" cy="1933575"/>
          </a:xfrm>
          <a:prstGeom prst="rect">
            <a:avLst/>
          </a:prstGeom>
          <a:ln w="3175">
            <a:solidFill>
              <a:schemeClr val="tx1">
                <a:lumMod val="95000"/>
                <a:lumOff val="5000"/>
              </a:schemeClr>
            </a:solidFill>
          </a:ln>
        </p:spPr>
      </p:pic>
      <p:sp>
        <p:nvSpPr>
          <p:cNvPr id="7" name="ZoneTexte 6"/>
          <p:cNvSpPr txBox="1"/>
          <p:nvPr/>
        </p:nvSpPr>
        <p:spPr>
          <a:xfrm>
            <a:off x="3833797" y="314325"/>
            <a:ext cx="1645515" cy="369332"/>
          </a:xfrm>
          <a:prstGeom prst="rect">
            <a:avLst/>
          </a:prstGeom>
          <a:noFill/>
        </p:spPr>
        <p:txBody>
          <a:bodyPr wrap="none" rtlCol="0">
            <a:spAutoFit/>
          </a:bodyPr>
          <a:lstStyle/>
          <a:p>
            <a:r>
              <a:rPr lang="fr-FR" dirty="0"/>
              <a:t>6 – Vérification </a:t>
            </a:r>
          </a:p>
        </p:txBody>
      </p:sp>
      <p:sp>
        <p:nvSpPr>
          <p:cNvPr id="15" name="ZoneTexte 14"/>
          <p:cNvSpPr txBox="1"/>
          <p:nvPr/>
        </p:nvSpPr>
        <p:spPr>
          <a:xfrm>
            <a:off x="3621986" y="4363057"/>
            <a:ext cx="2113527" cy="369332"/>
          </a:xfrm>
          <a:prstGeom prst="rect">
            <a:avLst/>
          </a:prstGeom>
          <a:noFill/>
        </p:spPr>
        <p:txBody>
          <a:bodyPr wrap="none" rtlCol="0">
            <a:spAutoFit/>
          </a:bodyPr>
          <a:lstStyle/>
          <a:p>
            <a:r>
              <a:rPr lang="fr-FR" dirty="0"/>
              <a:t>Nouvel échantillon : </a:t>
            </a:r>
          </a:p>
        </p:txBody>
      </p:sp>
      <p:pic>
        <p:nvPicPr>
          <p:cNvPr id="16" name="Image 15"/>
          <p:cNvPicPr>
            <a:picLocks noChangeAspect="1"/>
          </p:cNvPicPr>
          <p:nvPr/>
        </p:nvPicPr>
        <p:blipFill rotWithShape="1">
          <a:blip r:embed="rId4"/>
          <a:srcRect t="10443"/>
          <a:stretch/>
        </p:blipFill>
        <p:spPr>
          <a:xfrm>
            <a:off x="3621986" y="4732389"/>
            <a:ext cx="2900249" cy="920146"/>
          </a:xfrm>
          <a:prstGeom prst="rect">
            <a:avLst/>
          </a:prstGeom>
        </p:spPr>
      </p:pic>
      <p:pic>
        <p:nvPicPr>
          <p:cNvPr id="17" name="Image 16"/>
          <p:cNvPicPr>
            <a:picLocks noChangeAspect="1"/>
          </p:cNvPicPr>
          <p:nvPr/>
        </p:nvPicPr>
        <p:blipFill>
          <a:blip r:embed="rId5"/>
          <a:stretch>
            <a:fillRect/>
          </a:stretch>
        </p:blipFill>
        <p:spPr>
          <a:xfrm>
            <a:off x="7557523" y="4679950"/>
            <a:ext cx="4295775" cy="1676400"/>
          </a:xfrm>
          <a:prstGeom prst="rect">
            <a:avLst/>
          </a:prstGeom>
        </p:spPr>
      </p:pic>
      <p:sp>
        <p:nvSpPr>
          <p:cNvPr id="18" name="Flèche à angle droit 17"/>
          <p:cNvSpPr/>
          <p:nvPr/>
        </p:nvSpPr>
        <p:spPr>
          <a:xfrm rot="5400000">
            <a:off x="6150705" y="5102958"/>
            <a:ext cx="692152" cy="152253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6615BFE6-87F4-75EB-11CF-CD6F0887E503}"/>
              </a:ext>
            </a:extLst>
          </p:cNvPr>
          <p:cNvSpPr txBox="1"/>
          <p:nvPr/>
        </p:nvSpPr>
        <p:spPr>
          <a:xfrm>
            <a:off x="377653" y="923409"/>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b="1">
                <a:solidFill>
                  <a:schemeClr val="bg1"/>
                </a:solidFill>
              </a:rPr>
              <a:t>Echantillonnage</a:t>
            </a:r>
            <a:endParaRPr lang="fr-FR" sz="2800" b="1">
              <a:solidFill>
                <a:schemeClr val="bg1"/>
              </a:solidFill>
              <a:cs typeface="Calibri"/>
            </a:endParaRPr>
          </a:p>
        </p:txBody>
      </p:sp>
    </p:spTree>
    <p:extLst>
      <p:ext uri="{BB962C8B-B14F-4D97-AF65-F5344CB8AC3E}">
        <p14:creationId xmlns:p14="http://schemas.microsoft.com/office/powerpoint/2010/main" val="125041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344092"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2" name="Titre 1"/>
          <p:cNvSpPr>
            <a:spLocks noGrp="1"/>
          </p:cNvSpPr>
          <p:nvPr>
            <p:ph type="title"/>
          </p:nvPr>
        </p:nvSpPr>
        <p:spPr>
          <a:xfrm>
            <a:off x="124095" y="938009"/>
            <a:ext cx="3385457" cy="1325563"/>
          </a:xfrm>
        </p:spPr>
        <p:txBody>
          <a:bodyPr/>
          <a:lstStyle/>
          <a:p>
            <a:r>
              <a:rPr lang="fr-FR" b="1" dirty="0">
                <a:solidFill>
                  <a:schemeClr val="bg1">
                    <a:lumMod val="95000"/>
                  </a:schemeClr>
                </a:solidFill>
                <a:latin typeface="Garamond" panose="02020404030301010803" pitchFamily="18" charset="0"/>
              </a:rPr>
              <a:t>Plan de la présentation</a:t>
            </a:r>
          </a:p>
        </p:txBody>
      </p:sp>
      <p:sp>
        <p:nvSpPr>
          <p:cNvPr id="6" name="ZoneTexte 5"/>
          <p:cNvSpPr txBox="1"/>
          <p:nvPr/>
        </p:nvSpPr>
        <p:spPr>
          <a:xfrm>
            <a:off x="4069977" y="2151727"/>
            <a:ext cx="6711902" cy="2062103"/>
          </a:xfrm>
          <a:prstGeom prst="rect">
            <a:avLst/>
          </a:prstGeom>
          <a:noFill/>
        </p:spPr>
        <p:txBody>
          <a:bodyPr wrap="none" rtlCol="0">
            <a:spAutoFit/>
          </a:bodyPr>
          <a:lstStyle/>
          <a:p>
            <a:pPr marL="342900" indent="-342900">
              <a:buFont typeface="+mj-lt"/>
              <a:buAutoNum type="arabicPeriod"/>
            </a:pPr>
            <a:r>
              <a:rPr lang="fr-FR" sz="3200" dirty="0">
                <a:latin typeface="Garamond" panose="02020404030301010803" pitchFamily="18" charset="0"/>
              </a:rPr>
              <a:t>Présentation des données </a:t>
            </a:r>
            <a:r>
              <a:rPr lang="fr-FR" sz="3200" i="1" dirty="0">
                <a:latin typeface="Garamond" panose="02020404030301010803" pitchFamily="18" charset="0"/>
              </a:rPr>
              <a:t>– mission 1</a:t>
            </a:r>
          </a:p>
          <a:p>
            <a:pPr marL="342900" indent="-342900">
              <a:buFont typeface="+mj-lt"/>
              <a:buAutoNum type="arabicPeriod"/>
            </a:pPr>
            <a:r>
              <a:rPr lang="fr-FR" sz="3200" dirty="0">
                <a:latin typeface="Garamond" panose="02020404030301010803" pitchFamily="18" charset="0"/>
              </a:rPr>
              <a:t>Statistiques descriptives </a:t>
            </a:r>
            <a:r>
              <a:rPr lang="fr-FR" sz="3200" i="1" dirty="0">
                <a:latin typeface="Garamond" panose="02020404030301010803" pitchFamily="18" charset="0"/>
              </a:rPr>
              <a:t>– mission 2</a:t>
            </a:r>
          </a:p>
          <a:p>
            <a:pPr marL="342900" indent="-342900">
              <a:buFont typeface="+mj-lt"/>
              <a:buAutoNum type="arabicPeriod"/>
            </a:pPr>
            <a:r>
              <a:rPr lang="fr-FR" sz="3200" dirty="0">
                <a:latin typeface="Garamond" panose="02020404030301010803" pitchFamily="18" charset="0"/>
              </a:rPr>
              <a:t>Variables complémentaires </a:t>
            </a:r>
            <a:r>
              <a:rPr lang="fr-FR" sz="3200" i="1" dirty="0">
                <a:latin typeface="Garamond" panose="02020404030301010803" pitchFamily="18" charset="0"/>
              </a:rPr>
              <a:t>– mission 3</a:t>
            </a:r>
          </a:p>
          <a:p>
            <a:pPr marL="342900" indent="-342900">
              <a:buFont typeface="+mj-lt"/>
              <a:buAutoNum type="arabicPeriod"/>
            </a:pPr>
            <a:r>
              <a:rPr lang="fr-FR" sz="3200" dirty="0">
                <a:latin typeface="Garamond" panose="02020404030301010803" pitchFamily="18" charset="0"/>
              </a:rPr>
              <a:t>Modélisation</a:t>
            </a: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t>2</a:t>
            </a:fld>
            <a:endParaRPr lang="fr-FR"/>
          </a:p>
        </p:txBody>
      </p:sp>
    </p:spTree>
    <p:extLst>
      <p:ext uri="{BB962C8B-B14F-4D97-AF65-F5344CB8AC3E}">
        <p14:creationId xmlns:p14="http://schemas.microsoft.com/office/powerpoint/2010/main" val="29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dirty="0">
                <a:latin typeface="Calibri Light"/>
                <a:cs typeface="Calibri Light"/>
              </a:rPr>
              <a:t>Temps de calcul: +/- 10 minutes</a:t>
            </a:r>
          </a:p>
        </p:txBody>
      </p:sp>
      <p:sp>
        <p:nvSpPr>
          <p:cNvPr id="10" name="Espace réservé du numéro de diapositive 9"/>
          <p:cNvSpPr>
            <a:spLocks noGrp="1"/>
          </p:cNvSpPr>
          <p:nvPr>
            <p:ph type="sldNum" sz="quarter" idx="12"/>
          </p:nvPr>
        </p:nvSpPr>
        <p:spPr/>
        <p:txBody>
          <a:bodyPr/>
          <a:lstStyle/>
          <a:p>
            <a:fld id="{5578900F-C364-47EA-8E27-E4BF646460B0}" type="slidenum">
              <a:rPr lang="fr-FR" smtClean="0"/>
              <a:t>20</a:t>
            </a:fld>
            <a:endParaRPr lang="fr-FR"/>
          </a:p>
        </p:txBody>
      </p:sp>
      <p:sp>
        <p:nvSpPr>
          <p:cNvPr id="3" name="ZoneTexte 2"/>
          <p:cNvSpPr txBox="1"/>
          <p:nvPr/>
        </p:nvSpPr>
        <p:spPr>
          <a:xfrm>
            <a:off x="3424351" y="379090"/>
            <a:ext cx="6821163" cy="369332"/>
          </a:xfrm>
          <a:prstGeom prst="rect">
            <a:avLst/>
          </a:prstGeom>
          <a:noFill/>
        </p:spPr>
        <p:txBody>
          <a:bodyPr wrap="none" rtlCol="0">
            <a:spAutoFit/>
          </a:bodyPr>
          <a:lstStyle/>
          <a:p>
            <a:r>
              <a:rPr lang="fr-FR" dirty="0"/>
              <a:t>7 – Attribution des probabilités conditionnelles calculées aux individus </a:t>
            </a:r>
          </a:p>
        </p:txBody>
      </p:sp>
      <p:pic>
        <p:nvPicPr>
          <p:cNvPr id="5" name="Image 4"/>
          <p:cNvPicPr>
            <a:picLocks noChangeAspect="1"/>
          </p:cNvPicPr>
          <p:nvPr/>
        </p:nvPicPr>
        <p:blipFill rotWithShape="1">
          <a:blip r:embed="rId3"/>
          <a:srcRect b="3485"/>
          <a:stretch/>
        </p:blipFill>
        <p:spPr>
          <a:xfrm>
            <a:off x="3629299" y="911883"/>
            <a:ext cx="8415656" cy="4748213"/>
          </a:xfrm>
          <a:prstGeom prst="rect">
            <a:avLst/>
          </a:prstGeom>
        </p:spPr>
      </p:pic>
    </p:spTree>
    <p:extLst>
      <p:ext uri="{BB962C8B-B14F-4D97-AF65-F5344CB8AC3E}">
        <p14:creationId xmlns:p14="http://schemas.microsoft.com/office/powerpoint/2010/main" val="820242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Garamond" panose="02020404030301010803" pitchFamily="18" charset="0"/>
            </a:endParaRPr>
          </a:p>
        </p:txBody>
      </p:sp>
      <p:sp>
        <p:nvSpPr>
          <p:cNvPr id="10" name="Espace réservé du numéro de diapositive 9"/>
          <p:cNvSpPr>
            <a:spLocks noGrp="1"/>
          </p:cNvSpPr>
          <p:nvPr>
            <p:ph type="sldNum" sz="quarter" idx="12"/>
          </p:nvPr>
        </p:nvSpPr>
        <p:spPr/>
        <p:txBody>
          <a:bodyPr/>
          <a:lstStyle/>
          <a:p>
            <a:fld id="{5578900F-C364-47EA-8E27-E4BF646460B0}" type="slidenum">
              <a:rPr lang="fr-FR" smtClean="0"/>
              <a:t>21</a:t>
            </a:fld>
            <a:endParaRPr lang="fr-FR"/>
          </a:p>
        </p:txBody>
      </p:sp>
      <p:sp>
        <p:nvSpPr>
          <p:cNvPr id="6" name="ZoneTexte 5"/>
          <p:cNvSpPr txBox="1"/>
          <p:nvPr/>
        </p:nvSpPr>
        <p:spPr>
          <a:xfrm>
            <a:off x="4488761" y="457200"/>
            <a:ext cx="1478546" cy="369332"/>
          </a:xfrm>
          <a:prstGeom prst="rect">
            <a:avLst/>
          </a:prstGeom>
          <a:noFill/>
        </p:spPr>
        <p:txBody>
          <a:bodyPr wrap="none" rtlCol="0">
            <a:spAutoFit/>
          </a:bodyPr>
          <a:lstStyle/>
          <a:p>
            <a:r>
              <a:rPr lang="fr-FR" dirty="0" err="1"/>
              <a:t>Dataset</a:t>
            </a:r>
            <a:r>
              <a:rPr lang="fr-FR" dirty="0"/>
              <a:t> final :</a:t>
            </a:r>
          </a:p>
        </p:txBody>
      </p:sp>
      <mc:AlternateContent xmlns:mc="http://schemas.openxmlformats.org/markup-compatibility/2006" xmlns:a14="http://schemas.microsoft.com/office/drawing/2010/main">
        <mc:Choice Requires="a14">
          <p:sp>
            <p:nvSpPr>
              <p:cNvPr id="7" name="ZoneTexte 6"/>
              <p:cNvSpPr txBox="1"/>
              <p:nvPr/>
            </p:nvSpPr>
            <p:spPr>
              <a:xfrm>
                <a:off x="7439025" y="99867"/>
                <a:ext cx="4490268" cy="1499641"/>
              </a:xfrm>
              <a:prstGeom prst="rect">
                <a:avLst/>
              </a:prstGeom>
              <a:noFill/>
            </p:spPr>
            <p:txBody>
              <a:bodyPr wrap="none" rtlCol="0">
                <a:spAutoFit/>
              </a:bodyPr>
              <a:lstStyle/>
              <a:p>
                <a:pPr marL="285750" indent="-285750">
                  <a:buFont typeface="Arial" panose="020B0604020202020204" pitchFamily="34" charset="0"/>
                  <a:buChar char="•"/>
                </a:pPr>
                <a:r>
                  <a:rPr lang="fr-FR" dirty="0"/>
                  <a:t>Ajout des classes parents</a:t>
                </a:r>
              </a:p>
              <a:p>
                <a:pPr marL="285750" indent="-285750">
                  <a:buFont typeface="Arial" panose="020B0604020202020204" pitchFamily="34" charset="0"/>
                  <a:buChar char="•"/>
                </a:pPr>
                <a:r>
                  <a:rPr lang="fr-FR" dirty="0"/>
                  <a:t>Ajout du revenu moyen</a:t>
                </a:r>
              </a:p>
              <a:p>
                <a:pPr marL="285750" indent="-285750">
                  <a:buFont typeface="Arial" panose="020B0604020202020204" pitchFamily="34" charset="0"/>
                  <a:buChar char="•"/>
                </a:pPr>
                <a:r>
                  <a:rPr lang="fr-FR" dirty="0"/>
                  <a:t>Renommage des colonnes</a:t>
                </a:r>
              </a:p>
              <a:p>
                <a:pPr marL="285750" indent="-285750">
                  <a:buFont typeface="Arial" panose="020B0604020202020204" pitchFamily="34" charset="0"/>
                  <a:buChar char="•"/>
                </a:pPr>
                <a:r>
                  <a:rPr lang="fr-FR" dirty="0"/>
                  <a:t>Calcul des log de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𝑐h𝑖𝑙𝑑</m:t>
                        </m:r>
                      </m:sub>
                    </m:sSub>
                  </m:oMath>
                </a14:m>
                <a:r>
                  <a:rPr lang="fr-FR" dirty="0"/>
                  <a:t> et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𝑚</m:t>
                        </m:r>
                      </m:e>
                      <m:sub>
                        <m:r>
                          <a:rPr lang="fr-FR" b="0" i="1" smtClean="0">
                            <a:latin typeface="Cambria Math" panose="02040503050406030204" pitchFamily="18" charset="0"/>
                          </a:rPr>
                          <m:t>𝑗</m:t>
                        </m:r>
                      </m:sub>
                    </m:sSub>
                  </m:oMath>
                </a14:m>
                <a:endParaRPr lang="fr-FR" dirty="0"/>
              </a:p>
              <a:p>
                <a:pPr marL="285750" indent="-285750">
                  <a:buFont typeface="Arial" panose="020B0604020202020204" pitchFamily="34" charset="0"/>
                  <a:buChar char="•"/>
                </a:pPr>
                <a:r>
                  <a:rPr lang="fr-FR" dirty="0"/>
                  <a:t>Agrégation pour gagner en temps de calcul</a:t>
                </a:r>
              </a:p>
            </p:txBody>
          </p:sp>
        </mc:Choice>
        <mc:Fallback xmlns="">
          <p:sp>
            <p:nvSpPr>
              <p:cNvPr id="7" name="ZoneTexte 6"/>
              <p:cNvSpPr txBox="1">
                <a:spLocks noRot="1" noChangeAspect="1" noMove="1" noResize="1" noEditPoints="1" noAdjustHandles="1" noChangeArrowheads="1" noChangeShapeType="1" noTextEdit="1"/>
              </p:cNvSpPr>
              <p:nvPr/>
            </p:nvSpPr>
            <p:spPr>
              <a:xfrm>
                <a:off x="7439025" y="99867"/>
                <a:ext cx="4490268" cy="1499641"/>
              </a:xfrm>
              <a:prstGeom prst="rect">
                <a:avLst/>
              </a:prstGeom>
              <a:blipFill rotWithShape="0">
                <a:blip r:embed="rId3"/>
                <a:stretch>
                  <a:fillRect l="-814" t="-2033" r="-407" b="-569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graphicFrame>
            <p:nvGraphicFramePr>
              <p:cNvPr id="14" name="Tableau 13"/>
              <p:cNvGraphicFramePr>
                <a:graphicFrameLocks noGrp="1"/>
              </p:cNvGraphicFramePr>
              <p:nvPr>
                <p:extLst>
                  <p:ext uri="{D42A27DB-BD31-4B8C-83A1-F6EECF244321}">
                    <p14:modId xmlns:p14="http://schemas.microsoft.com/office/powerpoint/2010/main" val="2383881417"/>
                  </p:ext>
                </p:extLst>
              </p:nvPr>
            </p:nvGraphicFramePr>
            <p:xfrm>
              <a:off x="4930704" y="3929887"/>
              <a:ext cx="5588000" cy="2791588"/>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𝑐h𝑖𝑙𝑑</m:t>
                                    </m:r>
                                  </m:sub>
                                </m:sSub>
                              </m:oMath>
                            </m:oMathPara>
                          </a14:m>
                          <a:endParaRPr lang="fr-FR" dirty="0"/>
                        </a:p>
                      </a:txBody>
                      <a:tcPr/>
                    </a:tc>
                    <a:tc>
                      <a:txBody>
                        <a:bodyPr/>
                        <a:lstStyle/>
                        <a:p>
                          <a:r>
                            <a:rPr lang="fr-FR" dirty="0"/>
                            <a:t>Revenu des enfants</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𝐺</m:t>
                                    </m:r>
                                  </m:e>
                                  <m:sub>
                                    <m:r>
                                      <a:rPr lang="fr-FR" b="0" i="1" smtClean="0">
                                        <a:latin typeface="Cambria Math" panose="02040503050406030204" pitchFamily="18" charset="0"/>
                                      </a:rPr>
                                      <m:t>𝑗</m:t>
                                    </m:r>
                                  </m:sub>
                                </m:sSub>
                              </m:oMath>
                            </m:oMathPara>
                          </a14:m>
                          <a:endParaRPr lang="fr-FR" dirty="0"/>
                        </a:p>
                      </a:txBody>
                      <a:tcPr/>
                    </a:tc>
                    <a:tc>
                      <a:txBody>
                        <a:bodyPr/>
                        <a:lstStyle/>
                        <a:p>
                          <a:r>
                            <a:rPr lang="fr-FR" dirty="0"/>
                            <a:t>Indice de </a:t>
                          </a:r>
                          <a:r>
                            <a:rPr lang="fr-FR" dirty="0" err="1"/>
                            <a:t>gini</a:t>
                          </a:r>
                          <a:r>
                            <a:rPr lang="fr-FR" dirty="0"/>
                            <a:t> moyen sur la période 98-2008</a:t>
                          </a:r>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𝑝</m:t>
                                    </m:r>
                                  </m:e>
                                  <m:sub>
                                    <m:r>
                                      <a:rPr lang="fr-FR" b="0" i="1" smtClean="0">
                                        <a:latin typeface="Cambria Math" panose="02040503050406030204" pitchFamily="18" charset="0"/>
                                      </a:rPr>
                                      <m:t>𝑗</m:t>
                                    </m:r>
                                  </m:sub>
                                </m:sSub>
                              </m:oMath>
                            </m:oMathPara>
                          </a14:m>
                          <a:endParaRPr lang="fr-FR" dirty="0"/>
                        </a:p>
                      </a:txBody>
                      <a:tcPr/>
                    </a:tc>
                    <a:tc>
                      <a:txBody>
                        <a:bodyPr/>
                        <a:lstStyle/>
                        <a:p>
                          <a:r>
                            <a:rPr lang="fr-FR" dirty="0"/>
                            <a:t>Elasticité du pays</a:t>
                          </a:r>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𝑐</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𝑖</m:t>
                                        </m:r>
                                      </m:e>
                                      <m:sub>
                                        <m:r>
                                          <a:rPr lang="fr-FR" b="0" i="1" smtClean="0">
                                            <a:latin typeface="Cambria Math" panose="02040503050406030204" pitchFamily="18" charset="0"/>
                                          </a:rPr>
                                          <m:t>𝑝𝑎𝑟𝑒𝑛𝑡𝑠</m:t>
                                        </m:r>
                                      </m:sub>
                                    </m:sSub>
                                  </m:sub>
                                </m:sSub>
                              </m:oMath>
                            </m:oMathPara>
                          </a14:m>
                          <a:endParaRPr lang="fr-FR" b="0" dirty="0"/>
                        </a:p>
                      </a:txBody>
                      <a:tcPr/>
                    </a:tc>
                    <a:tc>
                      <a:txBody>
                        <a:bodyPr/>
                        <a:lstStyle/>
                        <a:p>
                          <a:r>
                            <a:rPr lang="fr-FR" dirty="0"/>
                            <a:t>Classe de revenu des parents</a:t>
                          </a:r>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𝑚</m:t>
                                    </m:r>
                                  </m:e>
                                  <m:sub>
                                    <m:r>
                                      <a:rPr lang="fr-FR" b="0" i="1" smtClean="0">
                                        <a:latin typeface="Cambria Math" panose="02040503050406030204" pitchFamily="18" charset="0"/>
                                      </a:rPr>
                                      <m:t>𝑗</m:t>
                                    </m:r>
                                  </m:sub>
                                </m:sSub>
                              </m:oMath>
                            </m:oMathPara>
                          </a14:m>
                          <a:endParaRPr lang="fr-FR" dirty="0"/>
                        </a:p>
                      </a:txBody>
                      <a:tcPr/>
                    </a:tc>
                    <a:tc>
                      <a:txBody>
                        <a:bodyPr/>
                        <a:lstStyle/>
                        <a:p>
                          <a:r>
                            <a:rPr lang="fr-FR" dirty="0"/>
                            <a:t>Revenu moyen du pays</a:t>
                          </a:r>
                        </a:p>
                      </a:txBody>
                      <a:tcPr/>
                    </a:tc>
                    <a:extLst>
                      <a:ext uri="{0D108BD9-81ED-4DB2-BD59-A6C34878D82A}">
                        <a16:rowId xmlns:a16="http://schemas.microsoft.com/office/drawing/2014/main" val="10004"/>
                      </a:ext>
                    </a:extLst>
                  </a:tr>
                  <a:tr h="370840">
                    <a:tc>
                      <a:txBody>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𝑖𝑛𝑐𝑜𝑚</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𝑒</m:t>
                                    </m:r>
                                  </m:e>
                                  <m:sub>
                                    <m:r>
                                      <a:rPr lang="fr-FR" b="0" i="1" smtClean="0">
                                        <a:latin typeface="Cambria Math" panose="02040503050406030204" pitchFamily="18" charset="0"/>
                                      </a:rPr>
                                      <m:t>𝑙𝑜𝑔</m:t>
                                    </m:r>
                                  </m:sub>
                                </m:sSub>
                              </m:oMath>
                            </m:oMathPara>
                          </a14:m>
                          <a:endParaRPr lang="fr-FR" dirty="0"/>
                        </a:p>
                      </a:txBody>
                      <a:tcPr/>
                    </a:tc>
                    <a:tc>
                      <a:txBody>
                        <a:bodyPr/>
                        <a:lstStyle/>
                        <a:p>
                          <a:r>
                            <a:rPr lang="fr-FR" dirty="0"/>
                            <a:t>Revenu des enfants en log</a:t>
                          </a:r>
                        </a:p>
                      </a:txBody>
                      <a:tcPr/>
                    </a:tc>
                    <a:extLst>
                      <a:ext uri="{0D108BD9-81ED-4DB2-BD59-A6C34878D82A}">
                        <a16:rowId xmlns:a16="http://schemas.microsoft.com/office/drawing/2014/main" val="100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𝑚</m:t>
                                        </m:r>
                                      </m:e>
                                      <m:sub>
                                        <m:r>
                                          <a:rPr lang="fr-FR" b="0" i="1" smtClean="0">
                                            <a:latin typeface="Cambria Math" panose="02040503050406030204" pitchFamily="18" charset="0"/>
                                          </a:rPr>
                                          <m:t>𝑗</m:t>
                                        </m:r>
                                      </m:sub>
                                    </m:sSub>
                                  </m:e>
                                  <m:sub>
                                    <m:r>
                                      <a:rPr lang="fr-FR" b="0" i="1" smtClean="0">
                                        <a:latin typeface="Cambria Math" panose="02040503050406030204" pitchFamily="18" charset="0"/>
                                      </a:rPr>
                                      <m:t>𝑙𝑜𝑔</m:t>
                                    </m:r>
                                  </m:sub>
                                </m:sSub>
                              </m:oMath>
                            </m:oMathPara>
                          </a14:m>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Revenu moyen du pays en log</a:t>
                          </a:r>
                        </a:p>
                      </a:txBody>
                      <a:tcPr/>
                    </a:tc>
                    <a:extLst>
                      <a:ext uri="{0D108BD9-81ED-4DB2-BD59-A6C34878D82A}">
                        <a16:rowId xmlns:a16="http://schemas.microsoft.com/office/drawing/2014/main" val="10006"/>
                      </a:ext>
                    </a:extLst>
                  </a:tr>
                </a:tbl>
              </a:graphicData>
            </a:graphic>
          </p:graphicFrame>
        </mc:Choice>
        <mc:Fallback xmlns="">
          <p:graphicFrame>
            <p:nvGraphicFramePr>
              <p:cNvPr id="14" name="Tableau 13"/>
              <p:cNvGraphicFramePr>
                <a:graphicFrameLocks noGrp="1"/>
              </p:cNvGraphicFramePr>
              <p:nvPr>
                <p:extLst>
                  <p:ext uri="{D42A27DB-BD31-4B8C-83A1-F6EECF244321}">
                    <p14:modId xmlns:p14="http://schemas.microsoft.com/office/powerpoint/2010/main" val="2383881417"/>
                  </p:ext>
                </p:extLst>
              </p:nvPr>
            </p:nvGraphicFramePr>
            <p:xfrm>
              <a:off x="4930704" y="3929887"/>
              <a:ext cx="5588000" cy="2791588"/>
            </p:xfrm>
            <a:graphic>
              <a:graphicData uri="http://schemas.openxmlformats.org/drawingml/2006/table">
                <a:tbl>
                  <a:tblPr firstRow="1" bandRow="1">
                    <a:tableStyleId>{5C22544A-7EE6-4342-B048-85BDC9FD1C3A}</a:tableStyleId>
                  </a:tblPr>
                  <a:tblGrid>
                    <a:gridCol w="1320800"/>
                    <a:gridCol w="4267200"/>
                  </a:tblGrid>
                  <a:tr h="365760">
                    <a:tc>
                      <a:txBody>
                        <a:bodyPr/>
                        <a:lstStyle/>
                        <a:p>
                          <a:endParaRPr lang="fr-FR"/>
                        </a:p>
                      </a:txBody>
                      <a:tcPr>
                        <a:blipFill rotWithShape="0">
                          <a:blip r:embed="rId4"/>
                          <a:stretch>
                            <a:fillRect l="-461" t="-8333" r="-324885" b="-675000"/>
                          </a:stretch>
                        </a:blipFill>
                      </a:tcPr>
                    </a:tc>
                    <a:tc>
                      <a:txBody>
                        <a:bodyPr/>
                        <a:lstStyle/>
                        <a:p>
                          <a:r>
                            <a:rPr lang="fr-FR" dirty="0" smtClean="0"/>
                            <a:t>Revenu des enfants</a:t>
                          </a:r>
                        </a:p>
                      </a:txBody>
                      <a:tcPr/>
                    </a:tc>
                  </a:tr>
                  <a:tr h="387858">
                    <a:tc>
                      <a:txBody>
                        <a:bodyPr/>
                        <a:lstStyle/>
                        <a:p>
                          <a:endParaRPr lang="fr-FR"/>
                        </a:p>
                      </a:txBody>
                      <a:tcPr>
                        <a:blipFill rotWithShape="0">
                          <a:blip r:embed="rId4"/>
                          <a:stretch>
                            <a:fillRect l="-461" t="-101563" r="-324885" b="-532813"/>
                          </a:stretch>
                        </a:blipFill>
                      </a:tcPr>
                    </a:tc>
                    <a:tc>
                      <a:txBody>
                        <a:bodyPr/>
                        <a:lstStyle/>
                        <a:p>
                          <a:r>
                            <a:rPr lang="fr-FR" dirty="0" smtClean="0"/>
                            <a:t>Indice de </a:t>
                          </a:r>
                          <a:r>
                            <a:rPr lang="fr-FR" dirty="0" err="1" smtClean="0"/>
                            <a:t>gini</a:t>
                          </a:r>
                          <a:r>
                            <a:rPr lang="fr-FR" dirty="0" smtClean="0"/>
                            <a:t> moyen sur la période 98-2008</a:t>
                          </a:r>
                        </a:p>
                      </a:txBody>
                      <a:tcPr/>
                    </a:tc>
                  </a:tr>
                  <a:tr h="387858">
                    <a:tc>
                      <a:txBody>
                        <a:bodyPr/>
                        <a:lstStyle/>
                        <a:p>
                          <a:endParaRPr lang="fr-FR"/>
                        </a:p>
                      </a:txBody>
                      <a:tcPr>
                        <a:blipFill rotWithShape="0">
                          <a:blip r:embed="rId4"/>
                          <a:stretch>
                            <a:fillRect l="-461" t="-201563" r="-324885" b="-432813"/>
                          </a:stretch>
                        </a:blipFill>
                      </a:tcPr>
                    </a:tc>
                    <a:tc>
                      <a:txBody>
                        <a:bodyPr/>
                        <a:lstStyle/>
                        <a:p>
                          <a:r>
                            <a:rPr lang="fr-FR" dirty="0" smtClean="0"/>
                            <a:t>Elasticité du pays</a:t>
                          </a:r>
                        </a:p>
                      </a:txBody>
                      <a:tcPr/>
                    </a:tc>
                  </a:tr>
                  <a:tr h="417767">
                    <a:tc>
                      <a:txBody>
                        <a:bodyPr/>
                        <a:lstStyle/>
                        <a:p>
                          <a:endParaRPr lang="fr-FR"/>
                        </a:p>
                      </a:txBody>
                      <a:tcPr>
                        <a:blipFill rotWithShape="0">
                          <a:blip r:embed="rId4"/>
                          <a:stretch>
                            <a:fillRect l="-461" t="-283824" r="-324885" b="-307353"/>
                          </a:stretch>
                        </a:blipFill>
                      </a:tcPr>
                    </a:tc>
                    <a:tc>
                      <a:txBody>
                        <a:bodyPr/>
                        <a:lstStyle/>
                        <a:p>
                          <a:r>
                            <a:rPr lang="fr-FR" dirty="0" smtClean="0"/>
                            <a:t>Classe de revenu des parents</a:t>
                          </a:r>
                        </a:p>
                      </a:txBody>
                      <a:tcPr/>
                    </a:tc>
                  </a:tr>
                  <a:tr h="387858">
                    <a:tc>
                      <a:txBody>
                        <a:bodyPr/>
                        <a:lstStyle/>
                        <a:p>
                          <a:endParaRPr lang="fr-FR"/>
                        </a:p>
                      </a:txBody>
                      <a:tcPr>
                        <a:blipFill rotWithShape="0">
                          <a:blip r:embed="rId4"/>
                          <a:stretch>
                            <a:fillRect l="-461" t="-407813" r="-324885" b="-226563"/>
                          </a:stretch>
                        </a:blipFill>
                      </a:tcPr>
                    </a:tc>
                    <a:tc>
                      <a:txBody>
                        <a:bodyPr/>
                        <a:lstStyle/>
                        <a:p>
                          <a:r>
                            <a:rPr lang="fr-FR" dirty="0" smtClean="0"/>
                            <a:t>Revenu moyen du pays</a:t>
                          </a:r>
                        </a:p>
                      </a:txBody>
                      <a:tcPr/>
                    </a:tc>
                  </a:tr>
                  <a:tr h="388112">
                    <a:tc>
                      <a:txBody>
                        <a:bodyPr/>
                        <a:lstStyle/>
                        <a:p>
                          <a:endParaRPr lang="fr-FR"/>
                        </a:p>
                      </a:txBody>
                      <a:tcPr>
                        <a:blipFill rotWithShape="0">
                          <a:blip r:embed="rId4"/>
                          <a:stretch>
                            <a:fillRect l="-461" t="-507813" r="-324885" b="-126563"/>
                          </a:stretch>
                        </a:blipFill>
                      </a:tcPr>
                    </a:tc>
                    <a:tc>
                      <a:txBody>
                        <a:bodyPr/>
                        <a:lstStyle/>
                        <a:p>
                          <a:r>
                            <a:rPr lang="fr-FR" dirty="0" smtClean="0"/>
                            <a:t>Revenu des enfants en log</a:t>
                          </a:r>
                        </a:p>
                      </a:txBody>
                      <a:tcPr/>
                    </a:tc>
                  </a:tr>
                  <a:tr h="456375">
                    <a:tc>
                      <a:txBody>
                        <a:bodyPr/>
                        <a:lstStyle/>
                        <a:p>
                          <a:endParaRPr lang="fr-FR"/>
                        </a:p>
                      </a:txBody>
                      <a:tcPr>
                        <a:blipFill rotWithShape="0">
                          <a:blip r:embed="rId4"/>
                          <a:stretch>
                            <a:fillRect l="-461" t="-518667" r="-324885" b="-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Revenu moyen du pays en log</a:t>
                          </a:r>
                        </a:p>
                      </a:txBody>
                      <a:tcPr/>
                    </a:tc>
                  </a:tr>
                </a:tbl>
              </a:graphicData>
            </a:graphic>
          </p:graphicFrame>
        </mc:Fallback>
      </mc:AlternateContent>
      <p:pic>
        <p:nvPicPr>
          <p:cNvPr id="15" name="Image 14"/>
          <p:cNvPicPr>
            <a:picLocks noChangeAspect="1"/>
          </p:cNvPicPr>
          <p:nvPr/>
        </p:nvPicPr>
        <p:blipFill>
          <a:blip r:embed="rId5"/>
          <a:stretch>
            <a:fillRect/>
          </a:stretch>
        </p:blipFill>
        <p:spPr>
          <a:xfrm>
            <a:off x="4443341" y="1626884"/>
            <a:ext cx="6562725" cy="2152650"/>
          </a:xfrm>
          <a:prstGeom prst="rect">
            <a:avLst/>
          </a:prstGeom>
        </p:spPr>
      </p:pic>
      <p:sp>
        <p:nvSpPr>
          <p:cNvPr id="2" name="ZoneTexte 1">
            <a:extLst>
              <a:ext uri="{FF2B5EF4-FFF2-40B4-BE49-F238E27FC236}">
                <a16:creationId xmlns:a16="http://schemas.microsoft.com/office/drawing/2014/main" id="{3BF19CE7-19F4-8BBF-08B9-63B924F9A83F}"/>
              </a:ext>
            </a:extLst>
          </p:cNvPr>
          <p:cNvSpPr txBox="1"/>
          <p:nvPr/>
        </p:nvSpPr>
        <p:spPr>
          <a:xfrm>
            <a:off x="409832" y="1130642"/>
            <a:ext cx="274319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dirty="0">
                <a:solidFill>
                  <a:schemeClr val="bg1"/>
                </a:solidFill>
              </a:rPr>
              <a:t>Variables définitives</a:t>
            </a:r>
            <a:endParaRPr lang="fr-FR" sz="2800" b="1" dirty="0">
              <a:solidFill>
                <a:schemeClr val="bg1"/>
              </a:solidFill>
              <a:cs typeface="Calibri"/>
            </a:endParaRPr>
          </a:p>
        </p:txBody>
      </p:sp>
    </p:spTree>
    <p:extLst>
      <p:ext uri="{BB962C8B-B14F-4D97-AF65-F5344CB8AC3E}">
        <p14:creationId xmlns:p14="http://schemas.microsoft.com/office/powerpoint/2010/main" val="899128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2" name="Titre 1"/>
          <p:cNvSpPr>
            <a:spLocks noGrp="1"/>
          </p:cNvSpPr>
          <p:nvPr>
            <p:ph type="title"/>
          </p:nvPr>
        </p:nvSpPr>
        <p:spPr>
          <a:xfrm>
            <a:off x="-7313" y="911883"/>
            <a:ext cx="3629299" cy="1325563"/>
          </a:xfrm>
        </p:spPr>
        <p:txBody>
          <a:bodyPr>
            <a:normAutofit/>
          </a:bodyPr>
          <a:lstStyle/>
          <a:p>
            <a:r>
              <a:rPr lang="fr-FR" b="1" dirty="0">
                <a:solidFill>
                  <a:schemeClr val="bg1">
                    <a:lumMod val="95000"/>
                  </a:schemeClr>
                </a:solidFill>
                <a:latin typeface="Garamond" panose="02020404030301010803" pitchFamily="18" charset="0"/>
              </a:rPr>
              <a:t>4 – Modélisation</a:t>
            </a: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22</a:t>
            </a:fld>
            <a:endParaRPr lang="fr-FR">
              <a:latin typeface="Garamond" panose="02020404030301010803" pitchFamily="18" charset="0"/>
            </a:endParaRPr>
          </a:p>
        </p:txBody>
      </p:sp>
      <p:sp>
        <p:nvSpPr>
          <p:cNvPr id="14" name="ZoneTexte 13"/>
          <p:cNvSpPr txBox="1"/>
          <p:nvPr/>
        </p:nvSpPr>
        <p:spPr>
          <a:xfrm>
            <a:off x="4760259" y="2043953"/>
            <a:ext cx="5934253" cy="1477328"/>
          </a:xfrm>
          <a:prstGeom prst="rect">
            <a:avLst/>
          </a:prstGeom>
          <a:noFill/>
        </p:spPr>
        <p:txBody>
          <a:bodyPr wrap="none" rtlCol="0">
            <a:spAutoFit/>
          </a:bodyPr>
          <a:lstStyle/>
          <a:p>
            <a:r>
              <a:rPr lang="fr-FR" dirty="0"/>
              <a:t>1 – ANOVA </a:t>
            </a:r>
          </a:p>
          <a:p>
            <a:r>
              <a:rPr lang="fr-FR" dirty="0"/>
              <a:t>2 – Revenu &amp; indice de Gini</a:t>
            </a:r>
          </a:p>
          <a:p>
            <a:r>
              <a:rPr lang="fr-FR" dirty="0"/>
              <a:t>3 – Revenu log &amp; indice de </a:t>
            </a:r>
            <a:r>
              <a:rPr lang="fr-FR" dirty="0" err="1"/>
              <a:t>gini</a:t>
            </a:r>
            <a:endParaRPr lang="fr-FR" dirty="0"/>
          </a:p>
          <a:p>
            <a:r>
              <a:rPr lang="fr-FR" dirty="0"/>
              <a:t>4 – Revenu, indice de Gini, classe de revenus des parents</a:t>
            </a:r>
          </a:p>
          <a:p>
            <a:r>
              <a:rPr lang="fr-FR" dirty="0"/>
              <a:t>5 – Revenus log, indice de Gini, classe de revenus des parents</a:t>
            </a:r>
          </a:p>
        </p:txBody>
      </p:sp>
    </p:spTree>
    <p:extLst>
      <p:ext uri="{BB962C8B-B14F-4D97-AF65-F5344CB8AC3E}">
        <p14:creationId xmlns:p14="http://schemas.microsoft.com/office/powerpoint/2010/main" val="4005887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3"/>
          <a:stretch>
            <a:fillRect/>
          </a:stretch>
        </p:blipFill>
        <p:spPr>
          <a:xfrm>
            <a:off x="3424351" y="794496"/>
            <a:ext cx="8568179" cy="2103718"/>
          </a:xfrm>
          <a:prstGeom prst="rect">
            <a:avLst/>
          </a:prstGeom>
        </p:spPr>
      </p:pic>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23</a:t>
            </a:fld>
            <a:endParaRPr lang="fr-FR">
              <a:latin typeface="Garamond" panose="02020404030301010803" pitchFamily="18" charset="0"/>
            </a:endParaRPr>
          </a:p>
        </p:txBody>
      </p:sp>
      <p:sp>
        <p:nvSpPr>
          <p:cNvPr id="6" name="ZoneTexte 5"/>
          <p:cNvSpPr txBox="1"/>
          <p:nvPr/>
        </p:nvSpPr>
        <p:spPr>
          <a:xfrm>
            <a:off x="3545266" y="271276"/>
            <a:ext cx="7210244" cy="523220"/>
          </a:xfrm>
          <a:prstGeom prst="rect">
            <a:avLst/>
          </a:prstGeom>
          <a:noFill/>
        </p:spPr>
        <p:txBody>
          <a:bodyPr wrap="none" rtlCol="0">
            <a:spAutoFit/>
          </a:bodyPr>
          <a:lstStyle/>
          <a:p>
            <a:r>
              <a:rPr lang="fr-FR" sz="2800" dirty="0"/>
              <a:t>Y-a-t-il une différence de revenu entre les pays ?</a:t>
            </a: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8589" y="2898213"/>
            <a:ext cx="4764178" cy="2541863"/>
          </a:xfrm>
          <a:prstGeom prst="rect">
            <a:avLst/>
          </a:prstGeom>
        </p:spPr>
      </p:pic>
      <p:sp>
        <p:nvSpPr>
          <p:cNvPr id="9" name="ZoneTexte 8"/>
          <p:cNvSpPr txBox="1"/>
          <p:nvPr/>
        </p:nvSpPr>
        <p:spPr>
          <a:xfrm>
            <a:off x="8331959" y="3105834"/>
            <a:ext cx="3778898" cy="646331"/>
          </a:xfrm>
          <a:prstGeom prst="rect">
            <a:avLst/>
          </a:prstGeom>
          <a:noFill/>
        </p:spPr>
        <p:txBody>
          <a:bodyPr wrap="square" rtlCol="0">
            <a:spAutoFit/>
          </a:bodyPr>
          <a:lstStyle/>
          <a:p>
            <a:r>
              <a:rPr lang="fr-FR" dirty="0"/>
              <a:t>Régression linéaire simple via la fonction </a:t>
            </a:r>
            <a:r>
              <a:rPr lang="fr-FR" dirty="0" err="1">
                <a:hlinkClick r:id="rId5"/>
              </a:rPr>
              <a:t>ols</a:t>
            </a:r>
            <a:r>
              <a:rPr lang="fr-FR" dirty="0">
                <a:hlinkClick r:id="rId5"/>
              </a:rPr>
              <a:t>, librairie </a:t>
            </a:r>
            <a:r>
              <a:rPr lang="fr-FR" dirty="0" err="1">
                <a:hlinkClick r:id="rId5"/>
              </a:rPr>
              <a:t>statsmodels</a:t>
            </a:r>
            <a:endParaRPr lang="fr-FR" dirty="0"/>
          </a:p>
        </p:txBody>
      </p:sp>
      <mc:AlternateContent xmlns:mc="http://schemas.openxmlformats.org/markup-compatibility/2006" xmlns:a14="http://schemas.microsoft.com/office/drawing/2010/main">
        <mc:Choice Requires="a14">
          <p:sp>
            <p:nvSpPr>
              <p:cNvPr id="10" name="ZoneTexte 9"/>
              <p:cNvSpPr txBox="1"/>
              <p:nvPr/>
            </p:nvSpPr>
            <p:spPr>
              <a:xfrm>
                <a:off x="4748899" y="5485801"/>
                <a:ext cx="1732333" cy="69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r>
                        <a:rPr lang="fr-FR" b="0" i="1" smtClean="0">
                          <a:latin typeface="Cambria Math" panose="02040503050406030204" pitchFamily="18" charset="0"/>
                        </a:rPr>
                        <m:t>=0,5</m:t>
                      </m:r>
                    </m:oMath>
                  </m:oMathPara>
                </a14:m>
                <a:endParaRPr lang="fr-FR" b="0" dirty="0"/>
              </a:p>
              <a:p>
                <a:pPr/>
                <a14:m>
                  <m:oMathPara xmlns:m="http://schemas.openxmlformats.org/officeDocument/2006/math">
                    <m:oMathParaPr>
                      <m:jc m:val="centerGroup"/>
                    </m:oMathParaPr>
                    <m:oMath xmlns:m="http://schemas.openxmlformats.org/officeDocument/2006/math">
                      <m:sSubSup>
                        <m:sSubSupPr>
                          <m:ctrlPr>
                            <a:rPr lang="fr-FR" b="0" i="1" smtClean="0">
                              <a:latin typeface="Cambria Math" panose="02040503050406030204" pitchFamily="18" charset="0"/>
                            </a:rPr>
                          </m:ctrlPr>
                        </m:sSubSupPr>
                        <m:e>
                          <m:r>
                            <a:rPr lang="fr-FR" b="0" i="1" smtClean="0">
                              <a:latin typeface="Cambria Math" panose="02040503050406030204" pitchFamily="18" charset="0"/>
                            </a:rPr>
                            <m:t>𝑅</m:t>
                          </m:r>
                        </m:e>
                        <m:sub>
                          <m:r>
                            <m:rPr>
                              <m:sty m:val="p"/>
                            </m:rPr>
                            <a:rPr lang="fr-FR" b="0" i="0" smtClean="0">
                              <a:latin typeface="Cambria Math" panose="02040503050406030204" pitchFamily="18" charset="0"/>
                            </a:rPr>
                            <m:t>ajust</m:t>
                          </m:r>
                          <m:r>
                            <a:rPr lang="fr-FR" b="0" i="0" smtClean="0">
                              <a:latin typeface="Cambria Math" panose="02040503050406030204" pitchFamily="18" charset="0"/>
                            </a:rPr>
                            <m:t>é</m:t>
                          </m:r>
                        </m:sub>
                        <m:sup>
                          <m:r>
                            <a:rPr lang="fr-FR" b="0" i="1" smtClean="0">
                              <a:latin typeface="Cambria Math" panose="02040503050406030204" pitchFamily="18" charset="0"/>
                            </a:rPr>
                            <m:t>2</m:t>
                          </m:r>
                        </m:sup>
                      </m:sSubSup>
                      <m:r>
                        <a:rPr lang="fr-FR" b="0" i="1" smtClean="0">
                          <a:latin typeface="Cambria Math" panose="02040503050406030204" pitchFamily="18" charset="0"/>
                        </a:rPr>
                        <m:t>=0,495</m:t>
                      </m:r>
                    </m:oMath>
                  </m:oMathPara>
                </a14:m>
                <a:endParaRPr lang="fr-FR" dirty="0"/>
              </a:p>
            </p:txBody>
          </p:sp>
        </mc:Choice>
        <mc:Fallback xmlns="">
          <p:sp>
            <p:nvSpPr>
              <p:cNvPr id="10" name="ZoneTexte 9"/>
              <p:cNvSpPr txBox="1">
                <a:spLocks noRot="1" noChangeAspect="1" noMove="1" noResize="1" noEditPoints="1" noAdjustHandles="1" noChangeArrowheads="1" noChangeShapeType="1" noTextEdit="1"/>
              </p:cNvSpPr>
              <p:nvPr/>
            </p:nvSpPr>
            <p:spPr>
              <a:xfrm>
                <a:off x="4748899" y="5485801"/>
                <a:ext cx="1732333" cy="698333"/>
              </a:xfrm>
              <a:prstGeom prst="rect">
                <a:avLst/>
              </a:prstGeom>
              <a:blipFill rotWithShape="0">
                <a:blip r:embed="rId6"/>
                <a:stretch>
                  <a:fillRect b="-5263"/>
                </a:stretch>
              </a:blipFill>
            </p:spPr>
            <p:txBody>
              <a:bodyPr/>
              <a:lstStyle/>
              <a:p>
                <a:r>
                  <a:rPr lang="fr-FR">
                    <a:noFill/>
                  </a:rPr>
                  <a:t> </a:t>
                </a:r>
              </a:p>
            </p:txBody>
          </p:sp>
        </mc:Fallback>
      </mc:AlternateContent>
      <p:pic>
        <p:nvPicPr>
          <p:cNvPr id="11" name="Image 10"/>
          <p:cNvPicPr>
            <a:picLocks noChangeAspect="1"/>
          </p:cNvPicPr>
          <p:nvPr/>
        </p:nvPicPr>
        <p:blipFill rotWithShape="1">
          <a:blip r:embed="rId7"/>
          <a:srcRect b="43849"/>
          <a:stretch/>
        </p:blipFill>
        <p:spPr>
          <a:xfrm>
            <a:off x="7936675" y="4036515"/>
            <a:ext cx="4091050" cy="163791"/>
          </a:xfrm>
          <a:prstGeom prst="rect">
            <a:avLst/>
          </a:prstGeom>
        </p:spPr>
      </p:pic>
      <p:sp>
        <p:nvSpPr>
          <p:cNvPr id="12" name="ZoneTexte 11"/>
          <p:cNvSpPr txBox="1"/>
          <p:nvPr/>
        </p:nvSpPr>
        <p:spPr>
          <a:xfrm>
            <a:off x="7575798" y="5459796"/>
            <a:ext cx="3913631" cy="1200329"/>
          </a:xfrm>
          <a:prstGeom prst="rect">
            <a:avLst/>
          </a:prstGeom>
          <a:noFill/>
        </p:spPr>
        <p:txBody>
          <a:bodyPr wrap="square" rtlCol="0">
            <a:spAutoFit/>
          </a:bodyPr>
          <a:lstStyle/>
          <a:p>
            <a:r>
              <a:rPr lang="fr-FR" dirty="0"/>
              <a:t>Le pays d’origine d’un individu explique environ 50% de la variance de son revenu.</a:t>
            </a:r>
          </a:p>
          <a:p>
            <a:endParaRPr lang="fr-FR" dirty="0"/>
          </a:p>
        </p:txBody>
      </p:sp>
      <p:sp>
        <p:nvSpPr>
          <p:cNvPr id="13" name="Flèche droite 12"/>
          <p:cNvSpPr/>
          <p:nvPr/>
        </p:nvSpPr>
        <p:spPr>
          <a:xfrm>
            <a:off x="6697974" y="5696886"/>
            <a:ext cx="621792" cy="455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68280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24</a:t>
            </a:fld>
            <a:endParaRPr lang="fr-FR">
              <a:latin typeface="Garamond" panose="02020404030301010803" pitchFamily="18" charset="0"/>
            </a:endParaRPr>
          </a:p>
        </p:txBody>
      </p:sp>
      <p:sp>
        <p:nvSpPr>
          <p:cNvPr id="16" name="ZoneTexte 15"/>
          <p:cNvSpPr txBox="1"/>
          <p:nvPr/>
        </p:nvSpPr>
        <p:spPr>
          <a:xfrm>
            <a:off x="3417038" y="143876"/>
            <a:ext cx="1704121" cy="461665"/>
          </a:xfrm>
          <a:prstGeom prst="rect">
            <a:avLst/>
          </a:prstGeom>
          <a:noFill/>
        </p:spPr>
        <p:txBody>
          <a:bodyPr wrap="none" rtlCol="0">
            <a:spAutoFit/>
          </a:bodyPr>
          <a:lstStyle/>
          <a:p>
            <a:r>
              <a:rPr lang="fr-FR" sz="2400" dirty="0"/>
              <a:t>Evaluation : </a:t>
            </a:r>
          </a:p>
        </p:txBody>
      </p:sp>
      <p:sp>
        <p:nvSpPr>
          <p:cNvPr id="19" name="ZoneTexte 18"/>
          <p:cNvSpPr txBox="1"/>
          <p:nvPr/>
        </p:nvSpPr>
        <p:spPr>
          <a:xfrm>
            <a:off x="3963420" y="749417"/>
            <a:ext cx="6654642" cy="646331"/>
          </a:xfrm>
          <a:prstGeom prst="rect">
            <a:avLst/>
          </a:prstGeom>
          <a:noFill/>
        </p:spPr>
        <p:txBody>
          <a:bodyPr wrap="none" rtlCol="0">
            <a:spAutoFit/>
          </a:bodyPr>
          <a:lstStyle/>
          <a:p>
            <a:r>
              <a:rPr lang="fr-FR" dirty="0"/>
              <a:t>H0: Le pays d'origine n'a aucune influence sur le revenu de l'individu.</a:t>
            </a:r>
          </a:p>
          <a:p>
            <a:r>
              <a:rPr lang="fr-FR" dirty="0"/>
              <a:t>H1: Le pays d'origine conditionne le revenu de l'individu.</a:t>
            </a:r>
          </a:p>
        </p:txBody>
      </p:sp>
      <mc:AlternateContent xmlns:mc="http://schemas.openxmlformats.org/markup-compatibility/2006" xmlns:a14="http://schemas.microsoft.com/office/drawing/2010/main">
        <mc:Choice Requires="a14">
          <p:sp>
            <p:nvSpPr>
              <p:cNvPr id="21" name="Rectangle 20"/>
              <p:cNvSpPr/>
              <p:nvPr/>
            </p:nvSpPr>
            <p:spPr>
              <a:xfrm>
                <a:off x="4171091" y="1628378"/>
                <a:ext cx="12595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𝑝</m:t>
                          </m:r>
                        </m:e>
                        <m:sub>
                          <m:r>
                            <a:rPr lang="fr-FR" i="1">
                              <a:latin typeface="Cambria Math" panose="02040503050406030204" pitchFamily="18" charset="0"/>
                            </a:rPr>
                            <m:t>𝑣𝑎𝑙𝑢𝑒</m:t>
                          </m:r>
                        </m:sub>
                      </m:sSub>
                      <m:r>
                        <a:rPr lang="fr-FR" dirty="0">
                          <a:latin typeface="Cambria Math" panose="02040503050406030204" pitchFamily="18" charset="0"/>
                          <a:ea typeface="Cambria Math" panose="02040503050406030204" pitchFamily="18" charset="0"/>
                        </a:rPr>
                        <m:t>≈0</m:t>
                      </m:r>
                    </m:oMath>
                  </m:oMathPara>
                </a14:m>
                <a:endParaRPr lang="fr-FR" dirty="0"/>
              </a:p>
            </p:txBody>
          </p:sp>
        </mc:Choice>
        <mc:Fallback xmlns="">
          <p:sp>
            <p:nvSpPr>
              <p:cNvPr id="21" name="Rectangle 20"/>
              <p:cNvSpPr>
                <a:spLocks noRot="1" noChangeAspect="1" noMove="1" noResize="1" noEditPoints="1" noAdjustHandles="1" noChangeArrowheads="1" noChangeShapeType="1" noTextEdit="1"/>
              </p:cNvSpPr>
              <p:nvPr/>
            </p:nvSpPr>
            <p:spPr>
              <a:xfrm>
                <a:off x="4171091" y="1628378"/>
                <a:ext cx="1259576" cy="369332"/>
              </a:xfrm>
              <a:prstGeom prst="rect">
                <a:avLst/>
              </a:prstGeom>
              <a:blipFill rotWithShape="0">
                <a:blip r:embed="rId3"/>
                <a:stretch>
                  <a:fillRect b="-6557"/>
                </a:stretch>
              </a:blipFill>
            </p:spPr>
            <p:txBody>
              <a:bodyPr/>
              <a:lstStyle/>
              <a:p>
                <a:r>
                  <a:rPr lang="fr-FR">
                    <a:noFill/>
                  </a:rPr>
                  <a:t> </a:t>
                </a:r>
              </a:p>
            </p:txBody>
          </p:sp>
        </mc:Fallback>
      </mc:AlternateContent>
      <p:sp>
        <p:nvSpPr>
          <p:cNvPr id="22" name="Rectangle 21"/>
          <p:cNvSpPr/>
          <p:nvPr/>
        </p:nvSpPr>
        <p:spPr>
          <a:xfrm>
            <a:off x="5560306" y="1571138"/>
            <a:ext cx="6631694" cy="646331"/>
          </a:xfrm>
          <a:prstGeom prst="rect">
            <a:avLst/>
          </a:prstGeom>
        </p:spPr>
        <p:txBody>
          <a:bodyPr wrap="square">
            <a:spAutoFit/>
          </a:bodyPr>
          <a:lstStyle/>
          <a:p>
            <a:r>
              <a:rPr lang="fr-FR" dirty="0"/>
              <a:t>Au niveau de test de 5% </a:t>
            </a:r>
            <a:r>
              <a:rPr lang="fr-FR" b="1" dirty="0"/>
              <a:t>on rejette H0 et admet H1</a:t>
            </a:r>
            <a:r>
              <a:rPr lang="fr-FR" dirty="0"/>
              <a:t>: le pays d'origine influe bien sur les revenus</a:t>
            </a:r>
          </a:p>
        </p:txBody>
      </p:sp>
      <p:sp>
        <p:nvSpPr>
          <p:cNvPr id="23" name="ZoneTexte 22"/>
          <p:cNvSpPr txBox="1"/>
          <p:nvPr/>
        </p:nvSpPr>
        <p:spPr>
          <a:xfrm>
            <a:off x="1656198" y="911883"/>
            <a:ext cx="1694631" cy="369332"/>
          </a:xfrm>
          <a:prstGeom prst="rect">
            <a:avLst/>
          </a:prstGeom>
          <a:noFill/>
        </p:spPr>
        <p:txBody>
          <a:bodyPr wrap="none" rtlCol="0">
            <a:spAutoFit/>
          </a:bodyPr>
          <a:lstStyle/>
          <a:p>
            <a:r>
              <a:rPr lang="fr-FR" b="1" dirty="0">
                <a:solidFill>
                  <a:schemeClr val="bg1"/>
                </a:solidFill>
              </a:rPr>
              <a:t>Test de Fischer :</a:t>
            </a:r>
          </a:p>
        </p:txBody>
      </p:sp>
      <p:sp>
        <p:nvSpPr>
          <p:cNvPr id="24" name="ZoneTexte 23"/>
          <p:cNvSpPr txBox="1"/>
          <p:nvPr/>
        </p:nvSpPr>
        <p:spPr>
          <a:xfrm>
            <a:off x="1357437" y="2613697"/>
            <a:ext cx="1993392" cy="646331"/>
          </a:xfrm>
          <a:prstGeom prst="rect">
            <a:avLst/>
          </a:prstGeom>
          <a:noFill/>
        </p:spPr>
        <p:txBody>
          <a:bodyPr wrap="square" rtlCol="0">
            <a:spAutoFit/>
          </a:bodyPr>
          <a:lstStyle/>
          <a:p>
            <a:r>
              <a:rPr lang="fr-FR" b="1" dirty="0">
                <a:solidFill>
                  <a:schemeClr val="bg1"/>
                </a:solidFill>
              </a:rPr>
              <a:t>Test de </a:t>
            </a:r>
            <a:r>
              <a:rPr lang="fr-FR" b="1" dirty="0" err="1">
                <a:solidFill>
                  <a:schemeClr val="bg1"/>
                </a:solidFill>
              </a:rPr>
              <a:t>Kolmorov</a:t>
            </a:r>
            <a:r>
              <a:rPr lang="fr-FR" b="1" dirty="0">
                <a:solidFill>
                  <a:schemeClr val="bg1"/>
                </a:solidFill>
              </a:rPr>
              <a:t>-Smirnov :</a:t>
            </a:r>
          </a:p>
        </p:txBody>
      </p:sp>
      <p:sp>
        <p:nvSpPr>
          <p:cNvPr id="25" name="ZoneTexte 24"/>
          <p:cNvSpPr txBox="1"/>
          <p:nvPr/>
        </p:nvSpPr>
        <p:spPr>
          <a:xfrm>
            <a:off x="3498082" y="2543788"/>
            <a:ext cx="4572727" cy="646331"/>
          </a:xfrm>
          <a:prstGeom prst="rect">
            <a:avLst/>
          </a:prstGeom>
          <a:noFill/>
        </p:spPr>
        <p:txBody>
          <a:bodyPr wrap="none" rtlCol="0">
            <a:spAutoFit/>
          </a:bodyPr>
          <a:lstStyle/>
          <a:p>
            <a:r>
              <a:rPr lang="fr-FR" dirty="0"/>
              <a:t>H0: Les résidus ne suivent pas une loi normale.</a:t>
            </a:r>
          </a:p>
          <a:p>
            <a:r>
              <a:rPr lang="fr-FR" dirty="0"/>
              <a:t>H1: Les résidus suivent une loi normale</a:t>
            </a:r>
          </a:p>
        </p:txBody>
      </p:sp>
      <p:pic>
        <p:nvPicPr>
          <p:cNvPr id="26" name="Image 25"/>
          <p:cNvPicPr>
            <a:picLocks noChangeAspect="1"/>
          </p:cNvPicPr>
          <p:nvPr/>
        </p:nvPicPr>
        <p:blipFill>
          <a:blip r:embed="rId4"/>
          <a:stretch>
            <a:fillRect/>
          </a:stretch>
        </p:blipFill>
        <p:spPr>
          <a:xfrm>
            <a:off x="3531085" y="3221314"/>
            <a:ext cx="4238625" cy="752475"/>
          </a:xfrm>
          <a:prstGeom prst="rect">
            <a:avLst/>
          </a:prstGeom>
        </p:spPr>
      </p:pic>
      <p:sp>
        <p:nvSpPr>
          <p:cNvPr id="27" name="ZoneTexte 26"/>
          <p:cNvSpPr txBox="1"/>
          <p:nvPr/>
        </p:nvSpPr>
        <p:spPr>
          <a:xfrm>
            <a:off x="8219795" y="3240747"/>
            <a:ext cx="3626889" cy="646331"/>
          </a:xfrm>
          <a:prstGeom prst="rect">
            <a:avLst/>
          </a:prstGeom>
          <a:noFill/>
        </p:spPr>
        <p:txBody>
          <a:bodyPr wrap="square" rtlCol="0">
            <a:spAutoFit/>
          </a:bodyPr>
          <a:lstStyle/>
          <a:p>
            <a:r>
              <a:rPr lang="fr-FR" dirty="0"/>
              <a:t>Les résidus ne semblent pas suivre une loi normale (p-value quasi nulle)</a:t>
            </a:r>
          </a:p>
        </p:txBody>
      </p:sp>
      <p:sp>
        <p:nvSpPr>
          <p:cNvPr id="20" name="ZoneTexte 19"/>
          <p:cNvSpPr txBox="1"/>
          <p:nvPr/>
        </p:nvSpPr>
        <p:spPr>
          <a:xfrm>
            <a:off x="1205037" y="4421780"/>
            <a:ext cx="1993392" cy="369332"/>
          </a:xfrm>
          <a:prstGeom prst="rect">
            <a:avLst/>
          </a:prstGeom>
          <a:noFill/>
        </p:spPr>
        <p:txBody>
          <a:bodyPr wrap="square" rtlCol="0">
            <a:spAutoFit/>
          </a:bodyPr>
          <a:lstStyle/>
          <a:p>
            <a:r>
              <a:rPr lang="fr-FR" b="1" dirty="0">
                <a:solidFill>
                  <a:schemeClr val="bg1"/>
                </a:solidFill>
              </a:rPr>
              <a:t>Droite de Henry :</a:t>
            </a:r>
          </a:p>
        </p:txBody>
      </p:sp>
      <p:pic>
        <p:nvPicPr>
          <p:cNvPr id="5" name="Image 4"/>
          <p:cNvPicPr>
            <a:picLocks noChangeAspect="1"/>
          </p:cNvPicPr>
          <p:nvPr/>
        </p:nvPicPr>
        <p:blipFill>
          <a:blip r:embed="rId5"/>
          <a:stretch>
            <a:fillRect/>
          </a:stretch>
        </p:blipFill>
        <p:spPr>
          <a:xfrm>
            <a:off x="3712060" y="4224557"/>
            <a:ext cx="4057650" cy="2571750"/>
          </a:xfrm>
          <a:prstGeom prst="rect">
            <a:avLst/>
          </a:prstGeom>
        </p:spPr>
      </p:pic>
      <p:sp>
        <p:nvSpPr>
          <p:cNvPr id="6" name="ZoneTexte 5"/>
          <p:cNvSpPr txBox="1"/>
          <p:nvPr/>
        </p:nvSpPr>
        <p:spPr>
          <a:xfrm>
            <a:off x="7769710" y="4997067"/>
            <a:ext cx="3825599" cy="646331"/>
          </a:xfrm>
          <a:prstGeom prst="rect">
            <a:avLst/>
          </a:prstGeom>
          <a:noFill/>
        </p:spPr>
        <p:txBody>
          <a:bodyPr wrap="square" rtlCol="0">
            <a:spAutoFit/>
          </a:bodyPr>
          <a:lstStyle/>
          <a:p>
            <a:r>
              <a:rPr lang="fr-FR" dirty="0"/>
              <a:t>Les résidus s’éloignent de la droite théorique dans les valeurs extrêmes</a:t>
            </a:r>
          </a:p>
        </p:txBody>
      </p:sp>
    </p:spTree>
    <p:extLst>
      <p:ext uri="{BB962C8B-B14F-4D97-AF65-F5344CB8AC3E}">
        <p14:creationId xmlns:p14="http://schemas.microsoft.com/office/powerpoint/2010/main" val="797520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25</a:t>
            </a:fld>
            <a:endParaRPr lang="fr-FR">
              <a:latin typeface="Garamond" panose="02020404030301010803" pitchFamily="18" charset="0"/>
            </a:endParaRPr>
          </a:p>
        </p:txBody>
      </p:sp>
      <p:sp>
        <p:nvSpPr>
          <p:cNvPr id="16" name="ZoneTexte 15"/>
          <p:cNvSpPr txBox="1"/>
          <p:nvPr/>
        </p:nvSpPr>
        <p:spPr>
          <a:xfrm>
            <a:off x="3417038" y="143876"/>
            <a:ext cx="2564805" cy="461665"/>
          </a:xfrm>
          <a:prstGeom prst="rect">
            <a:avLst/>
          </a:prstGeom>
          <a:noFill/>
        </p:spPr>
        <p:txBody>
          <a:bodyPr wrap="none" rtlCol="0">
            <a:spAutoFit/>
          </a:bodyPr>
          <a:lstStyle/>
          <a:p>
            <a:r>
              <a:rPr lang="fr-FR" sz="2400" dirty="0"/>
              <a:t>Evaluation (suite) : </a:t>
            </a:r>
          </a:p>
        </p:txBody>
      </p:sp>
      <p:sp>
        <p:nvSpPr>
          <p:cNvPr id="19" name="ZoneTexte 18"/>
          <p:cNvSpPr txBox="1"/>
          <p:nvPr/>
        </p:nvSpPr>
        <p:spPr>
          <a:xfrm>
            <a:off x="5447983" y="657732"/>
            <a:ext cx="3460114" cy="646331"/>
          </a:xfrm>
          <a:prstGeom prst="rect">
            <a:avLst/>
          </a:prstGeom>
          <a:noFill/>
        </p:spPr>
        <p:txBody>
          <a:bodyPr wrap="none" rtlCol="0">
            <a:spAutoFit/>
          </a:bodyPr>
          <a:lstStyle/>
          <a:p>
            <a:r>
              <a:rPr lang="fr-FR" dirty="0"/>
              <a:t>H0: Homoscédasticité des résidus.</a:t>
            </a:r>
          </a:p>
          <a:p>
            <a:r>
              <a:rPr lang="fr-FR" dirty="0"/>
              <a:t>H1: Hétéroscédasticité des résidus.</a:t>
            </a:r>
          </a:p>
        </p:txBody>
      </p:sp>
      <p:sp>
        <p:nvSpPr>
          <p:cNvPr id="23" name="ZoneTexte 22"/>
          <p:cNvSpPr txBox="1"/>
          <p:nvPr/>
        </p:nvSpPr>
        <p:spPr>
          <a:xfrm>
            <a:off x="3621986" y="691055"/>
            <a:ext cx="1694631" cy="646331"/>
          </a:xfrm>
          <a:prstGeom prst="rect">
            <a:avLst/>
          </a:prstGeom>
          <a:noFill/>
        </p:spPr>
        <p:txBody>
          <a:bodyPr wrap="square" rtlCol="0">
            <a:spAutoFit/>
          </a:bodyPr>
          <a:lstStyle/>
          <a:p>
            <a:r>
              <a:rPr lang="fr-FR" b="1" dirty="0"/>
              <a:t>Test de </a:t>
            </a:r>
            <a:r>
              <a:rPr lang="fr-FR" b="1" dirty="0" err="1"/>
              <a:t>Breusch</a:t>
            </a:r>
            <a:r>
              <a:rPr lang="fr-FR" b="1" dirty="0"/>
              <a:t>-Pagan:</a:t>
            </a:r>
          </a:p>
        </p:txBody>
      </p:sp>
      <p:pic>
        <p:nvPicPr>
          <p:cNvPr id="7" name="Image 6"/>
          <p:cNvPicPr>
            <a:picLocks noChangeAspect="1"/>
          </p:cNvPicPr>
          <p:nvPr/>
        </p:nvPicPr>
        <p:blipFill>
          <a:blip r:embed="rId3"/>
          <a:stretch>
            <a:fillRect/>
          </a:stretch>
        </p:blipFill>
        <p:spPr>
          <a:xfrm>
            <a:off x="3789746" y="1422900"/>
            <a:ext cx="7267575" cy="685800"/>
          </a:xfrm>
          <a:prstGeom prst="rect">
            <a:avLst/>
          </a:prstGeom>
        </p:spPr>
      </p:pic>
      <p:sp>
        <p:nvSpPr>
          <p:cNvPr id="8" name="Parenthèse ouvrante 7"/>
          <p:cNvSpPr/>
          <p:nvPr/>
        </p:nvSpPr>
        <p:spPr>
          <a:xfrm rot="16200000">
            <a:off x="8709660" y="339336"/>
            <a:ext cx="237744" cy="330098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Rectangle 8"/>
          <p:cNvSpPr/>
          <p:nvPr/>
        </p:nvSpPr>
        <p:spPr>
          <a:xfrm>
            <a:off x="3863502" y="2400246"/>
            <a:ext cx="3727704" cy="646331"/>
          </a:xfrm>
          <a:prstGeom prst="rect">
            <a:avLst/>
          </a:prstGeom>
        </p:spPr>
        <p:txBody>
          <a:bodyPr wrap="square">
            <a:spAutoFit/>
          </a:bodyPr>
          <a:lstStyle/>
          <a:p>
            <a:r>
              <a:rPr lang="en-US" i="1" dirty="0"/>
              <a:t>f-statistic of the hypothesis that the error variance does not depend on x</a:t>
            </a:r>
            <a:endParaRPr lang="fr-FR" i="1" dirty="0"/>
          </a:p>
        </p:txBody>
      </p:sp>
      <p:sp>
        <p:nvSpPr>
          <p:cNvPr id="10" name="Rectangle 9"/>
          <p:cNvSpPr/>
          <p:nvPr/>
        </p:nvSpPr>
        <p:spPr>
          <a:xfrm>
            <a:off x="9397146" y="2466410"/>
            <a:ext cx="2474652" cy="369332"/>
          </a:xfrm>
          <a:prstGeom prst="rect">
            <a:avLst/>
          </a:prstGeom>
        </p:spPr>
        <p:txBody>
          <a:bodyPr wrap="none">
            <a:spAutoFit/>
          </a:bodyPr>
          <a:lstStyle/>
          <a:p>
            <a:r>
              <a:rPr lang="fr-FR" i="1" dirty="0"/>
              <a:t>p-value for the f-</a:t>
            </a:r>
            <a:r>
              <a:rPr lang="fr-FR" i="1" dirty="0" err="1"/>
              <a:t>statistic</a:t>
            </a:r>
            <a:endParaRPr lang="fr-FR" i="1" dirty="0"/>
          </a:p>
        </p:txBody>
      </p:sp>
      <p:cxnSp>
        <p:nvCxnSpPr>
          <p:cNvPr id="12" name="Connecteur droit 11"/>
          <p:cNvCxnSpPr/>
          <p:nvPr/>
        </p:nvCxnSpPr>
        <p:spPr>
          <a:xfrm flipV="1">
            <a:off x="5879592" y="2188634"/>
            <a:ext cx="1965960" cy="211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9496044" y="2174864"/>
            <a:ext cx="1138428" cy="225382"/>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èche droite 13"/>
          <p:cNvSpPr/>
          <p:nvPr/>
        </p:nvSpPr>
        <p:spPr>
          <a:xfrm>
            <a:off x="3800645" y="3338123"/>
            <a:ext cx="898795" cy="376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840940" y="3209365"/>
            <a:ext cx="5793531" cy="646331"/>
          </a:xfrm>
          <a:prstGeom prst="rect">
            <a:avLst/>
          </a:prstGeom>
          <a:noFill/>
        </p:spPr>
        <p:txBody>
          <a:bodyPr wrap="square" rtlCol="0">
            <a:spAutoFit/>
          </a:bodyPr>
          <a:lstStyle/>
          <a:p>
            <a:r>
              <a:rPr lang="fr-FR" dirty="0"/>
              <a:t>P-value quasi nulle, on rejette H0, il y a hétéroscédasticité (dispersion non homogène des résidus)</a:t>
            </a:r>
          </a:p>
        </p:txBody>
      </p:sp>
      <p:pic>
        <p:nvPicPr>
          <p:cNvPr id="17" name="Image 16"/>
          <p:cNvPicPr>
            <a:picLocks noChangeAspect="1"/>
          </p:cNvPicPr>
          <p:nvPr/>
        </p:nvPicPr>
        <p:blipFill>
          <a:blip r:embed="rId4"/>
          <a:stretch>
            <a:fillRect/>
          </a:stretch>
        </p:blipFill>
        <p:spPr>
          <a:xfrm>
            <a:off x="3621986" y="3978171"/>
            <a:ext cx="3971925" cy="2581275"/>
          </a:xfrm>
          <a:prstGeom prst="rect">
            <a:avLst/>
          </a:prstGeom>
        </p:spPr>
      </p:pic>
      <p:sp>
        <p:nvSpPr>
          <p:cNvPr id="18" name="Rectangle 17"/>
          <p:cNvSpPr/>
          <p:nvPr/>
        </p:nvSpPr>
        <p:spPr>
          <a:xfrm>
            <a:off x="7949373" y="4900900"/>
            <a:ext cx="4065653" cy="646331"/>
          </a:xfrm>
          <a:prstGeom prst="rect">
            <a:avLst/>
          </a:prstGeom>
        </p:spPr>
        <p:txBody>
          <a:bodyPr wrap="square">
            <a:spAutoFit/>
          </a:bodyPr>
          <a:lstStyle/>
          <a:p>
            <a:r>
              <a:rPr lang="fr-FR" dirty="0"/>
              <a:t>La variance des résidus n'est pas constante </a:t>
            </a:r>
          </a:p>
        </p:txBody>
      </p:sp>
    </p:spTree>
    <p:extLst>
      <p:ext uri="{BB962C8B-B14F-4D97-AF65-F5344CB8AC3E}">
        <p14:creationId xmlns:p14="http://schemas.microsoft.com/office/powerpoint/2010/main" val="3547183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26</a:t>
            </a:fld>
            <a:endParaRPr lang="fr-FR">
              <a:latin typeface="Garamond" panose="02020404030301010803" pitchFamily="18" charset="0"/>
            </a:endParaRPr>
          </a:p>
        </p:txBody>
      </p:sp>
      <p:sp>
        <p:nvSpPr>
          <p:cNvPr id="6" name="ZoneTexte 5"/>
          <p:cNvSpPr txBox="1"/>
          <p:nvPr/>
        </p:nvSpPr>
        <p:spPr>
          <a:xfrm>
            <a:off x="1935529" y="40099"/>
            <a:ext cx="7929030" cy="461665"/>
          </a:xfrm>
          <a:prstGeom prst="rect">
            <a:avLst/>
          </a:prstGeom>
          <a:noFill/>
        </p:spPr>
        <p:txBody>
          <a:bodyPr wrap="none" lIns="91440" tIns="45720" rIns="91440" bIns="45720" rtlCol="0" anchor="t">
            <a:spAutoFit/>
          </a:bodyPr>
          <a:lstStyle/>
          <a:p>
            <a:r>
              <a:rPr lang="fr-FR" sz="2400" b="1" dirty="0">
                <a:solidFill>
                  <a:schemeClr val="bg1"/>
                </a:solidFill>
              </a:rPr>
              <a:t>Modèle 1 : </a:t>
            </a:r>
            <a:r>
              <a:rPr lang="fr-FR" dirty="0"/>
              <a:t>revenu des enfants expliqué par l’indice de Gini et le revenu moyen</a:t>
            </a:r>
          </a:p>
        </p:txBody>
      </p:sp>
      <p:pic>
        <p:nvPicPr>
          <p:cNvPr id="11" name="Image 10"/>
          <p:cNvPicPr>
            <a:picLocks noChangeAspect="1"/>
          </p:cNvPicPr>
          <p:nvPr/>
        </p:nvPicPr>
        <p:blipFill>
          <a:blip r:embed="rId3"/>
          <a:stretch>
            <a:fillRect/>
          </a:stretch>
        </p:blipFill>
        <p:spPr>
          <a:xfrm>
            <a:off x="3706346" y="706531"/>
            <a:ext cx="8096250" cy="514350"/>
          </a:xfrm>
          <a:prstGeom prst="rect">
            <a:avLst/>
          </a:prstGeom>
        </p:spPr>
      </p:pic>
      <p:pic>
        <p:nvPicPr>
          <p:cNvPr id="13" name="Image 12"/>
          <p:cNvPicPr>
            <a:picLocks noChangeAspect="1"/>
          </p:cNvPicPr>
          <p:nvPr/>
        </p:nvPicPr>
        <p:blipFill rotWithShape="1">
          <a:blip r:embed="rId4"/>
          <a:srcRect r="11394" b="16905"/>
          <a:stretch/>
        </p:blipFill>
        <p:spPr>
          <a:xfrm>
            <a:off x="4605771" y="1274072"/>
            <a:ext cx="6296025" cy="3838673"/>
          </a:xfrm>
          <a:prstGeom prst="rect">
            <a:avLst/>
          </a:prstGeom>
        </p:spPr>
      </p:pic>
      <p:sp>
        <p:nvSpPr>
          <p:cNvPr id="20" name="Rectangle 19"/>
          <p:cNvSpPr/>
          <p:nvPr/>
        </p:nvSpPr>
        <p:spPr>
          <a:xfrm>
            <a:off x="3708921" y="5030638"/>
            <a:ext cx="8093675" cy="1077218"/>
          </a:xfrm>
          <a:prstGeom prst="rect">
            <a:avLst/>
          </a:prstGeom>
        </p:spPr>
        <p:txBody>
          <a:bodyPr wrap="square" lIns="91440" tIns="45720" rIns="91440" bIns="45720" anchor="t">
            <a:spAutoFit/>
          </a:bodyPr>
          <a:lstStyle/>
          <a:p>
            <a:r>
              <a:rPr lang="fr-FR" dirty="0"/>
              <a:t>Selon ce modèle, le pays de naissance (</a:t>
            </a:r>
            <a:r>
              <a:rPr lang="fr-FR" dirty="0" err="1"/>
              <a:t>ie</a:t>
            </a:r>
            <a:r>
              <a:rPr lang="fr-FR" dirty="0"/>
              <a:t>. le revenu moyen et l’indice de Gini) explique donc </a:t>
            </a:r>
            <a:r>
              <a:rPr lang="fr-FR" sz="2800" b="1" dirty="0"/>
              <a:t>50%</a:t>
            </a:r>
            <a:r>
              <a:rPr lang="fr-FR" dirty="0"/>
              <a:t> de la variance totale, tandis que les autres facteurs non considérés dans le modèle (efforts, chance, etc.) représentent l'autre moitié.</a:t>
            </a:r>
          </a:p>
        </p:txBody>
      </p:sp>
      <p:pic>
        <p:nvPicPr>
          <p:cNvPr id="21" name="Image 20"/>
          <p:cNvPicPr>
            <a:picLocks noChangeAspect="1"/>
          </p:cNvPicPr>
          <p:nvPr/>
        </p:nvPicPr>
        <p:blipFill>
          <a:blip r:embed="rId5"/>
          <a:stretch>
            <a:fillRect/>
          </a:stretch>
        </p:blipFill>
        <p:spPr>
          <a:xfrm>
            <a:off x="150158" y="2868979"/>
            <a:ext cx="3124200" cy="1943100"/>
          </a:xfrm>
          <a:prstGeom prst="rect">
            <a:avLst/>
          </a:prstGeom>
        </p:spPr>
      </p:pic>
      <p:sp>
        <p:nvSpPr>
          <p:cNvPr id="25" name="Rectangle 24"/>
          <p:cNvSpPr/>
          <p:nvPr/>
        </p:nvSpPr>
        <p:spPr>
          <a:xfrm>
            <a:off x="3761393" y="5876853"/>
            <a:ext cx="8433485" cy="677108"/>
          </a:xfrm>
          <a:prstGeom prst="rect">
            <a:avLst/>
          </a:prstGeom>
        </p:spPr>
        <p:txBody>
          <a:bodyPr wrap="square" lIns="91440" tIns="45720" rIns="91440" bIns="45720" anchor="t">
            <a:spAutoFit/>
          </a:bodyPr>
          <a:lstStyle/>
          <a:p>
            <a:endParaRPr lang="fr-FR" dirty="0"/>
          </a:p>
          <a:p>
            <a:r>
              <a:rPr lang="fr-FR" dirty="0"/>
              <a:t>Par ailleurs, </a:t>
            </a:r>
            <a:r>
              <a:rPr lang="fr-FR" b="1" dirty="0">
                <a:solidFill>
                  <a:schemeClr val="accent1"/>
                </a:solidFill>
              </a:rPr>
              <a:t>l'indice de Gini </a:t>
            </a:r>
            <a:r>
              <a:rPr lang="fr-FR" dirty="0"/>
              <a:t>n'est </a:t>
            </a:r>
            <a:r>
              <a:rPr lang="fr-FR" sz="2000" b="1" dirty="0">
                <a:solidFill>
                  <a:schemeClr val="accent2"/>
                </a:solidFill>
              </a:rPr>
              <a:t>pas statistiquement significatif</a:t>
            </a:r>
            <a:r>
              <a:rPr lang="fr-FR" dirty="0"/>
              <a:t> au seuil de 0,05.</a:t>
            </a:r>
          </a:p>
        </p:txBody>
      </p:sp>
    </p:spTree>
    <p:extLst>
      <p:ext uri="{BB962C8B-B14F-4D97-AF65-F5344CB8AC3E}">
        <p14:creationId xmlns:p14="http://schemas.microsoft.com/office/powerpoint/2010/main" val="2639206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27</a:t>
            </a:fld>
            <a:endParaRPr lang="fr-FR">
              <a:latin typeface="Garamond" panose="02020404030301010803" pitchFamily="18" charset="0"/>
            </a:endParaRPr>
          </a:p>
        </p:txBody>
      </p:sp>
      <p:sp>
        <p:nvSpPr>
          <p:cNvPr id="6" name="ZoneTexte 5"/>
          <p:cNvSpPr txBox="1"/>
          <p:nvPr/>
        </p:nvSpPr>
        <p:spPr>
          <a:xfrm>
            <a:off x="1985714" y="67654"/>
            <a:ext cx="9166548" cy="461665"/>
          </a:xfrm>
          <a:prstGeom prst="rect">
            <a:avLst/>
          </a:prstGeom>
          <a:noFill/>
        </p:spPr>
        <p:txBody>
          <a:bodyPr wrap="none" lIns="91440" tIns="45720" rIns="91440" bIns="45720" rtlCol="0" anchor="t">
            <a:spAutoFit/>
          </a:bodyPr>
          <a:lstStyle/>
          <a:p>
            <a:r>
              <a:rPr lang="fr-FR" sz="2400" b="1" dirty="0">
                <a:solidFill>
                  <a:schemeClr val="bg1"/>
                </a:solidFill>
              </a:rPr>
              <a:t>Modèle 2 :</a:t>
            </a:r>
            <a:r>
              <a:rPr lang="fr-FR" dirty="0"/>
              <a:t> revenu des enfants en log expliqué par l’indice de Gini et le revenu moyen en log</a:t>
            </a:r>
          </a:p>
        </p:txBody>
      </p:sp>
      <p:pic>
        <p:nvPicPr>
          <p:cNvPr id="2" name="Image 1"/>
          <p:cNvPicPr>
            <a:picLocks noChangeAspect="1"/>
          </p:cNvPicPr>
          <p:nvPr/>
        </p:nvPicPr>
        <p:blipFill>
          <a:blip r:embed="rId3"/>
          <a:stretch>
            <a:fillRect/>
          </a:stretch>
        </p:blipFill>
        <p:spPr>
          <a:xfrm>
            <a:off x="4603693" y="1148800"/>
            <a:ext cx="6200775" cy="3829050"/>
          </a:xfrm>
          <a:prstGeom prst="rect">
            <a:avLst/>
          </a:prstGeom>
        </p:spPr>
      </p:pic>
      <p:pic>
        <p:nvPicPr>
          <p:cNvPr id="5" name="Image 4"/>
          <p:cNvPicPr>
            <a:picLocks noChangeAspect="1"/>
          </p:cNvPicPr>
          <p:nvPr/>
        </p:nvPicPr>
        <p:blipFill>
          <a:blip r:embed="rId4"/>
          <a:stretch>
            <a:fillRect/>
          </a:stretch>
        </p:blipFill>
        <p:spPr>
          <a:xfrm>
            <a:off x="3417038" y="608773"/>
            <a:ext cx="8696325" cy="533400"/>
          </a:xfrm>
          <a:prstGeom prst="rect">
            <a:avLst/>
          </a:prstGeom>
        </p:spPr>
      </p:pic>
      <p:pic>
        <p:nvPicPr>
          <p:cNvPr id="7" name="Image 6"/>
          <p:cNvPicPr>
            <a:picLocks noChangeAspect="1"/>
          </p:cNvPicPr>
          <p:nvPr/>
        </p:nvPicPr>
        <p:blipFill>
          <a:blip r:embed="rId5"/>
          <a:stretch>
            <a:fillRect/>
          </a:stretch>
        </p:blipFill>
        <p:spPr>
          <a:xfrm>
            <a:off x="151052" y="2617542"/>
            <a:ext cx="3143250" cy="1866900"/>
          </a:xfrm>
          <a:prstGeom prst="rect">
            <a:avLst/>
          </a:prstGeom>
        </p:spPr>
      </p:pic>
      <p:sp>
        <p:nvSpPr>
          <p:cNvPr id="8" name="Rectangle 7"/>
          <p:cNvSpPr/>
          <p:nvPr/>
        </p:nvSpPr>
        <p:spPr>
          <a:xfrm>
            <a:off x="3780546" y="5011996"/>
            <a:ext cx="8464377" cy="1569660"/>
          </a:xfrm>
          <a:prstGeom prst="rect">
            <a:avLst/>
          </a:prstGeom>
        </p:spPr>
        <p:txBody>
          <a:bodyPr wrap="square" lIns="91440" tIns="45720" rIns="91440" bIns="45720" anchor="t">
            <a:spAutoFit/>
          </a:bodyPr>
          <a:lstStyle/>
          <a:p>
            <a:r>
              <a:rPr lang="fr-FR" dirty="0"/>
              <a:t>Selon ce modèle, le pays de naissance (</a:t>
            </a:r>
            <a:r>
              <a:rPr lang="fr-FR" dirty="0" err="1"/>
              <a:t>ie</a:t>
            </a:r>
            <a:r>
              <a:rPr lang="fr-FR" dirty="0"/>
              <a:t>. le log du revenu moyen et l’indice de Gini) explique </a:t>
            </a:r>
            <a:r>
              <a:rPr lang="fr-FR" sz="2400" b="1" dirty="0"/>
              <a:t>73%</a:t>
            </a:r>
            <a:r>
              <a:rPr lang="fr-FR" dirty="0"/>
              <a:t> la variance totale, tandis que les autres facteurs non considérés dans le modèle (efforts, chance, etc.) représentent les 27% restant.</a:t>
            </a:r>
          </a:p>
          <a:p>
            <a:r>
              <a:rPr lang="fr-FR" dirty="0"/>
              <a:t>Le passage en log des variables de revenus améliore le pouvoir explicatif du modèle, et l'indice de Gini devient significatif.</a:t>
            </a:r>
            <a:endParaRPr lang="fr-FR" dirty="0">
              <a:cs typeface="Calibri"/>
            </a:endParaRPr>
          </a:p>
        </p:txBody>
      </p:sp>
    </p:spTree>
    <p:extLst>
      <p:ext uri="{BB962C8B-B14F-4D97-AF65-F5344CB8AC3E}">
        <p14:creationId xmlns:p14="http://schemas.microsoft.com/office/powerpoint/2010/main" val="965332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28</a:t>
            </a:fld>
            <a:endParaRPr lang="fr-FR">
              <a:latin typeface="Garamond" panose="02020404030301010803" pitchFamily="18" charset="0"/>
            </a:endParaRPr>
          </a:p>
        </p:txBody>
      </p:sp>
      <p:sp>
        <p:nvSpPr>
          <p:cNvPr id="6" name="ZoneTexte 5"/>
          <p:cNvSpPr txBox="1"/>
          <p:nvPr/>
        </p:nvSpPr>
        <p:spPr>
          <a:xfrm>
            <a:off x="1965119" y="5871"/>
            <a:ext cx="10449063" cy="738664"/>
          </a:xfrm>
          <a:prstGeom prst="rect">
            <a:avLst/>
          </a:prstGeom>
          <a:noFill/>
        </p:spPr>
        <p:txBody>
          <a:bodyPr wrap="square" lIns="91440" tIns="45720" rIns="91440" bIns="45720" rtlCol="0" anchor="t">
            <a:spAutoFit/>
          </a:bodyPr>
          <a:lstStyle/>
          <a:p>
            <a:r>
              <a:rPr lang="fr-FR" sz="2400" b="1" dirty="0">
                <a:solidFill>
                  <a:schemeClr val="bg1"/>
                </a:solidFill>
              </a:rPr>
              <a:t>Modèle 3 :</a:t>
            </a:r>
            <a:r>
              <a:rPr lang="fr-FR" dirty="0"/>
              <a:t> revenu des enfants expliqué par l’indice de Gini, le revenu moyen et la classe de revenus des parents</a:t>
            </a:r>
          </a:p>
        </p:txBody>
      </p:sp>
      <p:pic>
        <p:nvPicPr>
          <p:cNvPr id="9" name="Image 8"/>
          <p:cNvPicPr>
            <a:picLocks noChangeAspect="1"/>
          </p:cNvPicPr>
          <p:nvPr/>
        </p:nvPicPr>
        <p:blipFill rotWithShape="1">
          <a:blip r:embed="rId3"/>
          <a:srcRect l="337" b="85441"/>
          <a:stretch/>
        </p:blipFill>
        <p:spPr>
          <a:xfrm>
            <a:off x="4015098" y="469094"/>
            <a:ext cx="7717771" cy="668431"/>
          </a:xfrm>
          <a:prstGeom prst="rect">
            <a:avLst/>
          </a:prstGeom>
        </p:spPr>
      </p:pic>
      <p:pic>
        <p:nvPicPr>
          <p:cNvPr id="10" name="Image 9"/>
          <p:cNvPicPr>
            <a:picLocks noChangeAspect="1"/>
          </p:cNvPicPr>
          <p:nvPr/>
        </p:nvPicPr>
        <p:blipFill rotWithShape="1">
          <a:blip r:embed="rId3"/>
          <a:srcRect t="13583" r="22563"/>
          <a:stretch/>
        </p:blipFill>
        <p:spPr>
          <a:xfrm>
            <a:off x="4520022" y="1091634"/>
            <a:ext cx="5996548" cy="3967443"/>
          </a:xfrm>
          <a:prstGeom prst="rect">
            <a:avLst/>
          </a:prstGeom>
        </p:spPr>
      </p:pic>
      <p:pic>
        <p:nvPicPr>
          <p:cNvPr id="11" name="Image 10"/>
          <p:cNvPicPr>
            <a:picLocks noChangeAspect="1"/>
          </p:cNvPicPr>
          <p:nvPr/>
        </p:nvPicPr>
        <p:blipFill>
          <a:blip r:embed="rId4"/>
          <a:stretch>
            <a:fillRect/>
          </a:stretch>
        </p:blipFill>
        <p:spPr>
          <a:xfrm>
            <a:off x="184503" y="2113330"/>
            <a:ext cx="3048000" cy="1924050"/>
          </a:xfrm>
          <a:prstGeom prst="rect">
            <a:avLst/>
          </a:prstGeom>
        </p:spPr>
      </p:pic>
      <p:sp>
        <p:nvSpPr>
          <p:cNvPr id="12" name="Rectangle 11"/>
          <p:cNvSpPr/>
          <p:nvPr/>
        </p:nvSpPr>
        <p:spPr>
          <a:xfrm>
            <a:off x="3417395" y="5057326"/>
            <a:ext cx="8505567" cy="1846659"/>
          </a:xfrm>
          <a:prstGeom prst="rect">
            <a:avLst/>
          </a:prstGeom>
        </p:spPr>
        <p:txBody>
          <a:bodyPr wrap="square" lIns="91440" tIns="45720" rIns="91440" bIns="45720" anchor="t">
            <a:spAutoFit/>
          </a:bodyPr>
          <a:lstStyle/>
          <a:p>
            <a:r>
              <a:rPr lang="fr-FR" dirty="0"/>
              <a:t>Selon ce modèle, le pays de naissance (</a:t>
            </a:r>
            <a:r>
              <a:rPr lang="fr-FR" dirty="0" err="1"/>
              <a:t>ie</a:t>
            </a:r>
            <a:r>
              <a:rPr lang="fr-FR" dirty="0"/>
              <a:t>. le revenu moyen, la classe de revenus des parents, et l’indice de Gini) explique donc </a:t>
            </a:r>
            <a:r>
              <a:rPr lang="fr-FR" sz="2400" b="1" dirty="0"/>
              <a:t>65%</a:t>
            </a:r>
            <a:r>
              <a:rPr lang="fr-FR" dirty="0"/>
              <a:t> de la variance totale, tandis que les autres facteurs non considérés dans le modèle (efforts, chance, etc.) représentent les 35% restant. </a:t>
            </a:r>
            <a:endParaRPr lang="fr-FR"/>
          </a:p>
          <a:p>
            <a:r>
              <a:rPr lang="fr-FR" dirty="0"/>
              <a:t>Cependant, et comme pour le premier modèle, l'indice de </a:t>
            </a:r>
            <a:r>
              <a:rPr lang="fr-FR" dirty="0" err="1"/>
              <a:t>gini</a:t>
            </a:r>
            <a:r>
              <a:rPr lang="fr-FR" dirty="0"/>
              <a:t> n'est pas statistiquement significatif au seuil de 5%.</a:t>
            </a:r>
            <a:endParaRPr lang="fr-FR" dirty="0">
              <a:cs typeface="Calibri"/>
            </a:endParaRPr>
          </a:p>
        </p:txBody>
      </p:sp>
    </p:spTree>
    <p:extLst>
      <p:ext uri="{BB962C8B-B14F-4D97-AF65-F5344CB8AC3E}">
        <p14:creationId xmlns:p14="http://schemas.microsoft.com/office/powerpoint/2010/main" val="3438109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29</a:t>
            </a:fld>
            <a:endParaRPr lang="fr-FR">
              <a:latin typeface="Garamond" panose="02020404030301010803" pitchFamily="18" charset="0"/>
            </a:endParaRPr>
          </a:p>
        </p:txBody>
      </p:sp>
      <p:sp>
        <p:nvSpPr>
          <p:cNvPr id="6" name="ZoneTexte 5"/>
          <p:cNvSpPr txBox="1"/>
          <p:nvPr/>
        </p:nvSpPr>
        <p:spPr>
          <a:xfrm>
            <a:off x="1965119" y="-4427"/>
            <a:ext cx="10544749" cy="738664"/>
          </a:xfrm>
          <a:prstGeom prst="rect">
            <a:avLst/>
          </a:prstGeom>
          <a:noFill/>
        </p:spPr>
        <p:txBody>
          <a:bodyPr wrap="square" lIns="91440" tIns="45720" rIns="91440" bIns="45720" rtlCol="0" anchor="t">
            <a:spAutoFit/>
          </a:bodyPr>
          <a:lstStyle/>
          <a:p>
            <a:r>
              <a:rPr lang="fr-FR" sz="2400" b="1" dirty="0">
                <a:solidFill>
                  <a:schemeClr val="bg1"/>
                </a:solidFill>
              </a:rPr>
              <a:t>Modèle 4 : </a:t>
            </a:r>
            <a:r>
              <a:rPr lang="fr-FR" dirty="0"/>
              <a:t>revenu des enfants en log expliqué par l’indice de Gini, le revenu moyen en log et la classe de revenus des parents</a:t>
            </a:r>
          </a:p>
        </p:txBody>
      </p:sp>
      <p:pic>
        <p:nvPicPr>
          <p:cNvPr id="9" name="Image 8"/>
          <p:cNvPicPr>
            <a:picLocks noChangeAspect="1"/>
          </p:cNvPicPr>
          <p:nvPr/>
        </p:nvPicPr>
        <p:blipFill>
          <a:blip r:embed="rId3"/>
          <a:stretch>
            <a:fillRect/>
          </a:stretch>
        </p:blipFill>
        <p:spPr>
          <a:xfrm>
            <a:off x="4341113" y="432880"/>
            <a:ext cx="6610350" cy="695325"/>
          </a:xfrm>
          <a:prstGeom prst="rect">
            <a:avLst/>
          </a:prstGeom>
        </p:spPr>
      </p:pic>
      <p:pic>
        <p:nvPicPr>
          <p:cNvPr id="10" name="Image 9"/>
          <p:cNvPicPr>
            <a:picLocks noChangeAspect="1"/>
          </p:cNvPicPr>
          <p:nvPr/>
        </p:nvPicPr>
        <p:blipFill>
          <a:blip r:embed="rId4"/>
          <a:stretch>
            <a:fillRect/>
          </a:stretch>
        </p:blipFill>
        <p:spPr>
          <a:xfrm>
            <a:off x="4514069" y="1058766"/>
            <a:ext cx="6162675" cy="3971925"/>
          </a:xfrm>
          <a:prstGeom prst="rect">
            <a:avLst/>
          </a:prstGeom>
        </p:spPr>
      </p:pic>
      <p:sp>
        <p:nvSpPr>
          <p:cNvPr id="11" name="Rectangle 10"/>
          <p:cNvSpPr/>
          <p:nvPr/>
        </p:nvSpPr>
        <p:spPr>
          <a:xfrm>
            <a:off x="3619803" y="4929648"/>
            <a:ext cx="8340810" cy="1200329"/>
          </a:xfrm>
          <a:prstGeom prst="rect">
            <a:avLst/>
          </a:prstGeom>
        </p:spPr>
        <p:txBody>
          <a:bodyPr wrap="square" lIns="91440" tIns="45720" rIns="91440" bIns="45720" anchor="t">
            <a:spAutoFit/>
          </a:bodyPr>
          <a:lstStyle/>
          <a:p>
            <a:r>
              <a:rPr lang="fr-FR" dirty="0"/>
              <a:t>Le modèle le plus performant est celui expliquant le revenu des enfants en log par le revenu du pays en log, l'indice de </a:t>
            </a:r>
            <a:r>
              <a:rPr lang="fr-FR" dirty="0" err="1"/>
              <a:t>gini</a:t>
            </a:r>
            <a:r>
              <a:rPr lang="fr-FR" dirty="0"/>
              <a:t> et la classe de revenus des parents, avec un  R^2 = 0,96.</a:t>
            </a:r>
          </a:p>
          <a:p>
            <a:r>
              <a:rPr lang="fr-FR" dirty="0"/>
              <a:t>On risque cependant de faire face à un problème de </a:t>
            </a:r>
            <a:r>
              <a:rPr lang="fr-FR" dirty="0" err="1"/>
              <a:t>sur-ajustement</a:t>
            </a:r>
            <a:r>
              <a:rPr lang="fr-FR" dirty="0"/>
              <a:t> du modèle.</a:t>
            </a:r>
            <a:endParaRPr lang="fr-FR" dirty="0">
              <a:cs typeface="Calibri"/>
            </a:endParaRPr>
          </a:p>
        </p:txBody>
      </p:sp>
      <p:pic>
        <p:nvPicPr>
          <p:cNvPr id="12" name="Image 11"/>
          <p:cNvPicPr>
            <a:picLocks noChangeAspect="1"/>
          </p:cNvPicPr>
          <p:nvPr/>
        </p:nvPicPr>
        <p:blipFill>
          <a:blip r:embed="rId5"/>
          <a:stretch>
            <a:fillRect/>
          </a:stretch>
        </p:blipFill>
        <p:spPr>
          <a:xfrm>
            <a:off x="148088" y="2403011"/>
            <a:ext cx="3019425" cy="1924050"/>
          </a:xfrm>
          <a:prstGeom prst="rect">
            <a:avLst/>
          </a:prstGeom>
        </p:spPr>
      </p:pic>
    </p:spTree>
    <p:extLst>
      <p:ext uri="{BB962C8B-B14F-4D97-AF65-F5344CB8AC3E}">
        <p14:creationId xmlns:p14="http://schemas.microsoft.com/office/powerpoint/2010/main" val="338972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033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46083" y="2765397"/>
            <a:ext cx="6934731" cy="1325563"/>
          </a:xfrm>
        </p:spPr>
        <p:txBody>
          <a:bodyPr>
            <a:normAutofit/>
          </a:bodyPr>
          <a:lstStyle/>
          <a:p>
            <a:r>
              <a:rPr lang="fr-FR" b="1" dirty="0">
                <a:solidFill>
                  <a:schemeClr val="bg1">
                    <a:lumMod val="95000"/>
                  </a:schemeClr>
                </a:solidFill>
                <a:latin typeface="Garamond" panose="02020404030301010803" pitchFamily="18" charset="0"/>
              </a:rPr>
              <a:t>1 – Présentation des données</a:t>
            </a: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3</a:t>
            </a:fld>
            <a:endParaRPr lang="fr-FR"/>
          </a:p>
        </p:txBody>
      </p:sp>
    </p:spTree>
    <p:extLst>
      <p:ext uri="{BB962C8B-B14F-4D97-AF65-F5344CB8AC3E}">
        <p14:creationId xmlns:p14="http://schemas.microsoft.com/office/powerpoint/2010/main" val="3590418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30</a:t>
            </a:fld>
            <a:endParaRPr lang="fr-FR">
              <a:latin typeface="Garamond" panose="02020404030301010803" pitchFamily="18" charset="0"/>
            </a:endParaRPr>
          </a:p>
        </p:txBody>
      </p:sp>
      <p:pic>
        <p:nvPicPr>
          <p:cNvPr id="2" name="Image 1"/>
          <p:cNvPicPr>
            <a:picLocks noChangeAspect="1"/>
          </p:cNvPicPr>
          <p:nvPr/>
        </p:nvPicPr>
        <p:blipFill>
          <a:blip r:embed="rId3"/>
          <a:stretch>
            <a:fillRect/>
          </a:stretch>
        </p:blipFill>
        <p:spPr>
          <a:xfrm>
            <a:off x="3533337" y="1990523"/>
            <a:ext cx="4352925" cy="1371600"/>
          </a:xfrm>
          <a:prstGeom prst="rect">
            <a:avLst/>
          </a:prstGeom>
        </p:spPr>
      </p:pic>
      <p:sp>
        <p:nvSpPr>
          <p:cNvPr id="5" name="ZoneTexte 4"/>
          <p:cNvSpPr txBox="1"/>
          <p:nvPr/>
        </p:nvSpPr>
        <p:spPr>
          <a:xfrm>
            <a:off x="8316559" y="3150218"/>
            <a:ext cx="4036986" cy="923330"/>
          </a:xfrm>
          <a:prstGeom prst="rect">
            <a:avLst/>
          </a:prstGeom>
          <a:noFill/>
        </p:spPr>
        <p:txBody>
          <a:bodyPr wrap="square" rtlCol="0">
            <a:spAutoFit/>
          </a:bodyPr>
          <a:lstStyle/>
          <a:p>
            <a:r>
              <a:rPr lang="fr-FR" dirty="0"/>
              <a:t>Risque de sur-ajustement du modèle, mais s’explique par la nature des données créées</a:t>
            </a:r>
          </a:p>
        </p:txBody>
      </p:sp>
      <p:sp>
        <p:nvSpPr>
          <p:cNvPr id="7" name="Flèche à angle droit 6"/>
          <p:cNvSpPr/>
          <p:nvPr/>
        </p:nvSpPr>
        <p:spPr>
          <a:xfrm rot="5400000">
            <a:off x="6698114" y="2126115"/>
            <a:ext cx="249759" cy="272177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avec flèche 16"/>
          <p:cNvCxnSpPr/>
          <p:nvPr/>
        </p:nvCxnSpPr>
        <p:spPr>
          <a:xfrm flipV="1">
            <a:off x="7763256" y="2569464"/>
            <a:ext cx="1289304" cy="32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7824759" y="2391156"/>
            <a:ext cx="1227801" cy="182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9052560" y="2304788"/>
            <a:ext cx="3218317" cy="369332"/>
          </a:xfrm>
          <a:prstGeom prst="rect">
            <a:avLst/>
          </a:prstGeom>
          <a:noFill/>
        </p:spPr>
        <p:txBody>
          <a:bodyPr wrap="none" rtlCol="0">
            <a:spAutoFit/>
          </a:bodyPr>
          <a:lstStyle/>
          <a:p>
            <a:r>
              <a:rPr lang="fr-FR" dirty="0"/>
              <a:t>Coefficient de Gini non </a:t>
            </a:r>
            <a:r>
              <a:rPr lang="fr-FR" dirty="0" err="1"/>
              <a:t>sigificatif</a:t>
            </a:r>
            <a:endParaRPr lang="fr-FR" dirty="0"/>
          </a:p>
        </p:txBody>
      </p:sp>
      <p:sp>
        <p:nvSpPr>
          <p:cNvPr id="6" name="ZoneTexte 5">
            <a:extLst>
              <a:ext uri="{FF2B5EF4-FFF2-40B4-BE49-F238E27FC236}">
                <a16:creationId xmlns:a16="http://schemas.microsoft.com/office/drawing/2014/main" id="{275F0349-1EED-3F63-11F7-0B0E8509A0B4}"/>
              </a:ext>
            </a:extLst>
          </p:cNvPr>
          <p:cNvSpPr txBox="1"/>
          <p:nvPr/>
        </p:nvSpPr>
        <p:spPr>
          <a:xfrm>
            <a:off x="214184" y="1346885"/>
            <a:ext cx="274319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dirty="0">
                <a:solidFill>
                  <a:schemeClr val="bg1"/>
                </a:solidFill>
              </a:rPr>
              <a:t>Récapitulatif des modèles</a:t>
            </a:r>
            <a:endParaRPr lang="fr-FR" sz="2800" b="1" dirty="0">
              <a:solidFill>
                <a:schemeClr val="bg1"/>
              </a:solidFill>
              <a:cs typeface="Calibri"/>
            </a:endParaRPr>
          </a:p>
        </p:txBody>
      </p:sp>
    </p:spTree>
    <p:extLst>
      <p:ext uri="{BB962C8B-B14F-4D97-AF65-F5344CB8AC3E}">
        <p14:creationId xmlns:p14="http://schemas.microsoft.com/office/powerpoint/2010/main" val="3232149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31</a:t>
            </a:fld>
            <a:endParaRPr lang="fr-FR">
              <a:latin typeface="Garamond" panose="02020404030301010803" pitchFamily="18" charset="0"/>
            </a:endParaRPr>
          </a:p>
        </p:txBody>
      </p:sp>
      <p:sp>
        <p:nvSpPr>
          <p:cNvPr id="8" name="ZoneTexte 7"/>
          <p:cNvSpPr txBox="1"/>
          <p:nvPr/>
        </p:nvSpPr>
        <p:spPr>
          <a:xfrm>
            <a:off x="1075908" y="915224"/>
            <a:ext cx="2016580" cy="830997"/>
          </a:xfrm>
          <a:prstGeom prst="rect">
            <a:avLst/>
          </a:prstGeom>
          <a:noFill/>
        </p:spPr>
        <p:txBody>
          <a:bodyPr wrap="square" lIns="91440" tIns="45720" rIns="91440" bIns="45720" rtlCol="0" anchor="t">
            <a:spAutoFit/>
          </a:bodyPr>
          <a:lstStyle/>
          <a:p>
            <a:r>
              <a:rPr lang="fr-FR" sz="2400" b="1" dirty="0">
                <a:solidFill>
                  <a:schemeClr val="bg1"/>
                </a:solidFill>
              </a:rPr>
              <a:t>Analyse des individus</a:t>
            </a:r>
            <a:endParaRPr lang="fr-FR" sz="2400" b="1" dirty="0">
              <a:solidFill>
                <a:schemeClr val="bg1"/>
              </a:solidFill>
              <a:cs typeface="Calibri"/>
            </a:endParaRPr>
          </a:p>
        </p:txBody>
      </p:sp>
      <p:pic>
        <p:nvPicPr>
          <p:cNvPr id="13" name="Image 12"/>
          <p:cNvPicPr>
            <a:picLocks noChangeAspect="1"/>
          </p:cNvPicPr>
          <p:nvPr/>
        </p:nvPicPr>
        <p:blipFill>
          <a:blip r:embed="rId3"/>
          <a:stretch>
            <a:fillRect/>
          </a:stretch>
        </p:blipFill>
        <p:spPr>
          <a:xfrm>
            <a:off x="3538728" y="460772"/>
            <a:ext cx="4653598" cy="2647295"/>
          </a:xfrm>
          <a:prstGeom prst="rect">
            <a:avLst/>
          </a:prstGeom>
        </p:spPr>
      </p:pic>
      <p:sp>
        <p:nvSpPr>
          <p:cNvPr id="14" name="ZoneTexte 13"/>
          <p:cNvSpPr txBox="1"/>
          <p:nvPr/>
        </p:nvSpPr>
        <p:spPr>
          <a:xfrm>
            <a:off x="3538728" y="91440"/>
            <a:ext cx="9445752" cy="369332"/>
          </a:xfrm>
          <a:prstGeom prst="rect">
            <a:avLst/>
          </a:prstGeom>
          <a:noFill/>
        </p:spPr>
        <p:txBody>
          <a:bodyPr wrap="square" rtlCol="0">
            <a:spAutoFit/>
          </a:bodyPr>
          <a:lstStyle/>
          <a:p>
            <a:r>
              <a:rPr lang="fr-FR" dirty="0"/>
              <a:t>9 pays présentent des individus au dessus du seuil calculé </a:t>
            </a:r>
          </a:p>
        </p:txBody>
      </p:sp>
      <mc:AlternateContent xmlns:mc="http://schemas.openxmlformats.org/markup-compatibility/2006" xmlns:a14="http://schemas.microsoft.com/office/drawing/2010/main">
        <mc:Choice Requires="a14">
          <p:sp>
            <p:nvSpPr>
              <p:cNvPr id="6" name="Rectangle 5"/>
              <p:cNvSpPr/>
              <p:nvPr/>
            </p:nvSpPr>
            <p:spPr>
              <a:xfrm>
                <a:off x="8314016" y="1293131"/>
                <a:ext cx="3924921" cy="491288"/>
              </a:xfrm>
              <a:prstGeom prst="rect">
                <a:avLst/>
              </a:prstGeom>
            </p:spPr>
            <p:txBody>
              <a:bodyPr wrap="none">
                <a:spAutoFit/>
              </a:bodyPr>
              <a:lstStyle/>
              <a:p>
                <a14:m>
                  <m:oMath xmlns:m="http://schemas.openxmlformats.org/officeDocument/2006/math">
                    <m:r>
                      <a:rPr lang="fr-FR" i="1">
                        <a:latin typeface="Cambria Math" panose="02040503050406030204" pitchFamily="18" charset="0"/>
                      </a:rPr>
                      <m:t>2∗</m:t>
                    </m:r>
                    <m:f>
                      <m:fPr>
                        <m:ctrlPr>
                          <a:rPr lang="fr-FR" i="1">
                            <a:latin typeface="Cambria Math" panose="02040503050406030204" pitchFamily="18" charset="0"/>
                          </a:rPr>
                        </m:ctrlPr>
                      </m:fPr>
                      <m:num>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𝑣𝑎𝑟</m:t>
                            </m:r>
                          </m:sub>
                        </m:sSub>
                      </m:num>
                      <m:den>
                        <m:r>
                          <a:rPr lang="fr-FR" i="1">
                            <a:latin typeface="Cambria Math" panose="02040503050406030204" pitchFamily="18" charset="0"/>
                          </a:rPr>
                          <m:t>𝑛</m:t>
                        </m:r>
                      </m:den>
                    </m:f>
                  </m:oMath>
                </a14:m>
                <a:r>
                  <a:rPr lang="fr-FR" dirty="0"/>
                  <a:t>, avec </a:t>
                </a:r>
                <a14:m>
                  <m:oMath xmlns:m="http://schemas.openxmlformats.org/officeDocument/2006/math">
                    <m:r>
                      <a:rPr lang="fr-FR" i="1">
                        <a:latin typeface="Cambria Math" panose="02040503050406030204" pitchFamily="18" charset="0"/>
                      </a:rPr>
                      <m:t>𝑛</m:t>
                    </m:r>
                  </m:oMath>
                </a14:m>
                <a:r>
                  <a:rPr lang="fr-FR" dirty="0"/>
                  <a:t> la taille de l’échantillon</a:t>
                </a:r>
              </a:p>
            </p:txBody>
          </p:sp>
        </mc:Choice>
        <mc:Fallback xmlns="">
          <p:sp>
            <p:nvSpPr>
              <p:cNvPr id="6" name="Rectangle 5"/>
              <p:cNvSpPr>
                <a:spLocks noRot="1" noChangeAspect="1" noMove="1" noResize="1" noEditPoints="1" noAdjustHandles="1" noChangeArrowheads="1" noChangeShapeType="1" noTextEdit="1"/>
              </p:cNvSpPr>
              <p:nvPr/>
            </p:nvSpPr>
            <p:spPr>
              <a:xfrm>
                <a:off x="8314016" y="1293131"/>
                <a:ext cx="3924921" cy="491288"/>
              </a:xfrm>
              <a:prstGeom prst="rect">
                <a:avLst/>
              </a:prstGeom>
              <a:blipFill rotWithShape="0">
                <a:blip r:embed="rId4"/>
                <a:stretch>
                  <a:fillRect r="-621" b="-740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p:cNvSpPr txBox="1"/>
              <p:nvPr/>
            </p:nvSpPr>
            <p:spPr>
              <a:xfrm>
                <a:off x="8314016" y="2199132"/>
                <a:ext cx="8704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0,00074</m:t>
                      </m:r>
                    </m:oMath>
                  </m:oMathPara>
                </a14:m>
                <a:endParaRPr lang="fr-FR" dirty="0"/>
              </a:p>
            </p:txBody>
          </p:sp>
        </mc:Choice>
        <mc:Fallback xmlns="">
          <p:sp>
            <p:nvSpPr>
              <p:cNvPr id="9" name="ZoneTexte 8"/>
              <p:cNvSpPr txBox="1">
                <a:spLocks noRot="1" noChangeAspect="1" noMove="1" noResize="1" noEditPoints="1" noAdjustHandles="1" noChangeArrowheads="1" noChangeShapeType="1" noTextEdit="1"/>
              </p:cNvSpPr>
              <p:nvPr/>
            </p:nvSpPr>
            <p:spPr>
              <a:xfrm>
                <a:off x="8314016" y="2199132"/>
                <a:ext cx="870431" cy="276999"/>
              </a:xfrm>
              <a:prstGeom prst="rect">
                <a:avLst/>
              </a:prstGeom>
              <a:blipFill rotWithShape="0">
                <a:blip r:embed="rId5"/>
                <a:stretch>
                  <a:fillRect l="-6294" r="-6294" b="-6667"/>
                </a:stretch>
              </a:blipFill>
            </p:spPr>
            <p:txBody>
              <a:bodyPr/>
              <a:lstStyle/>
              <a:p>
                <a:r>
                  <a:rPr lang="fr-FR">
                    <a:noFill/>
                  </a:rPr>
                  <a:t> </a:t>
                </a:r>
              </a:p>
            </p:txBody>
          </p:sp>
        </mc:Fallback>
      </mc:AlternateContent>
      <p:sp>
        <p:nvSpPr>
          <p:cNvPr id="10" name="Flèche vers le bas 9"/>
          <p:cNvSpPr/>
          <p:nvPr/>
        </p:nvSpPr>
        <p:spPr>
          <a:xfrm>
            <a:off x="8578543" y="1784419"/>
            <a:ext cx="341376" cy="346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250198" y="4826104"/>
            <a:ext cx="3286350" cy="1200329"/>
          </a:xfrm>
          <a:prstGeom prst="rect">
            <a:avLst/>
          </a:prstGeom>
          <a:noFill/>
        </p:spPr>
        <p:txBody>
          <a:bodyPr wrap="square" lIns="91440" tIns="45720" rIns="91440" bIns="45720" rtlCol="0" anchor="t">
            <a:spAutoFit/>
          </a:bodyPr>
          <a:lstStyle/>
          <a:p>
            <a:r>
              <a:rPr lang="fr-FR" dirty="0">
                <a:solidFill>
                  <a:schemeClr val="bg1"/>
                </a:solidFill>
              </a:rPr>
              <a:t>Bolivie, Brésil, RCA, Colombie, RdC, Eswatini, Honduras, Panama, Afrique du Sud, Guatemala...</a:t>
            </a:r>
            <a:endParaRPr lang="fr-FR" dirty="0">
              <a:solidFill>
                <a:schemeClr val="bg1"/>
              </a:solidFill>
              <a:cs typeface="Calibri"/>
            </a:endParaRPr>
          </a:p>
        </p:txBody>
      </p:sp>
      <mc:AlternateContent xmlns:mc="http://schemas.openxmlformats.org/markup-compatibility/2006">
        <mc:Choice xmlns:a14="http://schemas.microsoft.com/office/drawing/2010/main" Requires="a14">
          <p:sp>
            <p:nvSpPr>
              <p:cNvPr id="15" name="ZoneTexte 14"/>
              <p:cNvSpPr txBox="1"/>
              <p:nvPr/>
            </p:nvSpPr>
            <p:spPr>
              <a:xfrm>
                <a:off x="3538728" y="3350608"/>
                <a:ext cx="9445752" cy="369332"/>
              </a:xfrm>
              <a:prstGeom prst="rect">
                <a:avLst/>
              </a:prstGeom>
              <a:noFill/>
            </p:spPr>
            <p:txBody>
              <a:bodyPr wrap="square" rtlCol="0">
                <a:spAutoFit/>
              </a:bodyPr>
              <a:lstStyle/>
              <a:p>
                <a:r>
                  <a:rPr lang="fr-FR" dirty="0" err="1"/>
                  <a:t>Outliers</a:t>
                </a:r>
                <a:r>
                  <a:rPr lang="fr-FR" dirty="0"/>
                  <a:t> (résidus </a:t>
                </a:r>
                <a:r>
                  <a:rPr lang="fr-FR" dirty="0" err="1"/>
                  <a:t>strudentisés</a:t>
                </a:r>
                <a:r>
                  <a:rPr lang="fr-FR" dirty="0"/>
                  <a:t>) : loi de </a:t>
                </a:r>
                <a:r>
                  <a:rPr lang="fr-FR" dirty="0" err="1"/>
                  <a:t>Student</a:t>
                </a:r>
                <a:r>
                  <a:rPr lang="fr-FR" dirty="0"/>
                  <a:t> à </a:t>
                </a:r>
                <a14:m>
                  <m:oMath xmlns:m="http://schemas.openxmlformats.org/officeDocument/2006/math">
                    <m:r>
                      <a:rPr lang="fr-FR" i="1">
                        <a:latin typeface="Cambria Math" panose="02040503050406030204" pitchFamily="18" charset="0"/>
                      </a:rPr>
                      <m:t>𝑛</m:t>
                    </m:r>
                    <m:r>
                      <a:rPr lang="fr-FR" i="1">
                        <a:latin typeface="Cambria Math" panose="02040503050406030204" pitchFamily="18" charset="0"/>
                      </a:rPr>
                      <m:t>−</m:t>
                    </m:r>
                    <m:r>
                      <a:rPr lang="fr-FR" i="1">
                        <a:latin typeface="Cambria Math" panose="02040503050406030204" pitchFamily="18" charset="0"/>
                      </a:rPr>
                      <m:t>𝑝</m:t>
                    </m:r>
                    <m:r>
                      <a:rPr lang="fr-FR" i="1">
                        <a:latin typeface="Cambria Math" panose="02040503050406030204" pitchFamily="18" charset="0"/>
                      </a:rPr>
                      <m:t>−1 </m:t>
                    </m:r>
                    <m:r>
                      <a:rPr lang="fr-FR" i="1">
                        <a:latin typeface="Cambria Math" panose="02040503050406030204" pitchFamily="18" charset="0"/>
                      </a:rPr>
                      <m:t>𝑑𝑑𝑙</m:t>
                    </m:r>
                  </m:oMath>
                </a14:m>
                <a:endParaRPr lang="fr-FR" dirty="0"/>
              </a:p>
            </p:txBody>
          </p:sp>
        </mc:Choice>
        <mc:Fallback>
          <p:sp>
            <p:nvSpPr>
              <p:cNvPr id="15" name="ZoneTexte 14"/>
              <p:cNvSpPr txBox="1">
                <a:spLocks noRot="1" noChangeAspect="1" noMove="1" noResize="1" noEditPoints="1" noAdjustHandles="1" noChangeArrowheads="1" noChangeShapeType="1" noTextEdit="1"/>
              </p:cNvSpPr>
              <p:nvPr/>
            </p:nvSpPr>
            <p:spPr>
              <a:xfrm>
                <a:off x="3538728" y="3350608"/>
                <a:ext cx="9445752" cy="369332"/>
              </a:xfrm>
              <a:prstGeom prst="rect">
                <a:avLst/>
              </a:prstGeom>
              <a:blipFill>
                <a:blip r:embed="rId6"/>
                <a:stretch>
                  <a:fillRect l="-581" t="-10000" b="-26667"/>
                </a:stretch>
              </a:blipFill>
            </p:spPr>
            <p:txBody>
              <a:bodyPr/>
              <a:lstStyle/>
              <a:p>
                <a:r>
                  <a:rPr lang="fr-FR">
                    <a:noFill/>
                  </a:rPr>
                  <a:t> </a:t>
                </a:r>
              </a:p>
            </p:txBody>
          </p:sp>
        </mc:Fallback>
      </mc:AlternateContent>
      <p:pic>
        <p:nvPicPr>
          <p:cNvPr id="16" name="Image 15"/>
          <p:cNvPicPr>
            <a:picLocks noChangeAspect="1"/>
          </p:cNvPicPr>
          <p:nvPr/>
        </p:nvPicPr>
        <p:blipFill>
          <a:blip r:embed="rId7"/>
          <a:stretch>
            <a:fillRect/>
          </a:stretch>
        </p:blipFill>
        <p:spPr>
          <a:xfrm>
            <a:off x="5103917" y="3946481"/>
            <a:ext cx="4092340" cy="2587886"/>
          </a:xfrm>
          <a:prstGeom prst="rect">
            <a:avLst/>
          </a:prstGeom>
        </p:spPr>
      </p:pic>
      <p:sp>
        <p:nvSpPr>
          <p:cNvPr id="18" name="ZoneTexte 17"/>
          <p:cNvSpPr txBox="1"/>
          <p:nvPr/>
        </p:nvSpPr>
        <p:spPr>
          <a:xfrm>
            <a:off x="7927" y="4401618"/>
            <a:ext cx="3413627" cy="369332"/>
          </a:xfrm>
          <a:prstGeom prst="rect">
            <a:avLst/>
          </a:prstGeom>
          <a:noFill/>
        </p:spPr>
        <p:txBody>
          <a:bodyPr wrap="none" lIns="91440" tIns="45720" rIns="91440" bIns="45720" rtlCol="0" anchor="t">
            <a:spAutoFit/>
          </a:bodyPr>
          <a:lstStyle/>
          <a:p>
            <a:r>
              <a:rPr lang="fr-FR" dirty="0">
                <a:solidFill>
                  <a:schemeClr val="bg1"/>
                </a:solidFill>
              </a:rPr>
              <a:t>Sources d’observations atypiques :</a:t>
            </a:r>
            <a:endParaRPr lang="fr-FR" dirty="0">
              <a:solidFill>
                <a:schemeClr val="bg1"/>
              </a:solidFill>
              <a:cs typeface="Calibri"/>
            </a:endParaRPr>
          </a:p>
        </p:txBody>
      </p:sp>
    </p:spTree>
    <p:extLst>
      <p:ext uri="{BB962C8B-B14F-4D97-AF65-F5344CB8AC3E}">
        <p14:creationId xmlns:p14="http://schemas.microsoft.com/office/powerpoint/2010/main" val="1745718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32</a:t>
            </a:fld>
            <a:endParaRPr lang="fr-FR">
              <a:latin typeface="Garamond" panose="02020404030301010803" pitchFamily="18" charset="0"/>
            </a:endParaRPr>
          </a:p>
        </p:txBody>
      </p:sp>
      <p:sp>
        <p:nvSpPr>
          <p:cNvPr id="8" name="ZoneTexte 7"/>
          <p:cNvSpPr txBox="1"/>
          <p:nvPr/>
        </p:nvSpPr>
        <p:spPr>
          <a:xfrm>
            <a:off x="952340" y="575413"/>
            <a:ext cx="2123596" cy="954107"/>
          </a:xfrm>
          <a:prstGeom prst="rect">
            <a:avLst/>
          </a:prstGeom>
          <a:noFill/>
        </p:spPr>
        <p:txBody>
          <a:bodyPr wrap="square" lIns="91440" tIns="45720" rIns="91440" bIns="45720" rtlCol="0" anchor="t">
            <a:spAutoFit/>
          </a:bodyPr>
          <a:lstStyle/>
          <a:p>
            <a:r>
              <a:rPr lang="fr-FR" sz="2800" b="1" dirty="0">
                <a:solidFill>
                  <a:schemeClr val="bg1"/>
                </a:solidFill>
              </a:rPr>
              <a:t>Analyse des individus </a:t>
            </a:r>
            <a:endParaRPr lang="fr-FR" sz="2800" b="1" dirty="0">
              <a:solidFill>
                <a:schemeClr val="bg1"/>
              </a:solidFill>
              <a:cs typeface="Calibri"/>
            </a:endParaRPr>
          </a:p>
        </p:txBody>
      </p:sp>
      <p:sp>
        <p:nvSpPr>
          <p:cNvPr id="14" name="ZoneTexte 13"/>
          <p:cNvSpPr txBox="1"/>
          <p:nvPr/>
        </p:nvSpPr>
        <p:spPr>
          <a:xfrm>
            <a:off x="3590214" y="1162359"/>
            <a:ext cx="9445752" cy="369332"/>
          </a:xfrm>
          <a:prstGeom prst="rect">
            <a:avLst/>
          </a:prstGeom>
          <a:noFill/>
        </p:spPr>
        <p:txBody>
          <a:bodyPr wrap="square" rtlCol="0">
            <a:spAutoFit/>
          </a:bodyPr>
          <a:lstStyle/>
          <a:p>
            <a:r>
              <a:rPr lang="fr-FR" dirty="0"/>
              <a:t>Distance de Cook : individus influents</a:t>
            </a:r>
          </a:p>
        </p:txBody>
      </p:sp>
      <p:sp>
        <p:nvSpPr>
          <p:cNvPr id="18" name="ZoneTexte 17"/>
          <p:cNvSpPr txBox="1"/>
          <p:nvPr/>
        </p:nvSpPr>
        <p:spPr>
          <a:xfrm>
            <a:off x="90305" y="1260942"/>
            <a:ext cx="3318409" cy="369332"/>
          </a:xfrm>
          <a:prstGeom prst="rect">
            <a:avLst/>
          </a:prstGeom>
          <a:noFill/>
        </p:spPr>
        <p:txBody>
          <a:bodyPr wrap="none" lIns="91440" tIns="45720" rIns="91440" bIns="45720" rtlCol="0" anchor="t">
            <a:spAutoFit/>
          </a:bodyPr>
          <a:lstStyle/>
          <a:p>
            <a:r>
              <a:rPr lang="fr-FR" dirty="0">
                <a:solidFill>
                  <a:schemeClr val="bg1"/>
                </a:solidFill>
              </a:rPr>
              <a:t>Sources d’observations influentes</a:t>
            </a:r>
            <a:endParaRPr lang="fr-FR" dirty="0">
              <a:solidFill>
                <a:schemeClr val="bg1"/>
              </a:solidFill>
              <a:cs typeface="Calibri"/>
            </a:endParaRPr>
          </a:p>
        </p:txBody>
      </p:sp>
      <p:pic>
        <p:nvPicPr>
          <p:cNvPr id="2" name="Image 1"/>
          <p:cNvPicPr>
            <a:picLocks noChangeAspect="1"/>
          </p:cNvPicPr>
          <p:nvPr/>
        </p:nvPicPr>
        <p:blipFill>
          <a:blip r:embed="rId3"/>
          <a:stretch>
            <a:fillRect/>
          </a:stretch>
        </p:blipFill>
        <p:spPr>
          <a:xfrm>
            <a:off x="7491466" y="194534"/>
            <a:ext cx="4530600" cy="4304560"/>
          </a:xfrm>
          <a:prstGeom prst="rect">
            <a:avLst/>
          </a:prstGeom>
        </p:spPr>
      </p:pic>
      <p:sp>
        <p:nvSpPr>
          <p:cNvPr id="5" name="ZoneTexte 4"/>
          <p:cNvSpPr txBox="1"/>
          <p:nvPr/>
        </p:nvSpPr>
        <p:spPr>
          <a:xfrm>
            <a:off x="87331" y="1794230"/>
            <a:ext cx="3159604" cy="646331"/>
          </a:xfrm>
          <a:prstGeom prst="rect">
            <a:avLst/>
          </a:prstGeom>
          <a:noFill/>
        </p:spPr>
        <p:txBody>
          <a:bodyPr wrap="square" lIns="91440" tIns="45720" rIns="91440" bIns="45720" rtlCol="0" anchor="t">
            <a:spAutoFit/>
          </a:bodyPr>
          <a:lstStyle/>
          <a:p>
            <a:r>
              <a:rPr lang="fr-FR" dirty="0">
                <a:solidFill>
                  <a:schemeClr val="bg1"/>
                </a:solidFill>
              </a:rPr>
              <a:t>Afrique du Sud, Honduras, Bolivie, Colombie, Panama…</a:t>
            </a:r>
            <a:endParaRPr lang="fr-FR" dirty="0">
              <a:solidFill>
                <a:schemeClr val="bg1"/>
              </a:solidFill>
              <a:cs typeface="Calibri"/>
            </a:endParaRPr>
          </a:p>
        </p:txBody>
      </p:sp>
      <p:pic>
        <p:nvPicPr>
          <p:cNvPr id="7" name="Image 6" descr="Une image contenant table&#10;&#10;Description générée automatiquement">
            <a:extLst>
              <a:ext uri="{FF2B5EF4-FFF2-40B4-BE49-F238E27FC236}">
                <a16:creationId xmlns:a16="http://schemas.microsoft.com/office/drawing/2014/main" id="{6E051076-17D8-0F77-61C7-620D6553E6AE}"/>
              </a:ext>
            </a:extLst>
          </p:cNvPr>
          <p:cNvPicPr>
            <a:picLocks noChangeAspect="1"/>
          </p:cNvPicPr>
          <p:nvPr/>
        </p:nvPicPr>
        <p:blipFill>
          <a:blip r:embed="rId4"/>
          <a:stretch>
            <a:fillRect/>
          </a:stretch>
        </p:blipFill>
        <p:spPr>
          <a:xfrm>
            <a:off x="4922761" y="3705791"/>
            <a:ext cx="1876425" cy="2886075"/>
          </a:xfrm>
          <a:prstGeom prst="rect">
            <a:avLst/>
          </a:prstGeom>
        </p:spPr>
      </p:pic>
      <p:sp>
        <p:nvSpPr>
          <p:cNvPr id="6" name="ZoneTexte 5">
            <a:extLst>
              <a:ext uri="{FF2B5EF4-FFF2-40B4-BE49-F238E27FC236}">
                <a16:creationId xmlns:a16="http://schemas.microsoft.com/office/drawing/2014/main" id="{499E6CA7-B534-47CA-1653-AC8C29BFA11A}"/>
              </a:ext>
            </a:extLst>
          </p:cNvPr>
          <p:cNvSpPr txBox="1"/>
          <p:nvPr/>
        </p:nvSpPr>
        <p:spPr>
          <a:xfrm>
            <a:off x="1613133" y="4179467"/>
            <a:ext cx="3493914" cy="830997"/>
          </a:xfrm>
          <a:prstGeom prst="rect">
            <a:avLst/>
          </a:prstGeom>
          <a:noFill/>
        </p:spPr>
        <p:txBody>
          <a:bodyPr wrap="square" lIns="91440" tIns="45720" rIns="91440" bIns="45720" rtlCol="0" anchor="t">
            <a:spAutoFit/>
          </a:bodyPr>
          <a:lstStyle/>
          <a:p>
            <a:r>
              <a:rPr lang="fr-FR" sz="2400" b="1" dirty="0">
                <a:solidFill>
                  <a:schemeClr val="bg1"/>
                </a:solidFill>
              </a:rPr>
              <a:t>Observations</a:t>
            </a:r>
            <a:r>
              <a:rPr lang="fr-FR" sz="2400" b="1" dirty="0"/>
              <a:t> atypiques </a:t>
            </a:r>
            <a:r>
              <a:rPr lang="fr-FR" sz="2400" b="1" dirty="0">
                <a:solidFill>
                  <a:schemeClr val="bg1"/>
                </a:solidFill>
              </a:rPr>
              <a:t>ET influentes</a:t>
            </a:r>
            <a:endParaRPr lang="fr-FR" sz="2400" b="1" dirty="0">
              <a:solidFill>
                <a:schemeClr val="bg1"/>
              </a:solidFill>
              <a:cs typeface="Calibri"/>
            </a:endParaRPr>
          </a:p>
        </p:txBody>
      </p:sp>
    </p:spTree>
    <p:extLst>
      <p:ext uri="{BB962C8B-B14F-4D97-AF65-F5344CB8AC3E}">
        <p14:creationId xmlns:p14="http://schemas.microsoft.com/office/powerpoint/2010/main" val="2572394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33</a:t>
            </a:fld>
            <a:endParaRPr lang="fr-FR">
              <a:latin typeface="Garamond" panose="02020404030301010803" pitchFamily="18" charset="0"/>
            </a:endParaRPr>
          </a:p>
        </p:txBody>
      </p:sp>
      <p:sp>
        <p:nvSpPr>
          <p:cNvPr id="2" name="ZoneTexte 1"/>
          <p:cNvSpPr txBox="1"/>
          <p:nvPr/>
        </p:nvSpPr>
        <p:spPr>
          <a:xfrm>
            <a:off x="3630706" y="475129"/>
            <a:ext cx="6307304" cy="369332"/>
          </a:xfrm>
          <a:prstGeom prst="rect">
            <a:avLst/>
          </a:prstGeom>
          <a:noFill/>
        </p:spPr>
        <p:txBody>
          <a:bodyPr wrap="none" rtlCol="0">
            <a:spAutoFit/>
          </a:bodyPr>
          <a:lstStyle/>
          <a:p>
            <a:r>
              <a:rPr lang="fr-FR" dirty="0"/>
              <a:t>VIF : Variance Inflation Factor ou facteur d’inflation de la variance</a:t>
            </a:r>
          </a:p>
        </p:txBody>
      </p:sp>
      <p:pic>
        <p:nvPicPr>
          <p:cNvPr id="5" name="Image 4"/>
          <p:cNvPicPr>
            <a:picLocks noChangeAspect="1"/>
          </p:cNvPicPr>
          <p:nvPr/>
        </p:nvPicPr>
        <p:blipFill>
          <a:blip r:embed="rId3"/>
          <a:stretch>
            <a:fillRect/>
          </a:stretch>
        </p:blipFill>
        <p:spPr>
          <a:xfrm>
            <a:off x="4401670" y="844461"/>
            <a:ext cx="6457950" cy="752475"/>
          </a:xfrm>
          <a:prstGeom prst="rect">
            <a:avLst/>
          </a:prstGeom>
        </p:spPr>
      </p:pic>
      <p:sp>
        <p:nvSpPr>
          <p:cNvPr id="7" name="ZoneTexte 6"/>
          <p:cNvSpPr txBox="1"/>
          <p:nvPr/>
        </p:nvSpPr>
        <p:spPr>
          <a:xfrm>
            <a:off x="6131859" y="1781602"/>
            <a:ext cx="5457071" cy="369332"/>
          </a:xfrm>
          <a:prstGeom prst="rect">
            <a:avLst/>
          </a:prstGeom>
          <a:noFill/>
        </p:spPr>
        <p:txBody>
          <a:bodyPr wrap="none" rtlCol="0">
            <a:spAutoFit/>
          </a:bodyPr>
          <a:lstStyle/>
          <a:p>
            <a:r>
              <a:rPr lang="fr-FR" dirty="0"/>
              <a:t>Toutes les valeurs sont &lt; 10 : pas de colinéarité détectée</a:t>
            </a:r>
          </a:p>
        </p:txBody>
      </p:sp>
      <p:sp>
        <p:nvSpPr>
          <p:cNvPr id="9" name="ZoneTexte 8"/>
          <p:cNvSpPr txBox="1"/>
          <p:nvPr/>
        </p:nvSpPr>
        <p:spPr>
          <a:xfrm>
            <a:off x="3532094" y="2335600"/>
            <a:ext cx="3443891" cy="369332"/>
          </a:xfrm>
          <a:prstGeom prst="rect">
            <a:avLst/>
          </a:prstGeom>
          <a:noFill/>
        </p:spPr>
        <p:txBody>
          <a:bodyPr wrap="none" rtlCol="0">
            <a:spAutoFit/>
          </a:bodyPr>
          <a:lstStyle/>
          <a:p>
            <a:r>
              <a:rPr lang="fr-FR" dirty="0"/>
              <a:t>Homoscédasticité : </a:t>
            </a:r>
            <a:r>
              <a:rPr lang="fr-FR" dirty="0" err="1"/>
              <a:t>Breusch</a:t>
            </a:r>
            <a:r>
              <a:rPr lang="fr-FR" dirty="0"/>
              <a:t>-Pagan</a:t>
            </a:r>
          </a:p>
        </p:txBody>
      </p:sp>
      <p:sp>
        <p:nvSpPr>
          <p:cNvPr id="10" name="Rectangle 9"/>
          <p:cNvSpPr/>
          <p:nvPr/>
        </p:nvSpPr>
        <p:spPr>
          <a:xfrm>
            <a:off x="5737412" y="3628892"/>
            <a:ext cx="6096000" cy="646331"/>
          </a:xfrm>
          <a:prstGeom prst="rect">
            <a:avLst/>
          </a:prstGeom>
        </p:spPr>
        <p:txBody>
          <a:bodyPr>
            <a:spAutoFit/>
          </a:bodyPr>
          <a:lstStyle/>
          <a:p>
            <a:r>
              <a:rPr lang="fr-FR" dirty="0"/>
              <a:t>P-value &lt;  5 %, on rejette l'hypothèse 𝐻0 selon laquelle les variances sont constantes (l'hypothèse d’homoscédasticité).</a:t>
            </a:r>
          </a:p>
        </p:txBody>
      </p:sp>
      <p:pic>
        <p:nvPicPr>
          <p:cNvPr id="12" name="Image 11"/>
          <p:cNvPicPr>
            <a:picLocks noChangeAspect="1"/>
          </p:cNvPicPr>
          <p:nvPr/>
        </p:nvPicPr>
        <p:blipFill>
          <a:blip r:embed="rId4"/>
          <a:stretch>
            <a:fillRect/>
          </a:stretch>
        </p:blipFill>
        <p:spPr>
          <a:xfrm>
            <a:off x="4141693" y="2704932"/>
            <a:ext cx="6610350" cy="809625"/>
          </a:xfrm>
          <a:prstGeom prst="rect">
            <a:avLst/>
          </a:prstGeom>
        </p:spPr>
      </p:pic>
      <p:sp>
        <p:nvSpPr>
          <p:cNvPr id="6" name="ZoneTexte 5">
            <a:extLst>
              <a:ext uri="{FF2B5EF4-FFF2-40B4-BE49-F238E27FC236}">
                <a16:creationId xmlns:a16="http://schemas.microsoft.com/office/drawing/2014/main" id="{9CA7B245-E004-5DA7-30E2-E780677058D8}"/>
              </a:ext>
            </a:extLst>
          </p:cNvPr>
          <p:cNvSpPr txBox="1"/>
          <p:nvPr/>
        </p:nvSpPr>
        <p:spPr>
          <a:xfrm>
            <a:off x="193589" y="131599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dirty="0">
                <a:solidFill>
                  <a:schemeClr val="bg1"/>
                </a:solidFill>
              </a:rPr>
              <a:t>Analyse du modèle</a:t>
            </a:r>
            <a:endParaRPr lang="fr-FR" sz="2400" b="1" dirty="0">
              <a:solidFill>
                <a:schemeClr val="bg1"/>
              </a:solidFill>
              <a:cs typeface="Calibri"/>
            </a:endParaRPr>
          </a:p>
        </p:txBody>
      </p:sp>
    </p:spTree>
    <p:extLst>
      <p:ext uri="{BB962C8B-B14F-4D97-AF65-F5344CB8AC3E}">
        <p14:creationId xmlns:p14="http://schemas.microsoft.com/office/powerpoint/2010/main" val="495283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964"/>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34</a:t>
            </a:fld>
            <a:endParaRPr lang="fr-FR">
              <a:latin typeface="Garamond" panose="02020404030301010803" pitchFamily="18" charset="0"/>
            </a:endParaRPr>
          </a:p>
        </p:txBody>
      </p:sp>
      <p:sp>
        <p:nvSpPr>
          <p:cNvPr id="15" name="ZoneTexte 14"/>
          <p:cNvSpPr txBox="1"/>
          <p:nvPr/>
        </p:nvSpPr>
        <p:spPr>
          <a:xfrm>
            <a:off x="3440134" y="88037"/>
            <a:ext cx="4998612" cy="369332"/>
          </a:xfrm>
          <a:prstGeom prst="rect">
            <a:avLst/>
          </a:prstGeom>
          <a:noFill/>
        </p:spPr>
        <p:txBody>
          <a:bodyPr wrap="none" rtlCol="0">
            <a:spAutoFit/>
          </a:bodyPr>
          <a:lstStyle/>
          <a:p>
            <a:r>
              <a:rPr lang="fr-FR" dirty="0"/>
              <a:t>Normalité : Kolmogorov-Smirnov &amp; droite de Henry</a:t>
            </a:r>
          </a:p>
        </p:txBody>
      </p:sp>
      <p:pic>
        <p:nvPicPr>
          <p:cNvPr id="16" name="Image 15"/>
          <p:cNvPicPr>
            <a:picLocks noChangeAspect="1"/>
          </p:cNvPicPr>
          <p:nvPr/>
        </p:nvPicPr>
        <p:blipFill rotWithShape="1">
          <a:blip r:embed="rId3"/>
          <a:srcRect b="84152"/>
          <a:stretch/>
        </p:blipFill>
        <p:spPr>
          <a:xfrm>
            <a:off x="3440134" y="428250"/>
            <a:ext cx="4410075" cy="621926"/>
          </a:xfrm>
          <a:prstGeom prst="rect">
            <a:avLst/>
          </a:prstGeom>
        </p:spPr>
      </p:pic>
      <p:pic>
        <p:nvPicPr>
          <p:cNvPr id="17" name="Image 16"/>
          <p:cNvPicPr>
            <a:picLocks noChangeAspect="1"/>
          </p:cNvPicPr>
          <p:nvPr/>
        </p:nvPicPr>
        <p:blipFill rotWithShape="1">
          <a:blip r:embed="rId4"/>
          <a:srcRect l="50979"/>
          <a:stretch/>
        </p:blipFill>
        <p:spPr>
          <a:xfrm>
            <a:off x="7015993" y="1103700"/>
            <a:ext cx="2845506" cy="2993481"/>
          </a:xfrm>
          <a:prstGeom prst="rect">
            <a:avLst/>
          </a:prstGeom>
        </p:spPr>
      </p:pic>
      <p:sp>
        <p:nvSpPr>
          <p:cNvPr id="13" name="ZoneTexte 12"/>
          <p:cNvSpPr txBox="1"/>
          <p:nvPr/>
        </p:nvSpPr>
        <p:spPr>
          <a:xfrm>
            <a:off x="8021063" y="457369"/>
            <a:ext cx="3626889" cy="646331"/>
          </a:xfrm>
          <a:prstGeom prst="rect">
            <a:avLst/>
          </a:prstGeom>
          <a:noFill/>
        </p:spPr>
        <p:txBody>
          <a:bodyPr wrap="square" rtlCol="0">
            <a:spAutoFit/>
          </a:bodyPr>
          <a:lstStyle/>
          <a:p>
            <a:r>
              <a:rPr lang="fr-FR" dirty="0"/>
              <a:t>Les résidus ne semblent pas suivre une loi normale (p-value quasi nulle)</a:t>
            </a:r>
          </a:p>
        </p:txBody>
      </p:sp>
      <p:pic>
        <p:nvPicPr>
          <p:cNvPr id="6" name="Image 5"/>
          <p:cNvPicPr>
            <a:picLocks noChangeAspect="1"/>
          </p:cNvPicPr>
          <p:nvPr/>
        </p:nvPicPr>
        <p:blipFill>
          <a:blip r:embed="rId5"/>
          <a:stretch>
            <a:fillRect/>
          </a:stretch>
        </p:blipFill>
        <p:spPr>
          <a:xfrm>
            <a:off x="72377" y="4460624"/>
            <a:ext cx="3272284" cy="2260851"/>
          </a:xfrm>
          <a:prstGeom prst="rect">
            <a:avLst/>
          </a:prstGeom>
        </p:spPr>
      </p:pic>
      <p:pic>
        <p:nvPicPr>
          <p:cNvPr id="18" name="Image 17"/>
          <p:cNvPicPr>
            <a:picLocks noChangeAspect="1"/>
          </p:cNvPicPr>
          <p:nvPr/>
        </p:nvPicPr>
        <p:blipFill rotWithShape="1">
          <a:blip r:embed="rId4"/>
          <a:srcRect r="50257"/>
          <a:stretch/>
        </p:blipFill>
        <p:spPr>
          <a:xfrm>
            <a:off x="3604500" y="1103700"/>
            <a:ext cx="2887424" cy="2993481"/>
          </a:xfrm>
          <a:prstGeom prst="rect">
            <a:avLst/>
          </a:prstGeom>
        </p:spPr>
      </p:pic>
      <p:sp>
        <p:nvSpPr>
          <p:cNvPr id="8" name="ZoneTexte 7"/>
          <p:cNvSpPr txBox="1"/>
          <p:nvPr/>
        </p:nvSpPr>
        <p:spPr>
          <a:xfrm>
            <a:off x="-56030" y="3963731"/>
            <a:ext cx="3598036" cy="369332"/>
          </a:xfrm>
          <a:prstGeom prst="rect">
            <a:avLst/>
          </a:prstGeom>
          <a:noFill/>
        </p:spPr>
        <p:txBody>
          <a:bodyPr wrap="none" rtlCol="0">
            <a:spAutoFit/>
          </a:bodyPr>
          <a:lstStyle/>
          <a:p>
            <a:r>
              <a:rPr lang="fr-FR" dirty="0">
                <a:solidFill>
                  <a:schemeClr val="bg1"/>
                </a:solidFill>
              </a:rPr>
              <a:t>La variance est cette fois ci continue</a:t>
            </a:r>
          </a:p>
        </p:txBody>
      </p:sp>
      <p:sp>
        <p:nvSpPr>
          <p:cNvPr id="11" name="ZoneTexte 10"/>
          <p:cNvSpPr txBox="1"/>
          <p:nvPr/>
        </p:nvSpPr>
        <p:spPr>
          <a:xfrm>
            <a:off x="3604500" y="4460624"/>
            <a:ext cx="3738132" cy="923330"/>
          </a:xfrm>
          <a:prstGeom prst="rect">
            <a:avLst/>
          </a:prstGeom>
          <a:noFill/>
        </p:spPr>
        <p:txBody>
          <a:bodyPr wrap="square" rtlCol="0">
            <a:spAutoFit/>
          </a:bodyPr>
          <a:lstStyle/>
          <a:p>
            <a:r>
              <a:rPr lang="fr-FR" dirty="0"/>
              <a:t>Les observations atypiques/influentes observées précédemment pourraient expliquer ces écarts</a:t>
            </a:r>
          </a:p>
        </p:txBody>
      </p:sp>
      <p:sp>
        <p:nvSpPr>
          <p:cNvPr id="19" name="ZoneTexte 18"/>
          <p:cNvSpPr txBox="1"/>
          <p:nvPr/>
        </p:nvSpPr>
        <p:spPr>
          <a:xfrm>
            <a:off x="4366500" y="5371708"/>
            <a:ext cx="6987300" cy="1477328"/>
          </a:xfrm>
          <a:prstGeom prst="rect">
            <a:avLst/>
          </a:prstGeom>
          <a:noFill/>
        </p:spPr>
        <p:txBody>
          <a:bodyPr wrap="square" rtlCol="0">
            <a:spAutoFit/>
          </a:bodyPr>
          <a:lstStyle/>
          <a:p>
            <a:r>
              <a:rPr lang="fr-FR" dirty="0"/>
              <a:t>Néanmoins, l'observation des résidus, le fait qu'ils ne soient pas très différents d'une distribution symétrique, et le fait que l'échantillon soit de taille très importante, permettent de dire que les résultats obtenus par le modèle linéaire gaussien ne sont pas absurdes, même si le résidu n'est pas considéré comme étant parfaitement gaussien.</a:t>
            </a:r>
          </a:p>
        </p:txBody>
      </p:sp>
      <p:sp>
        <p:nvSpPr>
          <p:cNvPr id="2" name="ZoneTexte 1">
            <a:extLst>
              <a:ext uri="{FF2B5EF4-FFF2-40B4-BE49-F238E27FC236}">
                <a16:creationId xmlns:a16="http://schemas.microsoft.com/office/drawing/2014/main" id="{E665D154-24D2-F06F-B7DC-B5EA95896368}"/>
              </a:ext>
            </a:extLst>
          </p:cNvPr>
          <p:cNvSpPr txBox="1"/>
          <p:nvPr/>
        </p:nvSpPr>
        <p:spPr>
          <a:xfrm>
            <a:off x="193589" y="131599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solidFill>
                  <a:schemeClr val="bg1"/>
                </a:solidFill>
              </a:rPr>
              <a:t>Analyse du modèle</a:t>
            </a:r>
            <a:endParaRPr lang="fr-FR" sz="2400" b="1">
              <a:solidFill>
                <a:schemeClr val="bg1"/>
              </a:solidFill>
              <a:cs typeface="Calibri"/>
            </a:endParaRPr>
          </a:p>
        </p:txBody>
      </p:sp>
    </p:spTree>
    <p:extLst>
      <p:ext uri="{BB962C8B-B14F-4D97-AF65-F5344CB8AC3E}">
        <p14:creationId xmlns:p14="http://schemas.microsoft.com/office/powerpoint/2010/main" val="1579102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97" y="0"/>
            <a:ext cx="12200632"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chemeClr val="bg1"/>
              </a:solidFill>
              <a:latin typeface="Garamond" panose="02020404030301010803" pitchFamily="18" charset="0"/>
            </a:endParaRPr>
          </a:p>
        </p:txBody>
      </p:sp>
      <p:sp>
        <p:nvSpPr>
          <p:cNvPr id="2" name="Titre 1"/>
          <p:cNvSpPr>
            <a:spLocks noGrp="1"/>
          </p:cNvSpPr>
          <p:nvPr>
            <p:ph type="title"/>
          </p:nvPr>
        </p:nvSpPr>
        <p:spPr>
          <a:xfrm>
            <a:off x="1012119" y="2765397"/>
            <a:ext cx="7645244" cy="1325563"/>
          </a:xfrm>
        </p:spPr>
        <p:txBody>
          <a:bodyPr>
            <a:normAutofit/>
          </a:bodyPr>
          <a:lstStyle/>
          <a:p>
            <a:r>
              <a:rPr lang="fr-FR" b="1" dirty="0">
                <a:solidFill>
                  <a:schemeClr val="bg1">
                    <a:lumMod val="95000"/>
                  </a:schemeClr>
                </a:solidFill>
                <a:latin typeface="Garamond" panose="02020404030301010803" pitchFamily="18" charset="0"/>
              </a:rPr>
              <a:t>5 – Conclusion</a:t>
            </a: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35</a:t>
            </a:fld>
            <a:endParaRPr lang="fr-FR">
              <a:latin typeface="Garamond" panose="02020404030301010803" pitchFamily="18" charset="0"/>
            </a:endParaRPr>
          </a:p>
        </p:txBody>
      </p:sp>
    </p:spTree>
    <p:extLst>
      <p:ext uri="{BB962C8B-B14F-4D97-AF65-F5344CB8AC3E}">
        <p14:creationId xmlns:p14="http://schemas.microsoft.com/office/powerpoint/2010/main" val="661829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chemeClr val="bg1"/>
              </a:solidFill>
              <a:latin typeface="Garamond" panose="02020404030301010803" pitchFamily="18" charset="0"/>
            </a:endParaRP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latin typeface="Garamond" panose="02020404030301010803" pitchFamily="18" charset="0"/>
              </a:rPr>
              <a:t>36</a:t>
            </a:fld>
            <a:endParaRPr lang="fr-FR">
              <a:latin typeface="Garamond" panose="02020404030301010803" pitchFamily="18" charset="0"/>
            </a:endParaRPr>
          </a:p>
        </p:txBody>
      </p:sp>
      <p:sp>
        <p:nvSpPr>
          <p:cNvPr id="5" name="ZoneTexte 4"/>
          <p:cNvSpPr txBox="1"/>
          <p:nvPr/>
        </p:nvSpPr>
        <p:spPr>
          <a:xfrm>
            <a:off x="675806" y="2452481"/>
            <a:ext cx="1858201" cy="461665"/>
          </a:xfrm>
          <a:prstGeom prst="rect">
            <a:avLst/>
          </a:prstGeom>
          <a:noFill/>
        </p:spPr>
        <p:txBody>
          <a:bodyPr wrap="none" lIns="91440" tIns="45720" rIns="91440" bIns="45720" rtlCol="0" anchor="t">
            <a:spAutoFit/>
          </a:bodyPr>
          <a:lstStyle/>
          <a:p>
            <a:r>
              <a:rPr lang="fr-FR" sz="2400" b="1" dirty="0">
                <a:solidFill>
                  <a:schemeClr val="bg1"/>
                </a:solidFill>
              </a:rPr>
              <a:t>Modèle 2_2 :</a:t>
            </a:r>
            <a:endParaRPr lang="fr-FR" sz="2400" b="1" dirty="0">
              <a:solidFill>
                <a:schemeClr val="bg1"/>
              </a:solidFill>
              <a:cs typeface="Calibri"/>
            </a:endParaRPr>
          </a:p>
        </p:txBody>
      </p:sp>
      <mc:AlternateContent xmlns:mc="http://schemas.openxmlformats.org/markup-compatibility/2006">
        <mc:Choice xmlns:a14="http://schemas.microsoft.com/office/drawing/2010/main" Requires="a14">
          <p:sp>
            <p:nvSpPr>
              <p:cNvPr id="6" name="ZoneTexte 5"/>
              <p:cNvSpPr txBox="1"/>
              <p:nvPr/>
            </p:nvSpPr>
            <p:spPr>
              <a:xfrm>
                <a:off x="-11758" y="3052807"/>
                <a:ext cx="3588739"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1" i="1" smtClean="0">
                              <a:solidFill>
                                <a:schemeClr val="bg1"/>
                              </a:solidFill>
                              <a:latin typeface="Cambria Math" panose="02040503050406030204" pitchFamily="18" charset="0"/>
                            </a:rPr>
                          </m:ctrlPr>
                        </m:sSubPr>
                        <m:e>
                          <m:r>
                            <a:rPr lang="fr-FR" b="1" i="1" smtClean="0">
                              <a:solidFill>
                                <a:schemeClr val="bg1"/>
                              </a:solidFill>
                              <a:latin typeface="Cambria Math" panose="02040503050406030204" pitchFamily="18" charset="0"/>
                            </a:rPr>
                            <m:t>𝒊𝒏𝒄𝒐𝒎𝒆</m:t>
                          </m:r>
                        </m:e>
                        <m:sub>
                          <m:r>
                            <a:rPr lang="fr-FR" b="1" i="1" smtClean="0">
                              <a:solidFill>
                                <a:schemeClr val="bg1"/>
                              </a:solidFill>
                              <a:latin typeface="Cambria Math" panose="02040503050406030204" pitchFamily="18" charset="0"/>
                            </a:rPr>
                            <m:t>𝒍𝒐𝒈</m:t>
                          </m:r>
                        </m:sub>
                      </m:sSub>
                      <m:r>
                        <a:rPr lang="fr-FR" b="1" i="1" smtClean="0">
                          <a:solidFill>
                            <a:schemeClr val="bg1"/>
                          </a:solidFill>
                          <a:latin typeface="Cambria Math" panose="02040503050406030204" pitchFamily="18" charset="0"/>
                        </a:rPr>
                        <m:t>~ </m:t>
                      </m:r>
                      <m:sSub>
                        <m:sSubPr>
                          <m:ctrlPr>
                            <a:rPr lang="fr-FR" b="1" i="1" smtClean="0">
                              <a:solidFill>
                                <a:schemeClr val="bg1"/>
                              </a:solidFill>
                              <a:latin typeface="Cambria Math" panose="02040503050406030204" pitchFamily="18" charset="0"/>
                            </a:rPr>
                          </m:ctrlPr>
                        </m:sSubPr>
                        <m:e>
                          <m:r>
                            <a:rPr lang="fr-FR" b="1" i="1" smtClean="0">
                              <a:solidFill>
                                <a:schemeClr val="bg1"/>
                              </a:solidFill>
                              <a:latin typeface="Cambria Math" panose="02040503050406030204" pitchFamily="18" charset="0"/>
                            </a:rPr>
                            <m:t>𝑮</m:t>
                          </m:r>
                        </m:e>
                        <m:sub>
                          <m:r>
                            <a:rPr lang="fr-FR" b="1" i="1" smtClean="0">
                              <a:solidFill>
                                <a:schemeClr val="bg1"/>
                              </a:solidFill>
                              <a:latin typeface="Cambria Math" panose="02040503050406030204" pitchFamily="18" charset="0"/>
                            </a:rPr>
                            <m:t>𝒋</m:t>
                          </m:r>
                        </m:sub>
                      </m:sSub>
                      <m:r>
                        <a:rPr lang="fr-FR" b="1" i="1" smtClean="0">
                          <a:solidFill>
                            <a:schemeClr val="bg1"/>
                          </a:solidFill>
                          <a:latin typeface="Cambria Math" panose="02040503050406030204" pitchFamily="18" charset="0"/>
                        </a:rPr>
                        <m:t>+</m:t>
                      </m:r>
                      <m:sSub>
                        <m:sSubPr>
                          <m:ctrlPr>
                            <a:rPr lang="fr-FR" b="1" i="1" smtClean="0">
                              <a:solidFill>
                                <a:schemeClr val="bg1"/>
                              </a:solidFill>
                              <a:latin typeface="Cambria Math" panose="02040503050406030204" pitchFamily="18" charset="0"/>
                            </a:rPr>
                          </m:ctrlPr>
                        </m:sSubPr>
                        <m:e>
                          <m:sSub>
                            <m:sSubPr>
                              <m:ctrlPr>
                                <a:rPr lang="fr-FR" b="1" i="1" smtClean="0">
                                  <a:solidFill>
                                    <a:schemeClr val="bg1"/>
                                  </a:solidFill>
                                  <a:latin typeface="Cambria Math" panose="02040503050406030204" pitchFamily="18" charset="0"/>
                                </a:rPr>
                              </m:ctrlPr>
                            </m:sSubPr>
                            <m:e>
                              <m:r>
                                <a:rPr lang="fr-FR" b="1" i="1" smtClean="0">
                                  <a:solidFill>
                                    <a:schemeClr val="bg1"/>
                                  </a:solidFill>
                                  <a:latin typeface="Cambria Math" panose="02040503050406030204" pitchFamily="18" charset="0"/>
                                </a:rPr>
                                <m:t>𝒎</m:t>
                              </m:r>
                            </m:e>
                            <m:sub>
                              <m:r>
                                <a:rPr lang="fr-FR" b="1" i="1" smtClean="0">
                                  <a:solidFill>
                                    <a:schemeClr val="bg1"/>
                                  </a:solidFill>
                                  <a:latin typeface="Cambria Math" panose="02040503050406030204" pitchFamily="18" charset="0"/>
                                </a:rPr>
                                <m:t>𝒋</m:t>
                              </m:r>
                            </m:sub>
                          </m:sSub>
                        </m:e>
                        <m:sub>
                          <m:r>
                            <a:rPr lang="fr-FR" b="1" i="1" smtClean="0">
                              <a:solidFill>
                                <a:schemeClr val="bg1"/>
                              </a:solidFill>
                              <a:latin typeface="Cambria Math" panose="02040503050406030204" pitchFamily="18" charset="0"/>
                            </a:rPr>
                            <m:t>𝒍𝒐𝒈</m:t>
                          </m:r>
                        </m:sub>
                      </m:sSub>
                      <m:r>
                        <a:rPr lang="fr-FR" b="1" i="1" smtClean="0">
                          <a:solidFill>
                            <a:schemeClr val="bg1"/>
                          </a:solidFill>
                          <a:latin typeface="Cambria Math" panose="02040503050406030204" pitchFamily="18" charset="0"/>
                        </a:rPr>
                        <m:t>+</m:t>
                      </m:r>
                      <m:sSub>
                        <m:sSubPr>
                          <m:ctrlPr>
                            <a:rPr lang="fr-FR" b="1" i="1" smtClean="0">
                              <a:solidFill>
                                <a:schemeClr val="bg1"/>
                              </a:solidFill>
                              <a:latin typeface="Cambria Math" panose="02040503050406030204" pitchFamily="18" charset="0"/>
                            </a:rPr>
                          </m:ctrlPr>
                        </m:sSubPr>
                        <m:e>
                          <m:sSub>
                            <m:sSubPr>
                              <m:ctrlPr>
                                <a:rPr lang="fr-FR" b="1" i="1" smtClean="0">
                                  <a:solidFill>
                                    <a:schemeClr val="bg1"/>
                                  </a:solidFill>
                                  <a:latin typeface="Cambria Math" panose="02040503050406030204" pitchFamily="18" charset="0"/>
                                </a:rPr>
                              </m:ctrlPr>
                            </m:sSubPr>
                            <m:e>
                              <m:r>
                                <a:rPr lang="fr-FR" b="1" i="1" smtClean="0">
                                  <a:solidFill>
                                    <a:schemeClr val="bg1"/>
                                  </a:solidFill>
                                  <a:latin typeface="Cambria Math" panose="02040503050406030204" pitchFamily="18" charset="0"/>
                                </a:rPr>
                                <m:t>𝒄</m:t>
                              </m:r>
                            </m:e>
                            <m:sub>
                              <m:r>
                                <a:rPr lang="fr-FR" b="1" i="1" smtClean="0">
                                  <a:solidFill>
                                    <a:schemeClr val="bg1"/>
                                  </a:solidFill>
                                  <a:latin typeface="Cambria Math" panose="02040503050406030204" pitchFamily="18" charset="0"/>
                                </a:rPr>
                                <m:t>𝒊</m:t>
                              </m:r>
                            </m:sub>
                          </m:sSub>
                        </m:e>
                        <m:sub>
                          <m:r>
                            <a:rPr lang="fr-FR" b="1" i="1" smtClean="0">
                              <a:solidFill>
                                <a:schemeClr val="bg1"/>
                              </a:solidFill>
                              <a:latin typeface="Cambria Math" panose="02040503050406030204" pitchFamily="18" charset="0"/>
                            </a:rPr>
                            <m:t>𝒑𝒂𝒓𝒆𝒏𝒕𝒔</m:t>
                          </m:r>
                        </m:sub>
                      </m:sSub>
                    </m:oMath>
                  </m:oMathPara>
                </a14:m>
                <a:endParaRPr lang="fr-FR" b="1" dirty="0">
                  <a:solidFill>
                    <a:schemeClr val="bg1"/>
                  </a:solidFill>
                </a:endParaRPr>
              </a:p>
            </p:txBody>
          </p:sp>
        </mc:Choice>
        <mc:Fallback>
          <p:sp>
            <p:nvSpPr>
              <p:cNvPr id="6" name="ZoneTexte 5"/>
              <p:cNvSpPr txBox="1">
                <a:spLocks noRot="1" noChangeAspect="1" noMove="1" noResize="1" noEditPoints="1" noAdjustHandles="1" noChangeArrowheads="1" noChangeShapeType="1" noTextEdit="1"/>
              </p:cNvSpPr>
              <p:nvPr/>
            </p:nvSpPr>
            <p:spPr>
              <a:xfrm>
                <a:off x="-11758" y="3052807"/>
                <a:ext cx="3588739" cy="376193"/>
              </a:xfrm>
              <a:prstGeom prst="rect">
                <a:avLst/>
              </a:prstGeom>
              <a:blipFill>
                <a:blip r:embed="rId3"/>
                <a:stretch>
                  <a:fillRect l="-1019" r="-679" b="-22581"/>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 name="ZoneTexte 6"/>
              <p:cNvSpPr txBox="1"/>
              <p:nvPr/>
            </p:nvSpPr>
            <p:spPr>
              <a:xfrm>
                <a:off x="4132730" y="55586"/>
                <a:ext cx="3536994"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r>
                        <a:rPr lang="fr-FR" b="0" i="1" smtClean="0">
                          <a:latin typeface="Cambria Math" panose="02040503050406030204" pitchFamily="18" charset="0"/>
                        </a:rPr>
                        <m:t>=0,96</m:t>
                      </m:r>
                    </m:oMath>
                  </m:oMathPara>
                </a14:m>
                <a:endParaRPr lang="fr-FR" dirty="0"/>
              </a:p>
              <a:p>
                <a:r>
                  <a:rPr lang="fr-FR" dirty="0"/>
                  <a:t>Coefficients significatifs</a:t>
                </a:r>
              </a:p>
              <a:p>
                <a:r>
                  <a:rPr lang="fr-FR" dirty="0"/>
                  <a:t>Variables non-colinéaires</a:t>
                </a:r>
              </a:p>
              <a:p>
                <a:r>
                  <a:rPr lang="fr-FR" dirty="0"/>
                  <a:t>Mais doutes sur l’homoscédasticité</a:t>
                </a:r>
              </a:p>
            </p:txBody>
          </p:sp>
        </mc:Choice>
        <mc:Fallback>
          <p:sp>
            <p:nvSpPr>
              <p:cNvPr id="7" name="ZoneTexte 6"/>
              <p:cNvSpPr txBox="1">
                <a:spLocks noRot="1" noChangeAspect="1" noMove="1" noResize="1" noEditPoints="1" noAdjustHandles="1" noChangeArrowheads="1" noChangeShapeType="1" noTextEdit="1"/>
              </p:cNvSpPr>
              <p:nvPr/>
            </p:nvSpPr>
            <p:spPr>
              <a:xfrm>
                <a:off x="4132730" y="55586"/>
                <a:ext cx="3536994" cy="1200329"/>
              </a:xfrm>
              <a:prstGeom prst="rect">
                <a:avLst/>
              </a:prstGeom>
              <a:blipFill>
                <a:blip r:embed="rId4"/>
                <a:stretch>
                  <a:fillRect l="-1552" b="-7107"/>
                </a:stretch>
              </a:blipFill>
            </p:spPr>
            <p:txBody>
              <a:bodyPr/>
              <a:lstStyle/>
              <a:p>
                <a:r>
                  <a:rPr lang="fr-FR">
                    <a:noFill/>
                  </a:rPr>
                  <a:t> </a:t>
                </a:r>
              </a:p>
            </p:txBody>
          </p:sp>
        </mc:Fallback>
      </mc:AlternateContent>
      <p:cxnSp>
        <p:nvCxnSpPr>
          <p:cNvPr id="9" name="Connecteur droit avec flèche 8"/>
          <p:cNvCxnSpPr/>
          <p:nvPr/>
        </p:nvCxnSpPr>
        <p:spPr>
          <a:xfrm>
            <a:off x="7641345" y="629328"/>
            <a:ext cx="5468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8277839" y="79963"/>
            <a:ext cx="3622274" cy="1200329"/>
          </a:xfrm>
          <a:prstGeom prst="rect">
            <a:avLst/>
          </a:prstGeom>
          <a:noFill/>
        </p:spPr>
        <p:txBody>
          <a:bodyPr wrap="none" rtlCol="0">
            <a:spAutoFit/>
          </a:bodyPr>
          <a:lstStyle/>
          <a:p>
            <a:r>
              <a:rPr lang="fr-FR" dirty="0"/>
              <a:t>Processus de création des données ?</a:t>
            </a:r>
          </a:p>
          <a:p>
            <a:r>
              <a:rPr lang="fr-FR" dirty="0"/>
              <a:t>Taille de l’échantillon ?</a:t>
            </a:r>
          </a:p>
          <a:p>
            <a:r>
              <a:rPr lang="fr-FR" dirty="0"/>
              <a:t>Valeurs atypiques / aberrantes ?</a:t>
            </a:r>
          </a:p>
          <a:p>
            <a:r>
              <a:rPr lang="fr-FR" dirty="0"/>
              <a:t>Autre ?</a:t>
            </a:r>
          </a:p>
        </p:txBody>
      </p:sp>
      <p:sp>
        <p:nvSpPr>
          <p:cNvPr id="12" name="ZoneTexte 11"/>
          <p:cNvSpPr txBox="1"/>
          <p:nvPr/>
        </p:nvSpPr>
        <p:spPr>
          <a:xfrm>
            <a:off x="3577162" y="1474139"/>
            <a:ext cx="1257267" cy="369332"/>
          </a:xfrm>
          <a:prstGeom prst="rect">
            <a:avLst/>
          </a:prstGeom>
          <a:noFill/>
        </p:spPr>
        <p:txBody>
          <a:bodyPr wrap="none" rtlCol="0">
            <a:spAutoFit/>
          </a:bodyPr>
          <a:lstStyle/>
          <a:p>
            <a:r>
              <a:rPr lang="fr-FR" dirty="0"/>
              <a:t>Prédiction :</a:t>
            </a:r>
          </a:p>
        </p:txBody>
      </p:sp>
      <p:pic>
        <p:nvPicPr>
          <p:cNvPr id="15" name="Image 14"/>
          <p:cNvPicPr>
            <a:picLocks noChangeAspect="1"/>
          </p:cNvPicPr>
          <p:nvPr/>
        </p:nvPicPr>
        <p:blipFill>
          <a:blip r:embed="rId5"/>
          <a:stretch>
            <a:fillRect/>
          </a:stretch>
        </p:blipFill>
        <p:spPr>
          <a:xfrm>
            <a:off x="4994192" y="1474139"/>
            <a:ext cx="5728447" cy="2471548"/>
          </a:xfrm>
          <a:prstGeom prst="rect">
            <a:avLst/>
          </a:prstGeom>
        </p:spPr>
      </p:pic>
      <p:pic>
        <p:nvPicPr>
          <p:cNvPr id="16" name="Image 15"/>
          <p:cNvPicPr>
            <a:picLocks noChangeAspect="1"/>
          </p:cNvPicPr>
          <p:nvPr/>
        </p:nvPicPr>
        <p:blipFill>
          <a:blip r:embed="rId6"/>
          <a:stretch>
            <a:fillRect/>
          </a:stretch>
        </p:blipFill>
        <p:spPr>
          <a:xfrm>
            <a:off x="4205795" y="3996970"/>
            <a:ext cx="7166674" cy="784493"/>
          </a:xfrm>
          <a:prstGeom prst="rect">
            <a:avLst/>
          </a:prstGeom>
        </p:spPr>
      </p:pic>
      <p:grpSp>
        <p:nvGrpSpPr>
          <p:cNvPr id="19" name="Groupe 18"/>
          <p:cNvGrpSpPr/>
          <p:nvPr/>
        </p:nvGrpSpPr>
        <p:grpSpPr>
          <a:xfrm>
            <a:off x="4261880" y="5448953"/>
            <a:ext cx="4513776" cy="920109"/>
            <a:chOff x="4488318" y="5577518"/>
            <a:chExt cx="5735976" cy="1066800"/>
          </a:xfrm>
        </p:grpSpPr>
        <p:pic>
          <p:nvPicPr>
            <p:cNvPr id="17" name="Image 16"/>
            <p:cNvPicPr>
              <a:picLocks noChangeAspect="1"/>
            </p:cNvPicPr>
            <p:nvPr/>
          </p:nvPicPr>
          <p:blipFill rotWithShape="1">
            <a:blip r:embed="rId7"/>
            <a:srcRect l="15267"/>
            <a:stretch/>
          </p:blipFill>
          <p:spPr>
            <a:xfrm>
              <a:off x="4518212" y="5577518"/>
              <a:ext cx="5706082" cy="1066800"/>
            </a:xfrm>
            <a:prstGeom prst="rect">
              <a:avLst/>
            </a:prstGeom>
          </p:spPr>
        </p:pic>
        <p:sp>
          <p:nvSpPr>
            <p:cNvPr id="18" name="Rectangle 17"/>
            <p:cNvSpPr/>
            <p:nvPr/>
          </p:nvSpPr>
          <p:spPr>
            <a:xfrm>
              <a:off x="4488318" y="5593976"/>
              <a:ext cx="110576" cy="259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ZoneTexte 19"/>
          <p:cNvSpPr txBox="1"/>
          <p:nvPr/>
        </p:nvSpPr>
        <p:spPr>
          <a:xfrm>
            <a:off x="3576981" y="4856754"/>
            <a:ext cx="1369799" cy="369332"/>
          </a:xfrm>
          <a:prstGeom prst="rect">
            <a:avLst/>
          </a:prstGeom>
          <a:noFill/>
        </p:spPr>
        <p:txBody>
          <a:bodyPr wrap="none" rtlCol="0">
            <a:spAutoFit/>
          </a:bodyPr>
          <a:lstStyle/>
          <a:p>
            <a:r>
              <a:rPr lang="fr-FR" dirty="0"/>
              <a:t>Vérification :</a:t>
            </a:r>
          </a:p>
        </p:txBody>
      </p:sp>
      <p:sp>
        <p:nvSpPr>
          <p:cNvPr id="10" name="Titre 9">
            <a:extLst>
              <a:ext uri="{FF2B5EF4-FFF2-40B4-BE49-F238E27FC236}">
                <a16:creationId xmlns:a16="http://schemas.microsoft.com/office/drawing/2014/main" id="{5E4D2B78-9BBC-9145-201C-14919196EC33}"/>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179539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4</a:t>
            </a:fld>
            <a:endParaRPr lang="fr-FR"/>
          </a:p>
        </p:txBody>
      </p:sp>
      <p:sp>
        <p:nvSpPr>
          <p:cNvPr id="11" name="ZoneTexte 10"/>
          <p:cNvSpPr txBox="1"/>
          <p:nvPr/>
        </p:nvSpPr>
        <p:spPr>
          <a:xfrm>
            <a:off x="83345" y="3035"/>
            <a:ext cx="6515117" cy="461665"/>
          </a:xfrm>
          <a:prstGeom prst="rect">
            <a:avLst/>
          </a:prstGeom>
          <a:noFill/>
        </p:spPr>
        <p:txBody>
          <a:bodyPr wrap="none" lIns="91440" tIns="45720" rIns="91440" bIns="45720" rtlCol="0" anchor="t">
            <a:spAutoFit/>
          </a:bodyPr>
          <a:lstStyle/>
          <a:p>
            <a:r>
              <a:rPr lang="fr-FR" sz="2400" b="1" dirty="0">
                <a:solidFill>
                  <a:schemeClr val="bg1"/>
                </a:solidFill>
              </a:rPr>
              <a:t>Distribution des revenus :</a:t>
            </a:r>
            <a:r>
              <a:rPr lang="fr-FR" dirty="0">
                <a:solidFill>
                  <a:schemeClr val="bg1"/>
                </a:solidFill>
              </a:rPr>
              <a:t> </a:t>
            </a:r>
            <a:r>
              <a:rPr lang="fr-FR" dirty="0">
                <a:solidFill>
                  <a:schemeClr val="bg1"/>
                </a:solidFill>
                <a:hlinkClick r:id="rId2">
                  <a:extLst>
                    <a:ext uri="{A12FA001-AC4F-418D-AE19-62706E023703}">
                      <ahyp:hlinkClr xmlns:ahyp="http://schemas.microsoft.com/office/drawing/2018/hyperlinkcolor" val="tx"/>
                    </a:ext>
                  </a:extLst>
                </a:hlinkClick>
              </a:rPr>
              <a:t>World Income Distribution 2008</a:t>
            </a:r>
            <a:endParaRPr lang="fr-FR" dirty="0">
              <a:solidFill>
                <a:schemeClr val="bg1"/>
              </a:solidFill>
              <a:cs typeface="Calibri"/>
            </a:endParaRPr>
          </a:p>
        </p:txBody>
      </p:sp>
      <p:grpSp>
        <p:nvGrpSpPr>
          <p:cNvPr id="7" name="Groupe 6"/>
          <p:cNvGrpSpPr/>
          <p:nvPr/>
        </p:nvGrpSpPr>
        <p:grpSpPr>
          <a:xfrm>
            <a:off x="5833344" y="408578"/>
            <a:ext cx="5453530" cy="2495550"/>
            <a:chOff x="5116780" y="1180602"/>
            <a:chExt cx="5453530" cy="2495550"/>
          </a:xfrm>
        </p:grpSpPr>
        <p:pic>
          <p:nvPicPr>
            <p:cNvPr id="3" name="Image 2"/>
            <p:cNvPicPr>
              <a:picLocks noChangeAspect="1"/>
            </p:cNvPicPr>
            <p:nvPr/>
          </p:nvPicPr>
          <p:blipFill rotWithShape="1">
            <a:blip r:embed="rId3"/>
            <a:srcRect l="17500"/>
            <a:stretch/>
          </p:blipFill>
          <p:spPr>
            <a:xfrm>
              <a:off x="5116780" y="1180602"/>
              <a:ext cx="5453530" cy="2495550"/>
            </a:xfrm>
            <a:prstGeom prst="rect">
              <a:avLst/>
            </a:prstGeom>
          </p:spPr>
        </p:pic>
        <p:pic>
          <p:nvPicPr>
            <p:cNvPr id="5" name="Image 4"/>
            <p:cNvPicPr>
              <a:picLocks noChangeAspect="1"/>
            </p:cNvPicPr>
            <p:nvPr/>
          </p:nvPicPr>
          <p:blipFill>
            <a:blip r:embed="rId4"/>
            <a:stretch>
              <a:fillRect/>
            </a:stretch>
          </p:blipFill>
          <p:spPr>
            <a:xfrm>
              <a:off x="8224906" y="1198944"/>
              <a:ext cx="2345404" cy="375720"/>
            </a:xfrm>
            <a:prstGeom prst="rect">
              <a:avLst/>
            </a:prstGeom>
          </p:spPr>
        </p:pic>
      </p:grpSp>
      <p:graphicFrame>
        <p:nvGraphicFramePr>
          <p:cNvPr id="10" name="Tableau 9"/>
          <p:cNvGraphicFramePr>
            <a:graphicFrameLocks noGrp="1"/>
          </p:cNvGraphicFramePr>
          <p:nvPr/>
        </p:nvGraphicFramePr>
        <p:xfrm>
          <a:off x="4004237" y="2886198"/>
          <a:ext cx="8128000" cy="3931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a:txBody>
                    <a:bodyPr/>
                    <a:lstStyle/>
                    <a:p>
                      <a:pPr algn="ctr"/>
                      <a:r>
                        <a:rPr lang="fr-FR" dirty="0"/>
                        <a:t>Point d’attention</a:t>
                      </a:r>
                    </a:p>
                  </a:txBody>
                  <a:tcPr/>
                </a:tc>
                <a:tc>
                  <a:txBody>
                    <a:bodyPr/>
                    <a:lstStyle/>
                    <a:p>
                      <a:pPr algn="ctr"/>
                      <a:r>
                        <a:rPr lang="fr-FR" dirty="0"/>
                        <a:t>Traitement</a:t>
                      </a:r>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Les données sont présentées sous forme de </a:t>
                      </a:r>
                      <a:r>
                        <a:rPr lang="fr-FR" b="1" dirty="0"/>
                        <a:t>centiles</a:t>
                      </a:r>
                      <a:r>
                        <a:rPr lang="fr-FR" dirty="0"/>
                        <a:t> (</a:t>
                      </a:r>
                      <a:r>
                        <a:rPr lang="fr-FR" dirty="0" err="1"/>
                        <a:t>nb_quantiles</a:t>
                      </a:r>
                      <a:r>
                        <a:rPr lang="fr-FR" dirty="0"/>
                        <a:t> = 100), on devrait avoir un nombre de lignes « rond », vraisemblablement 11600 lignes.</a:t>
                      </a:r>
                      <a:r>
                        <a:rPr lang="fr-FR" baseline="0" dirty="0"/>
                        <a:t> Il </a:t>
                      </a:r>
                      <a:r>
                        <a:rPr lang="fr-FR" dirty="0">
                          <a:sym typeface="Wingdings" panose="05000000000000000000" pitchFamily="2" charset="2"/>
                        </a:rPr>
                        <a:t>doit manquer un quantile à un pays.</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ym typeface="Wingdings" panose="05000000000000000000" pitchFamily="2" charset="2"/>
                        </a:rPr>
                        <a:t>Avantage </a:t>
                      </a:r>
                      <a:r>
                        <a:rPr lang="fr-FR" dirty="0">
                          <a:sym typeface="Wingdings" panose="05000000000000000000" pitchFamily="2" charset="2"/>
                        </a:rPr>
                        <a:t>: granularité &amp; détail</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Identification du quantile 41 de la </a:t>
                      </a:r>
                      <a:r>
                        <a:rPr lang="fr-FR" dirty="0" err="1"/>
                        <a:t>Lithuanie</a:t>
                      </a:r>
                      <a:r>
                        <a:rPr lang="fr-FR" dirty="0"/>
                        <a:t>, imputation de la valeur manquante par la moyenne des quantiles 40 &amp; 42</a:t>
                      </a:r>
                    </a:p>
                    <a:p>
                      <a:pPr algn="ctr"/>
                      <a:endParaRPr lang="fr-FR" dirty="0"/>
                    </a:p>
                  </a:txBody>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Identification d’une valeur « </a:t>
                      </a:r>
                      <a:r>
                        <a:rPr lang="fr-FR" dirty="0" err="1"/>
                        <a:t>gdpppp</a:t>
                      </a:r>
                      <a:r>
                        <a:rPr lang="fr-FR" dirty="0"/>
                        <a:t> » élevée : &lt;</a:t>
                      </a:r>
                      <a:r>
                        <a:rPr lang="fr-FR" baseline="0" dirty="0"/>
                        <a:t> 4 000 000 !</a:t>
                      </a:r>
                      <a:endParaRPr lang="fr-FR" dirty="0"/>
                    </a:p>
                  </a:txBody>
                  <a:tcPr/>
                </a:tc>
                <a:tc>
                  <a:txBody>
                    <a:bodyPr/>
                    <a:lstStyle/>
                    <a:p>
                      <a:pPr algn="ctr"/>
                      <a:r>
                        <a:rPr lang="fr-FR" dirty="0"/>
                        <a:t>Identification du pays concerné : Fiji.</a:t>
                      </a:r>
                      <a:r>
                        <a:rPr lang="fr-FR" baseline="0" dirty="0"/>
                        <a:t> On remplace manuellement la valeur </a:t>
                      </a:r>
                      <a:endParaRPr lang="fr-FR" dirty="0"/>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Identification de 200 observations « </a:t>
                      </a:r>
                      <a:r>
                        <a:rPr lang="fr-FR" dirty="0" err="1"/>
                        <a:t>gdpppp</a:t>
                      </a:r>
                      <a:r>
                        <a:rPr lang="fr-FR" dirty="0"/>
                        <a:t> » manquantes </a:t>
                      </a:r>
                    </a:p>
                  </a:txBody>
                  <a:tcPr/>
                </a:tc>
                <a:tc>
                  <a:txBody>
                    <a:bodyPr/>
                    <a:lstStyle/>
                    <a:p>
                      <a:pPr algn="ctr"/>
                      <a:r>
                        <a:rPr lang="fr-FR" dirty="0"/>
                        <a:t>Identification des pays concernés : XKX</a:t>
                      </a:r>
                      <a:r>
                        <a:rPr lang="fr-FR" baseline="0" dirty="0"/>
                        <a:t> (Kosovo) et PSE (Palestine). Même traitement que Fiji</a:t>
                      </a:r>
                      <a:endParaRPr lang="fr-FR" dirty="0"/>
                    </a:p>
                  </a:txBody>
                  <a:tcPr/>
                </a:tc>
                <a:extLst>
                  <a:ext uri="{0D108BD9-81ED-4DB2-BD59-A6C34878D82A}">
                    <a16:rowId xmlns:a16="http://schemas.microsoft.com/office/drawing/2014/main" val="10003"/>
                  </a:ext>
                </a:extLst>
              </a:tr>
            </a:tbl>
          </a:graphicData>
        </a:graphic>
      </p:graphicFrame>
      <p:pic>
        <p:nvPicPr>
          <p:cNvPr id="12" name="Image 11"/>
          <p:cNvPicPr>
            <a:picLocks noChangeAspect="1"/>
          </p:cNvPicPr>
          <p:nvPr/>
        </p:nvPicPr>
        <p:blipFill>
          <a:blip r:embed="rId5"/>
          <a:stretch>
            <a:fillRect/>
          </a:stretch>
        </p:blipFill>
        <p:spPr>
          <a:xfrm>
            <a:off x="515001" y="1960112"/>
            <a:ext cx="2387036" cy="3210470"/>
          </a:xfrm>
          <a:prstGeom prst="rect">
            <a:avLst/>
          </a:prstGeom>
        </p:spPr>
      </p:pic>
      <p:sp>
        <p:nvSpPr>
          <p:cNvPr id="13" name="Rectangle 12"/>
          <p:cNvSpPr/>
          <p:nvPr/>
        </p:nvSpPr>
        <p:spPr>
          <a:xfrm>
            <a:off x="165724" y="310690"/>
            <a:ext cx="4281858" cy="738664"/>
          </a:xfrm>
          <a:prstGeom prst="rect">
            <a:avLst/>
          </a:prstGeom>
        </p:spPr>
        <p:txBody>
          <a:bodyPr wrap="square" lIns="91440" tIns="45720" rIns="91440" bIns="45720" anchor="t">
            <a:spAutoFit/>
          </a:bodyPr>
          <a:lstStyle/>
          <a:p>
            <a:r>
              <a:rPr lang="fr-FR" sz="2400" b="1" dirty="0">
                <a:solidFill>
                  <a:schemeClr val="bg1"/>
                </a:solidFill>
              </a:rPr>
              <a:t>Données additionnelles :</a:t>
            </a:r>
            <a:r>
              <a:rPr lang="fr-FR" sz="2400" b="1" dirty="0"/>
              <a:t> </a:t>
            </a:r>
            <a:r>
              <a:rPr lang="fr-FR" dirty="0">
                <a:hlinkClick r:id="rId6"/>
              </a:rPr>
              <a:t>Banque Mondiale</a:t>
            </a:r>
            <a:endParaRPr lang="fr-FR" dirty="0"/>
          </a:p>
        </p:txBody>
      </p:sp>
    </p:spTree>
    <p:extLst>
      <p:ext uri="{BB962C8B-B14F-4D97-AF65-F5344CB8AC3E}">
        <p14:creationId xmlns:p14="http://schemas.microsoft.com/office/powerpoint/2010/main" val="48943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5</a:t>
            </a:fld>
            <a:endParaRPr lang="fr-FR"/>
          </a:p>
        </p:txBody>
      </p:sp>
      <p:sp>
        <p:nvSpPr>
          <p:cNvPr id="28" name="ZoneTexte 27"/>
          <p:cNvSpPr txBox="1"/>
          <p:nvPr/>
        </p:nvSpPr>
        <p:spPr>
          <a:xfrm>
            <a:off x="1466171" y="-1088"/>
            <a:ext cx="3171317" cy="461665"/>
          </a:xfrm>
          <a:prstGeom prst="rect">
            <a:avLst/>
          </a:prstGeom>
          <a:noFill/>
        </p:spPr>
        <p:txBody>
          <a:bodyPr wrap="none" lIns="91440" tIns="45720" rIns="91440" bIns="45720" rtlCol="0" anchor="t">
            <a:spAutoFit/>
          </a:bodyPr>
          <a:lstStyle/>
          <a:p>
            <a:r>
              <a:rPr lang="fr-FR" sz="2400" b="1" dirty="0">
                <a:solidFill>
                  <a:schemeClr val="bg1"/>
                </a:solidFill>
              </a:rPr>
              <a:t>Indice de Gini </a:t>
            </a:r>
            <a:r>
              <a:rPr lang="fr-FR" dirty="0">
                <a:solidFill>
                  <a:schemeClr val="bg1"/>
                </a:solidFill>
              </a:rPr>
              <a:t>:</a:t>
            </a:r>
            <a:r>
              <a:rPr lang="fr-FR" dirty="0"/>
              <a:t> </a:t>
            </a:r>
            <a:r>
              <a:rPr lang="fr-FR" dirty="0">
                <a:hlinkClick r:id="rId2"/>
              </a:rPr>
              <a:t>SI.POV.GINI</a:t>
            </a:r>
            <a:endParaRPr lang="fr-FR" dirty="0"/>
          </a:p>
        </p:txBody>
      </p:sp>
      <p:pic>
        <p:nvPicPr>
          <p:cNvPr id="5" name="Image 4"/>
          <p:cNvPicPr>
            <a:picLocks noChangeAspect="1"/>
          </p:cNvPicPr>
          <p:nvPr/>
        </p:nvPicPr>
        <p:blipFill>
          <a:blip r:embed="rId3"/>
          <a:stretch>
            <a:fillRect/>
          </a:stretch>
        </p:blipFill>
        <p:spPr>
          <a:xfrm>
            <a:off x="6305538" y="246046"/>
            <a:ext cx="3076575" cy="685800"/>
          </a:xfrm>
          <a:prstGeom prst="rect">
            <a:avLst/>
          </a:prstGeom>
        </p:spPr>
      </p:pic>
      <p:sp>
        <p:nvSpPr>
          <p:cNvPr id="7" name="ZoneTexte 6"/>
          <p:cNvSpPr txBox="1"/>
          <p:nvPr/>
        </p:nvSpPr>
        <p:spPr>
          <a:xfrm>
            <a:off x="1116063" y="446529"/>
            <a:ext cx="4227055" cy="461665"/>
          </a:xfrm>
          <a:prstGeom prst="rect">
            <a:avLst/>
          </a:prstGeom>
          <a:noFill/>
        </p:spPr>
        <p:txBody>
          <a:bodyPr wrap="none" lIns="91440" tIns="45720" rIns="91440" bIns="45720" rtlCol="0" anchor="t">
            <a:spAutoFit/>
          </a:bodyPr>
          <a:lstStyle/>
          <a:p>
            <a:r>
              <a:rPr lang="fr-FR" sz="2400" b="1" dirty="0">
                <a:solidFill>
                  <a:schemeClr val="bg1"/>
                </a:solidFill>
              </a:rPr>
              <a:t>Librairie utilisée :</a:t>
            </a:r>
            <a:r>
              <a:rPr lang="fr-FR" sz="2400" b="1" dirty="0"/>
              <a:t> </a:t>
            </a:r>
            <a:r>
              <a:rPr lang="fr-FR" dirty="0">
                <a:hlinkClick r:id="rId4"/>
              </a:rPr>
              <a:t>Pandas Datareader</a:t>
            </a:r>
            <a:endParaRPr lang="fr-FR" dirty="0"/>
          </a:p>
        </p:txBody>
      </p:sp>
      <p:pic>
        <p:nvPicPr>
          <p:cNvPr id="10" name="Image 9"/>
          <p:cNvPicPr>
            <a:picLocks noChangeAspect="1"/>
          </p:cNvPicPr>
          <p:nvPr/>
        </p:nvPicPr>
        <p:blipFill>
          <a:blip r:embed="rId5"/>
          <a:stretch>
            <a:fillRect/>
          </a:stretch>
        </p:blipFill>
        <p:spPr>
          <a:xfrm>
            <a:off x="3663548" y="1266138"/>
            <a:ext cx="7200900" cy="828675"/>
          </a:xfrm>
          <a:prstGeom prst="rect">
            <a:avLst/>
          </a:prstGeom>
        </p:spPr>
      </p:pic>
      <p:graphicFrame>
        <p:nvGraphicFramePr>
          <p:cNvPr id="12" name="Tableau 11"/>
          <p:cNvGraphicFramePr>
            <a:graphicFrameLocks noGrp="1"/>
          </p:cNvGraphicFramePr>
          <p:nvPr>
            <p:extLst>
              <p:ext uri="{D42A27DB-BD31-4B8C-83A1-F6EECF244321}">
                <p14:modId xmlns:p14="http://schemas.microsoft.com/office/powerpoint/2010/main" val="3735778795"/>
              </p:ext>
            </p:extLst>
          </p:nvPr>
        </p:nvGraphicFramePr>
        <p:xfrm>
          <a:off x="3693457" y="2292967"/>
          <a:ext cx="8128000" cy="2199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fr-FR" dirty="0"/>
                        <a:t>Point d’attention </a:t>
                      </a:r>
                    </a:p>
                  </a:txBody>
                  <a:tcPr/>
                </a:tc>
                <a:tc>
                  <a:txBody>
                    <a:bodyPr/>
                    <a:lstStyle/>
                    <a:p>
                      <a:r>
                        <a:rPr lang="fr-FR" dirty="0"/>
                        <a:t>Traitement</a:t>
                      </a:r>
                    </a:p>
                  </a:txBody>
                  <a:tcPr/>
                </a:tc>
                <a:extLst>
                  <a:ext uri="{0D108BD9-81ED-4DB2-BD59-A6C34878D82A}">
                    <a16:rowId xmlns:a16="http://schemas.microsoft.com/office/drawing/2014/main" val="10000"/>
                  </a:ext>
                </a:extLst>
              </a:tr>
              <a:tr h="370840">
                <a:tc>
                  <a:txBody>
                    <a:bodyPr/>
                    <a:lstStyle/>
                    <a:p>
                      <a:r>
                        <a:rPr lang="fr-FR" dirty="0"/>
                        <a:t>Beaucoup de valeurs manquantes (2307)</a:t>
                      </a:r>
                    </a:p>
                  </a:txBody>
                  <a:tcPr/>
                </a:tc>
                <a:tc>
                  <a:txBody>
                    <a:bodyPr/>
                    <a:lstStyle/>
                    <a:p>
                      <a:r>
                        <a:rPr lang="fr-FR" dirty="0"/>
                        <a:t>Création d’un indicateur synthétique : moyenne des</a:t>
                      </a:r>
                      <a:r>
                        <a:rPr lang="fr-FR" baseline="0" dirty="0"/>
                        <a:t> indices disponibles sur la période pour chaque pays</a:t>
                      </a:r>
                      <a:endParaRPr lang="fr-FR" dirty="0"/>
                    </a:p>
                  </a:txBody>
                  <a:tcPr/>
                </a:tc>
                <a:extLst>
                  <a:ext uri="{0D108BD9-81ED-4DB2-BD59-A6C34878D82A}">
                    <a16:rowId xmlns:a16="http://schemas.microsoft.com/office/drawing/2014/main" val="10001"/>
                  </a:ext>
                </a:extLst>
              </a:tr>
              <a:tr h="370840">
                <a:tc>
                  <a:txBody>
                    <a:bodyPr/>
                    <a:lstStyle/>
                    <a:p>
                      <a:r>
                        <a:rPr lang="fr-FR" dirty="0"/>
                        <a:t>Encore quelques</a:t>
                      </a:r>
                      <a:r>
                        <a:rPr lang="fr-FR" baseline="0" dirty="0"/>
                        <a:t> valeurs manquantes (70)</a:t>
                      </a:r>
                      <a:endParaRPr lang="fr-FR" dirty="0"/>
                    </a:p>
                  </a:txBody>
                  <a:tcPr/>
                </a:tc>
                <a:tc>
                  <a:txBody>
                    <a:bodyPr/>
                    <a:lstStyle/>
                    <a:p>
                      <a:r>
                        <a:rPr lang="fr-FR" dirty="0"/>
                        <a:t>Suppression</a:t>
                      </a:r>
                      <a:r>
                        <a:rPr lang="fr-FR" baseline="0" dirty="0"/>
                        <a:t> des pays n’ayant aucune observation : ils ne pourront de toutes façons pas être utilisés, reste +140 pays</a:t>
                      </a:r>
                      <a:endParaRPr lang="fr-FR" dirty="0"/>
                    </a:p>
                  </a:txBody>
                  <a:tcPr/>
                </a:tc>
                <a:extLst>
                  <a:ext uri="{0D108BD9-81ED-4DB2-BD59-A6C34878D82A}">
                    <a16:rowId xmlns:a16="http://schemas.microsoft.com/office/drawing/2014/main" val="10002"/>
                  </a:ext>
                </a:extLst>
              </a:tr>
            </a:tbl>
          </a:graphicData>
        </a:graphic>
      </p:graphicFrame>
      <p:pic>
        <p:nvPicPr>
          <p:cNvPr id="13" name="Image 12"/>
          <p:cNvPicPr>
            <a:picLocks noChangeAspect="1"/>
          </p:cNvPicPr>
          <p:nvPr/>
        </p:nvPicPr>
        <p:blipFill>
          <a:blip r:embed="rId6"/>
          <a:stretch>
            <a:fillRect/>
          </a:stretch>
        </p:blipFill>
        <p:spPr>
          <a:xfrm>
            <a:off x="778913" y="2747962"/>
            <a:ext cx="1895475" cy="1362075"/>
          </a:xfrm>
          <a:prstGeom prst="rect">
            <a:avLst/>
          </a:prstGeom>
        </p:spPr>
      </p:pic>
      <p:grpSp>
        <p:nvGrpSpPr>
          <p:cNvPr id="16" name="Groupe 15"/>
          <p:cNvGrpSpPr/>
          <p:nvPr/>
        </p:nvGrpSpPr>
        <p:grpSpPr>
          <a:xfrm>
            <a:off x="8610600" y="4810257"/>
            <a:ext cx="2314575" cy="1870262"/>
            <a:chOff x="5558868" y="4787153"/>
            <a:chExt cx="2314575" cy="1870262"/>
          </a:xfrm>
        </p:grpSpPr>
        <p:pic>
          <p:nvPicPr>
            <p:cNvPr id="14" name="Image 13"/>
            <p:cNvPicPr>
              <a:picLocks noChangeAspect="1"/>
            </p:cNvPicPr>
            <p:nvPr/>
          </p:nvPicPr>
          <p:blipFill>
            <a:blip r:embed="rId7"/>
            <a:stretch>
              <a:fillRect/>
            </a:stretch>
          </p:blipFill>
          <p:spPr>
            <a:xfrm>
              <a:off x="5558868" y="4790515"/>
              <a:ext cx="2314575" cy="1866900"/>
            </a:xfrm>
            <a:prstGeom prst="rect">
              <a:avLst/>
            </a:prstGeom>
          </p:spPr>
        </p:pic>
        <p:sp>
          <p:nvSpPr>
            <p:cNvPr id="15" name="Rectangle 14"/>
            <p:cNvSpPr/>
            <p:nvPr/>
          </p:nvSpPr>
          <p:spPr>
            <a:xfrm>
              <a:off x="5665694" y="4787153"/>
              <a:ext cx="457200" cy="259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0" name="Image 19"/>
          <p:cNvPicPr>
            <a:picLocks noChangeAspect="1"/>
          </p:cNvPicPr>
          <p:nvPr/>
        </p:nvPicPr>
        <p:blipFill>
          <a:blip r:embed="rId8"/>
          <a:stretch>
            <a:fillRect/>
          </a:stretch>
        </p:blipFill>
        <p:spPr>
          <a:xfrm>
            <a:off x="3663548" y="4492607"/>
            <a:ext cx="4546251" cy="2365393"/>
          </a:xfrm>
          <a:prstGeom prst="rect">
            <a:avLst/>
          </a:prstGeom>
        </p:spPr>
      </p:pic>
    </p:spTree>
    <p:extLst>
      <p:ext uri="{BB962C8B-B14F-4D97-AF65-F5344CB8AC3E}">
        <p14:creationId xmlns:p14="http://schemas.microsoft.com/office/powerpoint/2010/main" val="37320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891" y="3385390"/>
            <a:ext cx="6508662" cy="3472610"/>
          </a:xfrm>
          <a:prstGeom prst="rect">
            <a:avLst/>
          </a:prstGeom>
        </p:spPr>
      </p:pic>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6</a:t>
            </a:fld>
            <a:endParaRPr lang="fr-FR"/>
          </a:p>
        </p:txBody>
      </p:sp>
      <p:sp>
        <p:nvSpPr>
          <p:cNvPr id="29" name="ZoneTexte 28"/>
          <p:cNvSpPr txBox="1"/>
          <p:nvPr/>
        </p:nvSpPr>
        <p:spPr>
          <a:xfrm>
            <a:off x="1749571" y="-9"/>
            <a:ext cx="3037113" cy="461665"/>
          </a:xfrm>
          <a:prstGeom prst="rect">
            <a:avLst/>
          </a:prstGeom>
          <a:noFill/>
        </p:spPr>
        <p:txBody>
          <a:bodyPr wrap="none" lIns="91440" tIns="45720" rIns="91440" bIns="45720" rtlCol="0" anchor="t">
            <a:spAutoFit/>
          </a:bodyPr>
          <a:lstStyle/>
          <a:p>
            <a:r>
              <a:rPr lang="fr-FR" sz="2400" b="1" dirty="0">
                <a:solidFill>
                  <a:schemeClr val="bg1"/>
                </a:solidFill>
              </a:rPr>
              <a:t>Population : </a:t>
            </a:r>
            <a:r>
              <a:rPr lang="fr-FR" dirty="0">
                <a:hlinkClick r:id="rId3"/>
              </a:rPr>
              <a:t>SP. POP. TOTL</a:t>
            </a:r>
            <a:endParaRPr lang="fr-FR" dirty="0"/>
          </a:p>
        </p:txBody>
      </p:sp>
      <p:pic>
        <p:nvPicPr>
          <p:cNvPr id="5" name="Image 4"/>
          <p:cNvPicPr>
            <a:picLocks noChangeAspect="1"/>
          </p:cNvPicPr>
          <p:nvPr/>
        </p:nvPicPr>
        <p:blipFill>
          <a:blip r:embed="rId4"/>
          <a:stretch>
            <a:fillRect/>
          </a:stretch>
        </p:blipFill>
        <p:spPr>
          <a:xfrm>
            <a:off x="3505036" y="1108329"/>
            <a:ext cx="8624048" cy="2494737"/>
          </a:xfrm>
          <a:prstGeom prst="rect">
            <a:avLst/>
          </a:prstGeom>
        </p:spPr>
      </p:pic>
      <p:pic>
        <p:nvPicPr>
          <p:cNvPr id="7" name="Image 6"/>
          <p:cNvPicPr>
            <a:picLocks noChangeAspect="1"/>
          </p:cNvPicPr>
          <p:nvPr/>
        </p:nvPicPr>
        <p:blipFill rotWithShape="1">
          <a:blip r:embed="rId5"/>
          <a:srcRect l="833" r="2020"/>
          <a:stretch/>
        </p:blipFill>
        <p:spPr>
          <a:xfrm>
            <a:off x="3505036" y="461998"/>
            <a:ext cx="8624048" cy="657225"/>
          </a:xfrm>
          <a:prstGeom prst="rect">
            <a:avLst/>
          </a:prstGeom>
        </p:spPr>
      </p:pic>
      <p:sp>
        <p:nvSpPr>
          <p:cNvPr id="19" name="ZoneTexte 18"/>
          <p:cNvSpPr txBox="1"/>
          <p:nvPr/>
        </p:nvSpPr>
        <p:spPr>
          <a:xfrm>
            <a:off x="1539502" y="4249397"/>
            <a:ext cx="4003597" cy="954107"/>
          </a:xfrm>
          <a:prstGeom prst="rect">
            <a:avLst/>
          </a:prstGeom>
          <a:noFill/>
        </p:spPr>
        <p:txBody>
          <a:bodyPr wrap="none" rtlCol="0">
            <a:spAutoFit/>
          </a:bodyPr>
          <a:lstStyle/>
          <a:p>
            <a:r>
              <a:rPr lang="fr-FR" sz="2400" dirty="0">
                <a:solidFill>
                  <a:schemeClr val="bg1"/>
                </a:solidFill>
              </a:rPr>
              <a:t>Population mo</a:t>
            </a:r>
            <a:r>
              <a:rPr lang="fr-FR" sz="2400" dirty="0"/>
              <a:t>ndiale en 2012 :</a:t>
            </a:r>
          </a:p>
          <a:p>
            <a:r>
              <a:rPr lang="fr-FR" sz="2400" dirty="0"/>
              <a:t> </a:t>
            </a:r>
            <a:r>
              <a:rPr lang="fr-FR" sz="3200" b="1" dirty="0">
                <a:solidFill>
                  <a:schemeClr val="bg1"/>
                </a:solidFill>
              </a:rPr>
              <a:t>7 089 254 </a:t>
            </a:r>
            <a:r>
              <a:rPr lang="fr-FR" sz="3200" b="1" dirty="0"/>
              <a:t>548 </a:t>
            </a:r>
            <a:r>
              <a:rPr lang="fr-FR" sz="2400" dirty="0"/>
              <a:t>habitants</a:t>
            </a:r>
          </a:p>
        </p:txBody>
      </p:sp>
    </p:spTree>
    <p:extLst>
      <p:ext uri="{BB962C8B-B14F-4D97-AF65-F5344CB8AC3E}">
        <p14:creationId xmlns:p14="http://schemas.microsoft.com/office/powerpoint/2010/main" val="179571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7</a:t>
            </a:fld>
            <a:endParaRPr lang="fr-FR"/>
          </a:p>
        </p:txBody>
      </p:sp>
      <p:sp>
        <p:nvSpPr>
          <p:cNvPr id="14" name="ZoneTexte 13"/>
          <p:cNvSpPr txBox="1"/>
          <p:nvPr/>
        </p:nvSpPr>
        <p:spPr>
          <a:xfrm>
            <a:off x="1297037" y="45421"/>
            <a:ext cx="2866169" cy="461665"/>
          </a:xfrm>
          <a:prstGeom prst="rect">
            <a:avLst/>
          </a:prstGeom>
          <a:noFill/>
        </p:spPr>
        <p:txBody>
          <a:bodyPr wrap="none" lIns="91440" tIns="45720" rIns="91440" bIns="45720" rtlCol="0" anchor="t">
            <a:spAutoFit/>
          </a:bodyPr>
          <a:lstStyle/>
          <a:p>
            <a:r>
              <a:rPr lang="fr-FR" sz="2400" b="1" dirty="0">
                <a:solidFill>
                  <a:schemeClr val="bg1"/>
                </a:solidFill>
              </a:rPr>
              <a:t>Elasticités pays : </a:t>
            </a:r>
            <a:r>
              <a:rPr lang="fr-FR" dirty="0">
                <a:hlinkClick r:id="rId2"/>
              </a:rPr>
              <a:t>GDIM</a:t>
            </a:r>
            <a:endParaRPr lang="fr-FR" dirty="0"/>
          </a:p>
        </p:txBody>
      </p:sp>
      <p:pic>
        <p:nvPicPr>
          <p:cNvPr id="10" name="Image 9"/>
          <p:cNvPicPr>
            <a:picLocks noChangeAspect="1"/>
          </p:cNvPicPr>
          <p:nvPr/>
        </p:nvPicPr>
        <p:blipFill>
          <a:blip r:embed="rId3"/>
          <a:stretch>
            <a:fillRect/>
          </a:stretch>
        </p:blipFill>
        <p:spPr>
          <a:xfrm>
            <a:off x="8613750" y="228599"/>
            <a:ext cx="2810699" cy="2389094"/>
          </a:xfrm>
          <a:prstGeom prst="rect">
            <a:avLst/>
          </a:prstGeom>
        </p:spPr>
      </p:pic>
      <p:pic>
        <p:nvPicPr>
          <p:cNvPr id="12" name="Image 11"/>
          <p:cNvPicPr>
            <a:picLocks noChangeAspect="1"/>
          </p:cNvPicPr>
          <p:nvPr/>
        </p:nvPicPr>
        <p:blipFill>
          <a:blip r:embed="rId4"/>
          <a:stretch>
            <a:fillRect/>
          </a:stretch>
        </p:blipFill>
        <p:spPr>
          <a:xfrm>
            <a:off x="5171224" y="229402"/>
            <a:ext cx="3043522" cy="2278293"/>
          </a:xfrm>
          <a:prstGeom prst="rect">
            <a:avLst/>
          </a:prstGeom>
        </p:spPr>
      </p:pic>
      <p:sp>
        <p:nvSpPr>
          <p:cNvPr id="3" name="Rectangle 2"/>
          <p:cNvSpPr/>
          <p:nvPr/>
        </p:nvSpPr>
        <p:spPr>
          <a:xfrm>
            <a:off x="560568" y="462203"/>
            <a:ext cx="3972819" cy="461665"/>
          </a:xfrm>
          <a:prstGeom prst="rect">
            <a:avLst/>
          </a:prstGeom>
        </p:spPr>
        <p:txBody>
          <a:bodyPr wrap="none" lIns="91440" tIns="45720" rIns="91440" bIns="45720" anchor="t">
            <a:spAutoFit/>
          </a:bodyPr>
          <a:lstStyle/>
          <a:p>
            <a:r>
              <a:rPr lang="fr-FR" sz="2400" b="1" dirty="0">
                <a:solidFill>
                  <a:schemeClr val="bg1"/>
                </a:solidFill>
              </a:rPr>
              <a:t>Elasticités régionales :</a:t>
            </a:r>
            <a:r>
              <a:rPr lang="fr-FR" dirty="0"/>
              <a:t> </a:t>
            </a:r>
            <a:r>
              <a:rPr lang="fr-FR" dirty="0">
                <a:hlinkClick r:id="rId5"/>
              </a:rPr>
              <a:t>élasticités</a:t>
            </a:r>
            <a:endParaRPr lang="fr-FR" dirty="0"/>
          </a:p>
        </p:txBody>
      </p:sp>
      <p:graphicFrame>
        <p:nvGraphicFramePr>
          <p:cNvPr id="9" name="Tableau 8"/>
          <p:cNvGraphicFramePr>
            <a:graphicFrameLocks noGrp="1"/>
          </p:cNvGraphicFramePr>
          <p:nvPr>
            <p:extLst>
              <p:ext uri="{D42A27DB-BD31-4B8C-83A1-F6EECF244321}">
                <p14:modId xmlns:p14="http://schemas.microsoft.com/office/powerpoint/2010/main" val="2663368355"/>
              </p:ext>
            </p:extLst>
          </p:nvPr>
        </p:nvGraphicFramePr>
        <p:xfrm>
          <a:off x="4434840" y="2927950"/>
          <a:ext cx="6336792" cy="1280160"/>
        </p:xfrm>
        <a:graphic>
          <a:graphicData uri="http://schemas.openxmlformats.org/drawingml/2006/table">
            <a:tbl>
              <a:tblPr firstRow="1" bandRow="1">
                <a:tableStyleId>{5C22544A-7EE6-4342-B048-85BDC9FD1C3A}</a:tableStyleId>
              </a:tblPr>
              <a:tblGrid>
                <a:gridCol w="3168396">
                  <a:extLst>
                    <a:ext uri="{9D8B030D-6E8A-4147-A177-3AD203B41FA5}">
                      <a16:colId xmlns:a16="http://schemas.microsoft.com/office/drawing/2014/main" val="20000"/>
                    </a:ext>
                  </a:extLst>
                </a:gridCol>
                <a:gridCol w="3168396">
                  <a:extLst>
                    <a:ext uri="{9D8B030D-6E8A-4147-A177-3AD203B41FA5}">
                      <a16:colId xmlns:a16="http://schemas.microsoft.com/office/drawing/2014/main" val="20001"/>
                    </a:ext>
                  </a:extLst>
                </a:gridCol>
              </a:tblGrid>
              <a:tr h="285054">
                <a:tc>
                  <a:txBody>
                    <a:bodyPr/>
                    <a:lstStyle/>
                    <a:p>
                      <a:r>
                        <a:rPr lang="fr-FR" dirty="0"/>
                        <a:t>Problématique</a:t>
                      </a:r>
                    </a:p>
                  </a:txBody>
                  <a:tcPr/>
                </a:tc>
                <a:tc>
                  <a:txBody>
                    <a:bodyPr/>
                    <a:lstStyle/>
                    <a:p>
                      <a:r>
                        <a:rPr lang="fr-FR" dirty="0"/>
                        <a:t>Traitement</a:t>
                      </a:r>
                    </a:p>
                  </a:txBody>
                  <a:tcPr/>
                </a:tc>
                <a:extLst>
                  <a:ext uri="{0D108BD9-81ED-4DB2-BD59-A6C34878D82A}">
                    <a16:rowId xmlns:a16="http://schemas.microsoft.com/office/drawing/2014/main" val="10000"/>
                  </a:ext>
                </a:extLst>
              </a:tr>
              <a:tr h="748445">
                <a:tc>
                  <a:txBody>
                    <a:bodyPr/>
                    <a:lstStyle/>
                    <a:p>
                      <a:r>
                        <a:rPr lang="fr-FR" dirty="0"/>
                        <a:t>Absence de données d’élasticités pour certains pays</a:t>
                      </a:r>
                    </a:p>
                  </a:txBody>
                  <a:tcPr/>
                </a:tc>
                <a:tc>
                  <a:txBody>
                    <a:bodyPr/>
                    <a:lstStyle/>
                    <a:p>
                      <a:r>
                        <a:rPr lang="fr-FR" dirty="0"/>
                        <a:t>Utilisation des</a:t>
                      </a:r>
                      <a:r>
                        <a:rPr lang="fr-FR" baseline="0" dirty="0"/>
                        <a:t> élasticités correspondant à la région du pays</a:t>
                      </a:r>
                      <a:endParaRPr lang="fr-FR" dirty="0"/>
                    </a:p>
                  </a:txBody>
                  <a:tcPr/>
                </a:tc>
                <a:extLst>
                  <a:ext uri="{0D108BD9-81ED-4DB2-BD59-A6C34878D82A}">
                    <a16:rowId xmlns:a16="http://schemas.microsoft.com/office/drawing/2014/main" val="10001"/>
                  </a:ext>
                </a:extLst>
              </a:tr>
            </a:tbl>
          </a:graphicData>
        </a:graphic>
      </p:graphicFrame>
      <p:pic>
        <p:nvPicPr>
          <p:cNvPr id="11" name="Image 10"/>
          <p:cNvPicPr>
            <a:picLocks noChangeAspect="1"/>
          </p:cNvPicPr>
          <p:nvPr/>
        </p:nvPicPr>
        <p:blipFill rotWithShape="1">
          <a:blip r:embed="rId6"/>
          <a:srcRect r="18469"/>
          <a:stretch/>
        </p:blipFill>
        <p:spPr>
          <a:xfrm>
            <a:off x="3629345" y="4403493"/>
            <a:ext cx="4106348" cy="2317982"/>
          </a:xfrm>
          <a:prstGeom prst="rect">
            <a:avLst/>
          </a:prstGeom>
        </p:spPr>
      </p:pic>
      <p:pic>
        <p:nvPicPr>
          <p:cNvPr id="15" name="Image 14"/>
          <p:cNvPicPr>
            <a:picLocks noChangeAspect="1"/>
          </p:cNvPicPr>
          <p:nvPr/>
        </p:nvPicPr>
        <p:blipFill rotWithShape="1">
          <a:blip r:embed="rId6"/>
          <a:srcRect l="81771" t="3892" b="68600"/>
          <a:stretch/>
        </p:blipFill>
        <p:spPr>
          <a:xfrm>
            <a:off x="8321699" y="4747786"/>
            <a:ext cx="1554000" cy="1079273"/>
          </a:xfrm>
          <a:prstGeom prst="rect">
            <a:avLst/>
          </a:prstGeom>
        </p:spPr>
      </p:pic>
    </p:spTree>
    <p:extLst>
      <p:ext uri="{BB962C8B-B14F-4D97-AF65-F5344CB8AC3E}">
        <p14:creationId xmlns:p14="http://schemas.microsoft.com/office/powerpoint/2010/main" val="178881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417038"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p:txBody>
          <a:bodyPr/>
          <a:lstStyle/>
          <a:p>
            <a:fld id="{5578900F-C364-47EA-8E27-E4BF646460B0}" type="slidenum">
              <a:rPr lang="fr-FR" smtClean="0"/>
              <a:t>8</a:t>
            </a:fld>
            <a:endParaRPr lang="fr-FR"/>
          </a:p>
        </p:txBody>
      </p:sp>
      <p:sp>
        <p:nvSpPr>
          <p:cNvPr id="8" name="ZoneTexte 7"/>
          <p:cNvSpPr txBox="1"/>
          <p:nvPr/>
        </p:nvSpPr>
        <p:spPr>
          <a:xfrm>
            <a:off x="291177" y="153968"/>
            <a:ext cx="3086358" cy="523220"/>
          </a:xfrm>
          <a:prstGeom prst="rect">
            <a:avLst/>
          </a:prstGeom>
          <a:noFill/>
        </p:spPr>
        <p:txBody>
          <a:bodyPr wrap="none" lIns="91440" tIns="45720" rIns="91440" bIns="45720" rtlCol="0" anchor="t">
            <a:spAutoFit/>
          </a:bodyPr>
          <a:lstStyle/>
          <a:p>
            <a:r>
              <a:rPr lang="fr-FR" sz="2800" b="1" dirty="0">
                <a:solidFill>
                  <a:schemeClr val="bg1"/>
                </a:solidFill>
              </a:rPr>
              <a:t>Merge des </a:t>
            </a:r>
            <a:r>
              <a:rPr lang="fr-FR" sz="2800" b="1" dirty="0" err="1">
                <a:solidFill>
                  <a:schemeClr val="bg1"/>
                </a:solidFill>
              </a:rPr>
              <a:t>datasets</a:t>
            </a:r>
            <a:endParaRPr lang="fr-FR" sz="2800" b="1" dirty="0">
              <a:solidFill>
                <a:schemeClr val="bg1"/>
              </a:solidFill>
              <a:cs typeface="Calibri"/>
            </a:endParaRPr>
          </a:p>
        </p:txBody>
      </p:sp>
      <p:graphicFrame>
        <p:nvGraphicFramePr>
          <p:cNvPr id="9" name="Tableau 8"/>
          <p:cNvGraphicFramePr>
            <a:graphicFrameLocks noGrp="1"/>
          </p:cNvGraphicFramePr>
          <p:nvPr>
            <p:extLst>
              <p:ext uri="{D42A27DB-BD31-4B8C-83A1-F6EECF244321}">
                <p14:modId xmlns:p14="http://schemas.microsoft.com/office/powerpoint/2010/main" val="2312377155"/>
              </p:ext>
            </p:extLst>
          </p:nvPr>
        </p:nvGraphicFramePr>
        <p:xfrm>
          <a:off x="3541301" y="607649"/>
          <a:ext cx="8128000" cy="1285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fr-FR" dirty="0"/>
                        <a:t>Problématique </a:t>
                      </a:r>
                    </a:p>
                  </a:txBody>
                  <a:tcPr/>
                </a:tc>
                <a:tc>
                  <a:txBody>
                    <a:bodyPr/>
                    <a:lstStyle/>
                    <a:p>
                      <a:r>
                        <a:rPr lang="fr-FR" dirty="0"/>
                        <a:t>Traitement</a:t>
                      </a:r>
                    </a:p>
                  </a:txBody>
                  <a:tcPr/>
                </a:tc>
                <a:extLst>
                  <a:ext uri="{0D108BD9-81ED-4DB2-BD59-A6C34878D82A}">
                    <a16:rowId xmlns:a16="http://schemas.microsoft.com/office/drawing/2014/main" val="10000"/>
                  </a:ext>
                </a:extLst>
              </a:tr>
              <a:tr h="370840">
                <a:tc>
                  <a:txBody>
                    <a:bodyPr/>
                    <a:lstStyle/>
                    <a:p>
                      <a:r>
                        <a:rPr lang="fr-FR" dirty="0"/>
                        <a:t>Tous les </a:t>
                      </a:r>
                      <a:r>
                        <a:rPr lang="fr-FR" dirty="0" err="1"/>
                        <a:t>datasets</a:t>
                      </a:r>
                      <a:r>
                        <a:rPr lang="fr-FR" dirty="0"/>
                        <a:t> n’utilisent pas</a:t>
                      </a:r>
                      <a:r>
                        <a:rPr lang="fr-FR" baseline="0" dirty="0"/>
                        <a:t> la même nomenclature pour les pays (Nom du pays, ISO, ISO2, ISO3c etc.</a:t>
                      </a:r>
                      <a:endParaRPr lang="fr-FR" dirty="0"/>
                    </a:p>
                  </a:txBody>
                  <a:tcPr/>
                </a:tc>
                <a:tc>
                  <a:txBody>
                    <a:bodyPr/>
                    <a:lstStyle/>
                    <a:p>
                      <a:r>
                        <a:rPr lang="fr-FR" dirty="0"/>
                        <a:t>Ordonner les</a:t>
                      </a:r>
                      <a:r>
                        <a:rPr lang="fr-FR" baseline="0" dirty="0"/>
                        <a:t> fusions pour avoir le nom du pays ou le code ISO3c</a:t>
                      </a:r>
                      <a:endParaRPr lang="fr-FR" dirty="0"/>
                    </a:p>
                  </a:txBody>
                  <a:tcPr/>
                </a:tc>
                <a:extLst>
                  <a:ext uri="{0D108BD9-81ED-4DB2-BD59-A6C34878D82A}">
                    <a16:rowId xmlns:a16="http://schemas.microsoft.com/office/drawing/2014/main" val="10001"/>
                  </a:ext>
                </a:extLst>
              </a:tr>
            </a:tbl>
          </a:graphicData>
        </a:graphic>
      </p:graphicFrame>
      <p:pic>
        <p:nvPicPr>
          <p:cNvPr id="11" name="Image 10"/>
          <p:cNvPicPr>
            <a:picLocks noChangeAspect="1"/>
          </p:cNvPicPr>
          <p:nvPr/>
        </p:nvPicPr>
        <p:blipFill>
          <a:blip r:embed="rId2"/>
          <a:stretch>
            <a:fillRect/>
          </a:stretch>
        </p:blipFill>
        <p:spPr>
          <a:xfrm>
            <a:off x="3549195" y="1966941"/>
            <a:ext cx="8112211" cy="2137349"/>
          </a:xfrm>
          <a:prstGeom prst="rect">
            <a:avLst/>
          </a:prstGeom>
        </p:spPr>
      </p:pic>
      <p:sp>
        <p:nvSpPr>
          <p:cNvPr id="12" name="ZoneTexte 11"/>
          <p:cNvSpPr txBox="1"/>
          <p:nvPr/>
        </p:nvSpPr>
        <p:spPr>
          <a:xfrm rot="-10800000" flipV="1">
            <a:off x="4361693" y="4423363"/>
            <a:ext cx="6313640" cy="160043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fr-FR" dirty="0"/>
              <a:t>Nombre de pays présents : </a:t>
            </a:r>
            <a:r>
              <a:rPr lang="fr-FR" sz="3200" b="1" dirty="0">
                <a:solidFill>
                  <a:schemeClr val="accent1"/>
                </a:solidFill>
              </a:rPr>
              <a:t>108</a:t>
            </a:r>
          </a:p>
          <a:p>
            <a:pPr marL="285750" indent="-285750">
              <a:buFont typeface="Arial" panose="020B0604020202020204" pitchFamily="34" charset="0"/>
              <a:buChar char="•"/>
            </a:pPr>
            <a:r>
              <a:rPr lang="fr-FR" dirty="0"/>
              <a:t>Population couverte par l’analyse : </a:t>
            </a:r>
            <a:r>
              <a:rPr lang="fr-FR" sz="4800" b="1" dirty="0">
                <a:solidFill>
                  <a:schemeClr val="accent1"/>
                </a:solidFill>
              </a:rPr>
              <a:t>88,2%</a:t>
            </a:r>
            <a:r>
              <a:rPr lang="fr-FR" dirty="0"/>
              <a:t> de la population mondiale en 2012</a:t>
            </a:r>
          </a:p>
        </p:txBody>
      </p:sp>
      <p:sp>
        <p:nvSpPr>
          <p:cNvPr id="2" name="ZoneTexte 1">
            <a:extLst>
              <a:ext uri="{FF2B5EF4-FFF2-40B4-BE49-F238E27FC236}">
                <a16:creationId xmlns:a16="http://schemas.microsoft.com/office/drawing/2014/main" id="{083622CA-2F4E-16D6-6857-C837A54E8DCA}"/>
              </a:ext>
            </a:extLst>
          </p:cNvPr>
          <p:cNvSpPr txBox="1"/>
          <p:nvPr/>
        </p:nvSpPr>
        <p:spPr>
          <a:xfrm>
            <a:off x="286265" y="4003589"/>
            <a:ext cx="342282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bg1"/>
                </a:solidFill>
                <a:cs typeface="Arial"/>
              </a:rPr>
              <a:t>Années des données utilisées : </a:t>
            </a:r>
            <a:r>
              <a:rPr lang="en-US" dirty="0">
                <a:solidFill>
                  <a:schemeClr val="bg1"/>
                </a:solidFill>
                <a:cs typeface="Arial"/>
              </a:rPr>
              <a:t>​</a:t>
            </a:r>
            <a:endParaRPr lang="fr-FR"/>
          </a:p>
          <a:p>
            <a:pPr lvl="1"/>
            <a:r>
              <a:rPr lang="fr-FR" b="1" dirty="0">
                <a:solidFill>
                  <a:schemeClr val="bg1"/>
                </a:solidFill>
              </a:rPr>
              <a:t>Gini </a:t>
            </a:r>
            <a:r>
              <a:rPr lang="fr-FR" dirty="0">
                <a:solidFill>
                  <a:schemeClr val="bg1"/>
                </a:solidFill>
              </a:rPr>
              <a:t>-&gt; 1998-2008</a:t>
            </a:r>
            <a:r>
              <a:rPr lang="en-US" dirty="0">
                <a:solidFill>
                  <a:schemeClr val="bg1"/>
                </a:solidFill>
              </a:rPr>
              <a:t>​</a:t>
            </a:r>
            <a:endParaRPr lang="en-US" dirty="0">
              <a:solidFill>
                <a:schemeClr val="bg1"/>
              </a:solidFill>
              <a:cs typeface="Calibri"/>
            </a:endParaRPr>
          </a:p>
          <a:p>
            <a:pPr lvl="1"/>
            <a:r>
              <a:rPr lang="fr-FR" b="1" dirty="0">
                <a:solidFill>
                  <a:schemeClr val="bg1"/>
                </a:solidFill>
              </a:rPr>
              <a:t>Population </a:t>
            </a:r>
            <a:r>
              <a:rPr lang="fr-FR" dirty="0">
                <a:solidFill>
                  <a:schemeClr val="bg1"/>
                </a:solidFill>
              </a:rPr>
              <a:t>-&gt; 2012</a:t>
            </a:r>
            <a:r>
              <a:rPr lang="en-US" dirty="0">
                <a:solidFill>
                  <a:schemeClr val="bg1"/>
                </a:solidFill>
              </a:rPr>
              <a:t>​</a:t>
            </a:r>
            <a:endParaRPr lang="en-US" dirty="0">
              <a:solidFill>
                <a:schemeClr val="bg1"/>
              </a:solidFill>
              <a:cs typeface="Calibri"/>
            </a:endParaRPr>
          </a:p>
          <a:p>
            <a:pPr lvl="1"/>
            <a:r>
              <a:rPr lang="fr-FR" b="1" dirty="0">
                <a:solidFill>
                  <a:schemeClr val="bg1"/>
                </a:solidFill>
              </a:rPr>
              <a:t>Revenus </a:t>
            </a:r>
            <a:r>
              <a:rPr lang="fr-FR" dirty="0">
                <a:solidFill>
                  <a:schemeClr val="bg1"/>
                </a:solidFill>
              </a:rPr>
              <a:t>-&gt; 2004 -2011</a:t>
            </a:r>
            <a:r>
              <a:rPr lang="en-US" dirty="0">
                <a:solidFill>
                  <a:schemeClr val="bg1"/>
                </a:solidFill>
              </a:rPr>
              <a:t>​</a:t>
            </a:r>
            <a:endParaRPr lang="en-US" dirty="0">
              <a:solidFill>
                <a:schemeClr val="bg1"/>
              </a:solidFill>
              <a:cs typeface="Calibri"/>
            </a:endParaRPr>
          </a:p>
          <a:p>
            <a:pPr lvl="1"/>
            <a:r>
              <a:rPr lang="fr-FR" b="1" dirty="0">
                <a:solidFill>
                  <a:schemeClr val="bg1"/>
                </a:solidFill>
              </a:rPr>
              <a:t>PIB </a:t>
            </a:r>
            <a:r>
              <a:rPr lang="fr-FR" dirty="0">
                <a:solidFill>
                  <a:schemeClr val="bg1"/>
                </a:solidFill>
              </a:rPr>
              <a:t>-&gt; 2004 - 2011</a:t>
            </a:r>
            <a:endParaRPr lang="fr-FR" dirty="0">
              <a:solidFill>
                <a:schemeClr val="bg1"/>
              </a:solidFill>
              <a:cs typeface="Calibri"/>
            </a:endParaRPr>
          </a:p>
          <a:p>
            <a:endParaRPr lang="fr-FR" dirty="0">
              <a:solidFill>
                <a:schemeClr val="bg1"/>
              </a:solidFill>
              <a:cs typeface="Calibri"/>
            </a:endParaRPr>
          </a:p>
        </p:txBody>
      </p:sp>
    </p:spTree>
    <p:extLst>
      <p:ext uri="{BB962C8B-B14F-4D97-AF65-F5344CB8AC3E}">
        <p14:creationId xmlns:p14="http://schemas.microsoft.com/office/powerpoint/2010/main" val="145785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97" y="0"/>
            <a:ext cx="12200632"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Garamond" panose="02020404030301010803" pitchFamily="18" charset="0"/>
            </a:endParaRPr>
          </a:p>
        </p:txBody>
      </p:sp>
      <p:sp>
        <p:nvSpPr>
          <p:cNvPr id="2" name="Titre 1"/>
          <p:cNvSpPr>
            <a:spLocks noGrp="1"/>
          </p:cNvSpPr>
          <p:nvPr>
            <p:ph type="title"/>
          </p:nvPr>
        </p:nvSpPr>
        <p:spPr>
          <a:xfrm>
            <a:off x="970930" y="2765397"/>
            <a:ext cx="6141839" cy="1325563"/>
          </a:xfrm>
        </p:spPr>
        <p:txBody>
          <a:bodyPr>
            <a:normAutofit/>
          </a:bodyPr>
          <a:lstStyle/>
          <a:p>
            <a:r>
              <a:rPr lang="fr-FR" b="1" dirty="0">
                <a:solidFill>
                  <a:schemeClr val="bg1">
                    <a:lumMod val="95000"/>
                  </a:schemeClr>
                </a:solidFill>
                <a:latin typeface="Garamond" panose="02020404030301010803" pitchFamily="18" charset="0"/>
              </a:rPr>
              <a:t>2 – Statistiques descriptives</a:t>
            </a:r>
          </a:p>
        </p:txBody>
      </p:sp>
      <p:sp>
        <p:nvSpPr>
          <p:cNvPr id="3" name="Espace réservé du numéro de diapositive 2"/>
          <p:cNvSpPr>
            <a:spLocks noGrp="1"/>
          </p:cNvSpPr>
          <p:nvPr>
            <p:ph type="sldNum" sz="quarter" idx="12"/>
          </p:nvPr>
        </p:nvSpPr>
        <p:spPr/>
        <p:txBody>
          <a:bodyPr/>
          <a:lstStyle/>
          <a:p>
            <a:fld id="{5578900F-C364-47EA-8E27-E4BF646460B0}" type="slidenum">
              <a:rPr lang="fr-FR" smtClean="0"/>
              <a:t>9</a:t>
            </a:fld>
            <a:endParaRPr lang="fr-FR"/>
          </a:p>
        </p:txBody>
      </p:sp>
    </p:spTree>
    <p:extLst>
      <p:ext uri="{BB962C8B-B14F-4D97-AF65-F5344CB8AC3E}">
        <p14:creationId xmlns:p14="http://schemas.microsoft.com/office/powerpoint/2010/main" val="19848196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11687</TotalTime>
  <Words>1791</Words>
  <Application>Microsoft Office PowerPoint</Application>
  <PresentationFormat>Grand écran</PresentationFormat>
  <Paragraphs>351</Paragraphs>
  <Slides>36</Slides>
  <Notes>28</Notes>
  <HiddenSlides>0</HiddenSlides>
  <MMClips>0</MMClips>
  <ScaleCrop>false</ScaleCrop>
  <HeadingPairs>
    <vt:vector size="4" baseType="variant">
      <vt:variant>
        <vt:lpstr>Thème</vt:lpstr>
      </vt:variant>
      <vt:variant>
        <vt:i4>1</vt:i4>
      </vt:variant>
      <vt:variant>
        <vt:lpstr>Titres des diapositives</vt:lpstr>
      </vt:variant>
      <vt:variant>
        <vt:i4>36</vt:i4>
      </vt:variant>
    </vt:vector>
  </HeadingPairs>
  <TitlesOfParts>
    <vt:vector size="37" baseType="lpstr">
      <vt:lpstr>Thème Office</vt:lpstr>
      <vt:lpstr>Prédiction de revenus</vt:lpstr>
      <vt:lpstr>Plan de la présentation</vt:lpstr>
      <vt:lpstr>1 – Présentation des données</vt:lpstr>
      <vt:lpstr>Présentation PowerPoint</vt:lpstr>
      <vt:lpstr>Présentation PowerPoint</vt:lpstr>
      <vt:lpstr>Présentation PowerPoint</vt:lpstr>
      <vt:lpstr>Présentation PowerPoint</vt:lpstr>
      <vt:lpstr>Présentation PowerPoint</vt:lpstr>
      <vt:lpstr>2 – Statistiques descriptives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3 – Variables additionnelles</vt:lpstr>
      <vt:lpstr>Présentation PowerPoint</vt:lpstr>
      <vt:lpstr>Présentation PowerPoint</vt:lpstr>
      <vt:lpstr>Présentation PowerPoint</vt:lpstr>
      <vt:lpstr>Présentation PowerPoint</vt:lpstr>
      <vt:lpstr>4 – Modélisation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5 – 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automatique de faux billets</dc:title>
  <dc:creator>Maxime Vayne</dc:creator>
  <cp:lastModifiedBy>Maxime Vayne</cp:lastModifiedBy>
  <cp:revision>254</cp:revision>
  <dcterms:created xsi:type="dcterms:W3CDTF">2022-03-17T10:35:57Z</dcterms:created>
  <dcterms:modified xsi:type="dcterms:W3CDTF">2022-05-06T17:05:01Z</dcterms:modified>
</cp:coreProperties>
</file>