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81" r:id="rId5"/>
    <p:sldId id="262" r:id="rId6"/>
    <p:sldId id="263" r:id="rId7"/>
    <p:sldId id="264" r:id="rId8"/>
    <p:sldId id="266" r:id="rId9"/>
    <p:sldId id="282" r:id="rId10"/>
    <p:sldId id="268" r:id="rId11"/>
    <p:sldId id="269" r:id="rId12"/>
    <p:sldId id="283" r:id="rId13"/>
    <p:sldId id="270" r:id="rId14"/>
    <p:sldId id="273" r:id="rId15"/>
    <p:sldId id="274" r:id="rId16"/>
    <p:sldId id="277" r:id="rId17"/>
    <p:sldId id="278" r:id="rId18"/>
    <p:sldId id="275" r:id="rId19"/>
    <p:sldId id="276" r:id="rId20"/>
    <p:sldId id="279" r:id="rId21"/>
    <p:sldId id="280" r:id="rId22"/>
    <p:sldId id="28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612"/>
    <a:srgbClr val="F7A7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C1A25-1DA5-4FBC-B8AE-9196143302E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54C9-DC6A-492E-960E-363988FE0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054C9-DC6A-492E-960E-363988FE0BF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16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91D-C40E-4E5C-AAC3-71DD89E254C8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99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8B94-E6E2-4829-901F-276BCBBC7E0E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72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5E30-E9A7-4734-9B16-430823936459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28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82C-F174-40E9-A16F-33FE2C10B492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571-840B-4C73-B0CD-87A629948016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67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8F1-3273-4353-B547-43521CB8EBB9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6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7E49-73E4-4B92-BF76-A9502AC75023}" type="datetime1">
              <a:rPr lang="fr-FR" smtClean="0"/>
              <a:t>31/05/2022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67CA-BA7B-42FF-82B9-30F48F517C27}" type="datetime1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9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EB5C-2FB7-4B02-AB7D-7E3E08F6F30A}" type="datetime1">
              <a:rPr lang="fr-FR" smtClean="0"/>
              <a:t>31/05/2022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8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FEA6-A4B1-4679-8B63-38C16452A647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BBB0-FD63-4FE1-ABEB-3AA2A117D8D3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7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F792-E8BF-4A8C-AA63-15F1C5A1A0EF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9120-4659-4D3C-8825-0811CEAF3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coop.fr/blog/actualites/nationale/vrai-faux-energies-renouvelables-enercoop-eclaire-idees-recu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dre.opendatasoft.com/explore/dataset/equilibre-national-mensuel-prod-conso-brute/information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gibat.grdf.fr/simulateur/calcul-dju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24" y="3657600"/>
            <a:ext cx="12192000" cy="206769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26926" r="13189" b="24241"/>
          <a:stretch/>
        </p:blipFill>
        <p:spPr>
          <a:xfrm>
            <a:off x="503339" y="469783"/>
            <a:ext cx="6459524" cy="23489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02196" y="4091284"/>
            <a:ext cx="9828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E50612"/>
                </a:solidFill>
                <a:latin typeface="Arial Black" panose="020B0A04020102020204" pitchFamily="34" charset="0"/>
              </a:rPr>
              <a:t>Séminaire </a:t>
            </a:r>
          </a:p>
          <a:p>
            <a:pPr algn="ctr"/>
            <a:r>
              <a:rPr lang="fr-FR" sz="3600" dirty="0" smtClean="0">
                <a:solidFill>
                  <a:srgbClr val="E50612"/>
                </a:solidFill>
                <a:latin typeface="Arial Black" panose="020B0A04020102020204" pitchFamily="34" charset="0"/>
              </a:rPr>
              <a:t>Prédiction de la demande d’électricité</a:t>
            </a:r>
            <a:endParaRPr lang="fr-FR" sz="3600" dirty="0">
              <a:solidFill>
                <a:srgbClr val="E5061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437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2 - </a:t>
            </a:r>
            <a:r>
              <a:rPr lang="fr-FR" sz="3200" b="1" dirty="0" err="1" smtClean="0"/>
              <a:t>Désaisonnalisation</a:t>
            </a:r>
            <a:endParaRPr lang="fr-FR" sz="32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3242" y="69361"/>
            <a:ext cx="1688758" cy="15519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7664" y="1799248"/>
            <a:ext cx="7834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Désaisonnalisation</a:t>
            </a:r>
            <a:r>
              <a:rPr lang="fr-FR" sz="3200" b="1" dirty="0" smtClean="0"/>
              <a:t> via les </a:t>
            </a:r>
            <a:r>
              <a:rPr lang="fr-FR" sz="3200" b="1" dirty="0" smtClean="0">
                <a:solidFill>
                  <a:srgbClr val="E50612"/>
                </a:solidFill>
              </a:rPr>
              <a:t>moyennes mobiles</a:t>
            </a:r>
            <a:endParaRPr lang="fr-FR" sz="3200" b="1" dirty="0">
              <a:solidFill>
                <a:srgbClr val="E5061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697" y="3077359"/>
            <a:ext cx="59275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</a:t>
            </a:r>
            <a:r>
              <a:rPr lang="fr-FR" dirty="0"/>
              <a:t>correction consiste à appliquer une ou plusieurs moyennes mobiles afin de mettre en évidence, estimer, les différentes composantes d'une série temporelle.</a:t>
            </a:r>
          </a:p>
          <a:p>
            <a:endParaRPr lang="fr-FR" dirty="0" smtClean="0"/>
          </a:p>
          <a:p>
            <a:r>
              <a:rPr lang="fr-FR" dirty="0" smtClean="0"/>
              <a:t>L'enjeu </a:t>
            </a:r>
            <a:r>
              <a:rPr lang="fr-FR" dirty="0"/>
              <a:t>est de trouver une moyenne mobile qui laisse la tendance invariante, qui absorbe la saisonnalité et qui réduit le résidu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La saisonnalité peut ensuite être estimée en travaillant sur la différence entre la série et la tendance ainsi estimée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2 méthodes : additive &amp; multiplicative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727988" y="1760049"/>
            <a:ext cx="3550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Combinaison linéaire </a:t>
            </a:r>
            <a:r>
              <a:rPr lang="fr-FR" dirty="0"/>
              <a:t>d'instants passés et futurs de la série temporelle. </a:t>
            </a:r>
          </a:p>
        </p:txBody>
      </p:sp>
      <p:sp>
        <p:nvSpPr>
          <p:cNvPr id="17" name="Flèche droite 16"/>
          <p:cNvSpPr/>
          <p:nvPr/>
        </p:nvSpPr>
        <p:spPr>
          <a:xfrm>
            <a:off x="8033280" y="1855305"/>
            <a:ext cx="553673" cy="391389"/>
          </a:xfrm>
          <a:prstGeom prst="rightArrow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73" y="2992866"/>
            <a:ext cx="4799571" cy="303130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437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2 - </a:t>
            </a:r>
            <a:r>
              <a:rPr lang="fr-FR" sz="3200" b="1" dirty="0" err="1" smtClean="0"/>
              <a:t>Désaisonnalisation</a:t>
            </a:r>
            <a:endParaRPr lang="fr-FR" sz="32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3242" y="69361"/>
            <a:ext cx="1688758" cy="155196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78" y="1762125"/>
            <a:ext cx="7013747" cy="24248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t="9963"/>
          <a:stretch/>
        </p:blipFill>
        <p:spPr>
          <a:xfrm>
            <a:off x="3641941" y="4506097"/>
            <a:ext cx="6861301" cy="22381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608541" y="2743734"/>
            <a:ext cx="250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E50612"/>
                </a:solidFill>
              </a:rPr>
              <a:t>Tendance corrigée</a:t>
            </a:r>
            <a:endParaRPr lang="fr-FR" sz="2400" b="1" dirty="0">
              <a:solidFill>
                <a:srgbClr val="E50612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 flipH="1">
            <a:off x="7964704" y="2778873"/>
            <a:ext cx="495658" cy="391389"/>
          </a:xfrm>
          <a:prstGeom prst="rightArrow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r="72320" b="90923"/>
          <a:stretch/>
        </p:blipFill>
        <p:spPr>
          <a:xfrm>
            <a:off x="1007817" y="4680548"/>
            <a:ext cx="2650600" cy="3148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l="27543" r="37400" b="92854"/>
          <a:stretch/>
        </p:blipFill>
        <p:spPr>
          <a:xfrm>
            <a:off x="265369" y="5398173"/>
            <a:ext cx="3376572" cy="24934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/>
          <a:srcRect l="62928" b="90198"/>
          <a:stretch/>
        </p:blipFill>
        <p:spPr>
          <a:xfrm>
            <a:off x="16476" y="6079033"/>
            <a:ext cx="3650602" cy="34967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2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62526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0491" y="401270"/>
            <a:ext cx="3265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– Prévision de la consommation</a:t>
            </a:r>
            <a:endParaRPr lang="fr-FR" sz="32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69" y="1714210"/>
            <a:ext cx="4800941" cy="284826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931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6635" y="1839175"/>
            <a:ext cx="1748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7A700"/>
                </a:solidFill>
              </a:rPr>
              <a:t>Holt </a:t>
            </a:r>
            <a:r>
              <a:rPr lang="fr-FR" sz="2800" b="1" dirty="0" err="1" smtClean="0">
                <a:solidFill>
                  <a:srgbClr val="F7A700"/>
                </a:solidFill>
              </a:rPr>
              <a:t>Winters</a:t>
            </a:r>
            <a:r>
              <a:rPr lang="fr-FR" sz="2800" b="1" dirty="0" smtClean="0">
                <a:solidFill>
                  <a:srgbClr val="F7A700"/>
                </a:solidFill>
              </a:rPr>
              <a:t> </a:t>
            </a:r>
            <a:endParaRPr lang="fr-FR" sz="2800" b="1" dirty="0">
              <a:solidFill>
                <a:srgbClr val="F7A7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21984" y="1730995"/>
            <a:ext cx="3434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Equation de prévision &amp; trois équations de lissage : une pour la série, une pour la tendance et une pour la composante saisonnière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99636" y="1896611"/>
                <a:ext cx="302008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prévoir à la date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une série temporelle à un horizon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/>
                  <a:t> à partir de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observations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36" y="1896611"/>
                <a:ext cx="30200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818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19725" y="2081573"/>
            <a:ext cx="1602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Particularité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68083" y="3613499"/>
            <a:ext cx="1480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E50612"/>
                </a:solidFill>
              </a:rPr>
              <a:t>SARIMA </a:t>
            </a:r>
            <a:endParaRPr lang="fr-FR" sz="2800" b="1" dirty="0">
              <a:solidFill>
                <a:srgbClr val="E5061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399636" y="3226757"/>
                <a:ext cx="414470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Définit une relation linéaire entre un instant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et les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dirty="0"/>
                  <a:t> instants précédents &amp; une relation entre une perturbation </a:t>
                </a:r>
                <a:r>
                  <a:rPr lang="fr-FR" dirty="0" err="1"/>
                  <a:t>décorellée</a:t>
                </a:r>
                <a:r>
                  <a:rPr lang="fr-FR" dirty="0"/>
                  <a:t> entre un instant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et les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dirty="0"/>
                  <a:t> instants précédents</a:t>
                </a: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36" y="3226757"/>
                <a:ext cx="4144703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324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544339" y="3488163"/>
            <a:ext cx="1602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Particularité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063500" y="3226757"/>
            <a:ext cx="349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Décomposition similaire pour la partie saisonnière </a:t>
            </a:r>
          </a:p>
          <a:p>
            <a:r>
              <a:rPr lang="fr-FR" dirty="0" err="1" smtClean="0"/>
              <a:t>Stationnarisation</a:t>
            </a:r>
            <a:r>
              <a:rPr lang="fr-FR" dirty="0" smtClean="0"/>
              <a:t> incluse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au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91318"/>
                  </p:ext>
                </p:extLst>
              </p:nvPr>
            </p:nvGraphicFramePr>
            <p:xfrm>
              <a:off x="2657261" y="5041637"/>
              <a:ext cx="7151401" cy="139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443"/>
                    <a:gridCol w="3264958"/>
                  </a:tblGrid>
                  <a:tr h="275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RMSE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MAPE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1094612">
                    <a:tc>
                      <a:txBody>
                        <a:bodyPr/>
                        <a:lstStyle/>
                        <a:p>
                          <a:r>
                            <a:rPr lang="fr-FR" sz="1400" dirty="0" smtClean="0"/>
                            <a:t>Mesure de la différence entre des valeurs obtenues</a:t>
                          </a:r>
                          <a:r>
                            <a:rPr lang="fr-FR" sz="1400" baseline="0" dirty="0" smtClean="0"/>
                            <a:t> par prédiction d’un modèle et les valeurs observées </a:t>
                          </a:r>
                          <a:r>
                            <a:rPr lang="fr-FR" sz="1400" baseline="0" dirty="0" err="1" smtClean="0"/>
                            <a:t>t.q</a:t>
                          </a:r>
                          <a:r>
                            <a:rPr lang="fr-FR" sz="1400" baseline="0" dirty="0" smtClean="0"/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baseline="0" smtClean="0">
                                  <a:latin typeface="Cambria Math" panose="02040503050406030204" pitchFamily="18" charset="0"/>
                                </a:rPr>
                                <m:t>𝑅𝑀𝑆𝐸</m:t>
                              </m:r>
                              <m:r>
                                <a:rPr lang="fr-FR" sz="1400" b="0" i="1" baseline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fr-FR" sz="1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fr-FR" sz="14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fr-FR" sz="14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4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𝑝𝑟𝑒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fr-FR" sz="14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fr-FR" sz="14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fr-FR" sz="14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𝑜𝑏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fr-FR" sz="14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b="0" i="1" baseline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fr-FR" sz="14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 smtClean="0"/>
                            <a:t>Mesure</a:t>
                          </a:r>
                          <a:r>
                            <a:rPr lang="fr-FR" sz="1400" baseline="0" dirty="0" smtClean="0"/>
                            <a:t> de la précision d’un estimateur </a:t>
                          </a:r>
                          <a:r>
                            <a:rPr lang="fr-FR" sz="1400" dirty="0" smtClean="0"/>
                            <a:t>en pourcentage,</a:t>
                          </a:r>
                          <a:r>
                            <a:rPr lang="fr-FR" sz="1400" baseline="0" dirty="0" smtClean="0"/>
                            <a:t> </a:t>
                          </a:r>
                          <a:r>
                            <a:rPr lang="fr-FR" sz="1400" baseline="0" dirty="0" err="1" smtClean="0"/>
                            <a:t>t.q</a:t>
                          </a:r>
                          <a:r>
                            <a:rPr lang="fr-FR" sz="1400" baseline="0" dirty="0" smtClean="0"/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baseline="0" smtClean="0">
                                  <a:latin typeface="Cambria Math" panose="02040503050406030204" pitchFamily="18" charset="0"/>
                                </a:rPr>
                                <m:t>𝑀𝐴𝑃𝐸</m:t>
                              </m:r>
                              <m:r>
                                <a:rPr lang="fr-FR" sz="1400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  <m:t>100%</m:t>
                                  </m:r>
                                </m:num>
                                <m:den>
                                  <m: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1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4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𝑝𝑟𝑒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400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𝑜𝑏𝑠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𝑝𝑟𝑒𝑑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fr-FR" sz="1400" b="0" i="1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endParaRPr lang="fr-F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au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91318"/>
                  </p:ext>
                </p:extLst>
              </p:nvPr>
            </p:nvGraphicFramePr>
            <p:xfrm>
              <a:off x="2657261" y="5041637"/>
              <a:ext cx="7151401" cy="139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6443"/>
                    <a:gridCol w="3264958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RMSE</a:t>
                          </a:r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MAPE</a:t>
                          </a:r>
                          <a:endParaRPr lang="fr-FR" sz="1400" dirty="0"/>
                        </a:p>
                      </a:txBody>
                      <a:tcPr/>
                    </a:tc>
                  </a:tr>
                  <a:tr h="10946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6" t="-28889" r="-84507" b="-1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9403" t="-28889" r="-746" b="-172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ZoneTexte 20"/>
          <p:cNvSpPr txBox="1"/>
          <p:nvPr/>
        </p:nvSpPr>
        <p:spPr>
          <a:xfrm>
            <a:off x="349697" y="5201421"/>
            <a:ext cx="2304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</a:rPr>
              <a:t>Indicateurs</a:t>
            </a:r>
          </a:p>
          <a:p>
            <a:r>
              <a:rPr lang="fr-FR" sz="2800" b="1" dirty="0" smtClean="0">
                <a:solidFill>
                  <a:schemeClr val="accent1"/>
                </a:solidFill>
              </a:rPr>
              <a:t>&amp; Paramètres 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807" y="5201421"/>
            <a:ext cx="2178631" cy="107984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1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3562607"/>
            <a:ext cx="8505825" cy="30861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675"/>
          <a:stretch/>
        </p:blipFill>
        <p:spPr>
          <a:xfrm>
            <a:off x="2776537" y="2435832"/>
            <a:ext cx="9110662" cy="1047750"/>
          </a:xfrm>
          <a:prstGeom prst="rect">
            <a:avLst/>
          </a:prstGeom>
        </p:spPr>
      </p:pic>
      <p:sp>
        <p:nvSpPr>
          <p:cNvPr id="6" name="Virage 5"/>
          <p:cNvSpPr/>
          <p:nvPr/>
        </p:nvSpPr>
        <p:spPr>
          <a:xfrm rot="10800000" flipH="1">
            <a:off x="962025" y="2885959"/>
            <a:ext cx="1709737" cy="2219698"/>
          </a:xfrm>
          <a:prstGeom prst="bentArrow">
            <a:avLst>
              <a:gd name="adj1" fmla="val 13939"/>
              <a:gd name="adj2" fmla="val 14152"/>
              <a:gd name="adj3" fmla="val 25000"/>
              <a:gd name="adj4" fmla="val 43750"/>
            </a:avLst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6380" y="1814365"/>
            <a:ext cx="24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Holt-</a:t>
            </a:r>
            <a:r>
              <a:rPr lang="fr-FR" sz="2800" b="1" dirty="0" err="1" smtClean="0"/>
              <a:t>Winters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86025" y="1817337"/>
            <a:ext cx="418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7A700"/>
                </a:solidFill>
              </a:rPr>
              <a:t>1 – Modélisation &amp; prédiction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73" y="3433762"/>
            <a:ext cx="8572500" cy="29241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5360" y="2445307"/>
            <a:ext cx="8207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</a:t>
            </a:r>
            <a:r>
              <a:rPr lang="fr-FR" dirty="0"/>
              <a:t>de la </a:t>
            </a:r>
            <a:r>
              <a:rPr lang="fr-FR" b="1" dirty="0"/>
              <a:t>qualité </a:t>
            </a:r>
            <a:r>
              <a:rPr lang="fr-FR" b="1" dirty="0" smtClean="0"/>
              <a:t>de prédiction </a:t>
            </a:r>
            <a:r>
              <a:rPr lang="fr-FR" dirty="0"/>
              <a:t>sur les </a:t>
            </a:r>
            <a:r>
              <a:rPr lang="fr-FR" sz="2800" b="1" dirty="0">
                <a:solidFill>
                  <a:srgbClr val="F7A700"/>
                </a:solidFill>
              </a:rPr>
              <a:t>12 derniers mois</a:t>
            </a:r>
            <a:r>
              <a:rPr lang="fr-FR" sz="2800" b="1" dirty="0"/>
              <a:t> </a:t>
            </a:r>
            <a:r>
              <a:rPr lang="fr-FR" dirty="0"/>
              <a:t>de la </a:t>
            </a:r>
            <a:r>
              <a:rPr lang="fr-FR" dirty="0" smtClean="0"/>
              <a:t>série</a:t>
            </a:r>
            <a:endParaRPr lang="fr-FR" b="1" dirty="0">
              <a:solidFill>
                <a:srgbClr val="F7A700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55708"/>
              </p:ext>
            </p:extLst>
          </p:nvPr>
        </p:nvGraphicFramePr>
        <p:xfrm>
          <a:off x="206380" y="3723146"/>
          <a:ext cx="3082926" cy="7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463"/>
                <a:gridCol w="1541463"/>
              </a:tblGrid>
              <a:tr h="3714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RMSE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MAPE</a:t>
                      </a:r>
                      <a:endParaRPr lang="fr-FR" dirty="0"/>
                    </a:p>
                  </a:txBody>
                  <a:tcPr/>
                </a:tc>
              </a:tr>
              <a:tr h="3714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2 228,</a:t>
                      </a:r>
                      <a:r>
                        <a:rPr lang="fr-FR" baseline="0" dirty="0" smtClean="0"/>
                        <a:t>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6,15 %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235328" y="3064430"/>
            <a:ext cx="31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Comparaison réalité VS modèle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06380" y="1814365"/>
            <a:ext cx="24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Holt-</a:t>
            </a:r>
            <a:r>
              <a:rPr lang="fr-FR" sz="2800" b="1" dirty="0" err="1" smtClean="0"/>
              <a:t>Winters</a:t>
            </a:r>
            <a:endParaRPr lang="fr-FR" sz="2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486025" y="1817337"/>
            <a:ext cx="418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7A700"/>
                </a:solidFill>
              </a:rPr>
              <a:t>2 - Vérification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06380" y="1814365"/>
            <a:ext cx="151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SARIMA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724025" y="1847792"/>
            <a:ext cx="29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7A700"/>
                </a:solidFill>
              </a:rPr>
              <a:t>1 - Stationnarité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304413"/>
            <a:ext cx="8458200" cy="296227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49225" y="5347159"/>
            <a:ext cx="1114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Fonction d’autocorrélation </a:t>
            </a:r>
            <a:r>
              <a:rPr lang="fr-FR" dirty="0" smtClean="0"/>
              <a:t>: corrélation de la série avec elle-même</a:t>
            </a:r>
          </a:p>
          <a:p>
            <a:r>
              <a:rPr lang="fr-FR" b="1" dirty="0"/>
              <a:t>Fonction </a:t>
            </a:r>
            <a:r>
              <a:rPr lang="fr-FR" b="1" dirty="0" smtClean="0"/>
              <a:t>d’autocorrélation partielle</a:t>
            </a:r>
            <a:r>
              <a:rPr lang="fr-FR" dirty="0" smtClean="0"/>
              <a:t> : corrélation de la série avec un moment hors de l’influence des autres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44957" y="6154432"/>
                <a:ext cx="55495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b="1" dirty="0"/>
                  <a:t>On différencie la série jusqu’à stationnarité, ici,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57" y="6154432"/>
                <a:ext cx="554953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209" t="-9231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95322" y="3077260"/>
                <a:ext cx="253365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E</a:t>
                </a:r>
                <a:r>
                  <a:rPr lang="fr-FR" dirty="0" smtClean="0"/>
                  <a:t>spérance</a:t>
                </a:r>
                <a:r>
                  <a:rPr lang="fr-FR" dirty="0"/>
                  <a:t>, variance &amp; autocorrélation </a:t>
                </a:r>
                <a14:m>
                  <m:oMath xmlns:m="http://schemas.openxmlformats.org/officeDocument/2006/math">
                    <m:r>
                      <a:rPr lang="fr-F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dirty="0"/>
                  <a:t> deux moments constante dans le temps</a:t>
                </a: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2" y="3077260"/>
                <a:ext cx="2533650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923" t="-3046" r="-3846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7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06380" y="1814365"/>
            <a:ext cx="151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SARIMA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902272" y="1847792"/>
            <a:ext cx="29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7A700"/>
                </a:solidFill>
              </a:rPr>
              <a:t>2 – Choix du modèle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0" y="2402294"/>
                <a:ext cx="796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Recherche de toutes les combinaisons de paramètres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)∗(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 smtClean="0"/>
                  <a:t>possibles</a:t>
                </a: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2294"/>
                <a:ext cx="796436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1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2878443"/>
                <a:ext cx="6830140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Stockage des paramètres suivants pour chaque combinaison 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Modèle (</a:t>
                </a:r>
                <a:r>
                  <a:rPr lang="fr-FR" dirty="0" err="1" smtClean="0"/>
                  <a:t>p,d,q</a:t>
                </a:r>
                <a:r>
                  <a:rPr lang="fr-FR" dirty="0" smtClean="0"/>
                  <a:t>)*(P,D,Q)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AIC : critère d'information </a:t>
                </a:r>
                <a:r>
                  <a:rPr lang="fr-FR" dirty="0" smtClean="0"/>
                  <a:t>d'</a:t>
                </a:r>
                <a:r>
                  <a:rPr lang="fr-FR" dirty="0" err="1" smtClean="0"/>
                  <a:t>Akaike</a:t>
                </a:r>
                <a:r>
                  <a:rPr lang="fr-FR" dirty="0" smtClean="0"/>
                  <a:t> (nb de paramètres)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BIC </a:t>
                </a:r>
                <a:r>
                  <a:rPr lang="fr-FR" dirty="0" smtClean="0"/>
                  <a:t>: critère </a:t>
                </a:r>
                <a:r>
                  <a:rPr lang="fr-FR" dirty="0"/>
                  <a:t>d'information bayésien </a:t>
                </a:r>
                <a:r>
                  <a:rPr lang="fr-FR" dirty="0" smtClean="0"/>
                  <a:t>(taille de l’échantillon)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RMSE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MAPE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78443"/>
                <a:ext cx="683014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714" t="-1502" r="-89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0" y="5123403"/>
                <a:ext cx="4141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Exclusion des modèles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  <m:r>
                      <a:rPr lang="fr-FR" i="1" dirty="0" smtClean="0">
                        <a:latin typeface="Cambria Math" panose="02040503050406030204" pitchFamily="18" charset="0"/>
                      </a:rPr>
                      <m:t>&lt;0,05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23403"/>
                <a:ext cx="414171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8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0" y="5755600"/>
            <a:ext cx="339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Choix du modèle minimisant les 4 </a:t>
            </a:r>
          </a:p>
          <a:p>
            <a:r>
              <a:rPr lang="fr-FR" dirty="0" smtClean="0"/>
              <a:t>paramètres restant 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518363" y="4478039"/>
            <a:ext cx="7404104" cy="1933270"/>
            <a:chOff x="1338260" y="723900"/>
            <a:chExt cx="9515477" cy="2866923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6"/>
            <a:srcRect b="64085"/>
            <a:stretch/>
          </p:blipFill>
          <p:spPr>
            <a:xfrm>
              <a:off x="1338262" y="723900"/>
              <a:ext cx="9515475" cy="194310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6"/>
            <a:srcRect t="51937" b="44014"/>
            <a:stretch/>
          </p:blipFill>
          <p:spPr>
            <a:xfrm>
              <a:off x="1338261" y="2659494"/>
              <a:ext cx="9515475" cy="219075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6"/>
            <a:srcRect t="78697" b="7394"/>
            <a:stretch/>
          </p:blipFill>
          <p:spPr>
            <a:xfrm>
              <a:off x="1338260" y="2838347"/>
              <a:ext cx="9515475" cy="7524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614300" y="3192229"/>
                <a:ext cx="4308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𝑺𝑨𝑹𝑰𝑴𝑨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fr-FR" sz="2400" b="1" i="1" dirty="0" smtClean="0">
                          <a:solidFill>
                            <a:srgbClr val="E5061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rgbClr val="E50612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300" y="3192229"/>
                <a:ext cx="430816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06380" y="1814365"/>
            <a:ext cx="151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SARIMA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902272" y="1847792"/>
            <a:ext cx="29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7A700"/>
                </a:solidFill>
              </a:rPr>
              <a:t>3 – modélisation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0" y="2337585"/>
            <a:ext cx="5287504" cy="306228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7792"/>
            <a:ext cx="5672137" cy="448130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95300" y="5581650"/>
            <a:ext cx="3769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Tous les paramètres sont significatifs</a:t>
            </a:r>
          </a:p>
          <a:p>
            <a:r>
              <a:rPr lang="fr-FR" dirty="0" smtClean="0"/>
              <a:t>La normalité des résidus est respectée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	 </a:t>
            </a:r>
            <a:r>
              <a:rPr lang="fr-FR" dirty="0" smtClean="0"/>
              <a:t>On conserve le modèle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06380" y="1814365"/>
            <a:ext cx="151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SARIMA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902272" y="1847792"/>
            <a:ext cx="29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7A700"/>
                </a:solidFill>
              </a:rPr>
              <a:t>4 – Prédiction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98" y="2843212"/>
            <a:ext cx="9610725" cy="28289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9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611" y="190802"/>
            <a:ext cx="7391400" cy="1226108"/>
          </a:xfrm>
        </p:spPr>
        <p:txBody>
          <a:bodyPr>
            <a:noAutofit/>
          </a:bodyPr>
          <a:lstStyle/>
          <a:p>
            <a:r>
              <a:rPr lang="fr-FR" b="1" dirty="0" err="1"/>
              <a:t>Enercoop</a:t>
            </a:r>
            <a:r>
              <a:rPr lang="fr-FR" b="1" dirty="0"/>
              <a:t> : spécialiste </a:t>
            </a:r>
            <a:r>
              <a:rPr lang="fr-FR" b="1" dirty="0" smtClean="0"/>
              <a:t>énergies renouvelables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37517"/>
            <a:ext cx="10515600" cy="2853467"/>
          </a:xfrm>
        </p:spPr>
        <p:txBody>
          <a:bodyPr/>
          <a:lstStyle/>
          <a:p>
            <a:pPr marL="0" indent="0" algn="just">
              <a:buNone/>
            </a:pPr>
            <a:r>
              <a:rPr lang="fr-FR" i="1" dirty="0" smtClean="0"/>
              <a:t>La variabilité est un enjeu important, que les défenseurs des </a:t>
            </a:r>
            <a:r>
              <a:rPr lang="fr-FR" i="1" dirty="0" err="1" smtClean="0"/>
              <a:t>EnR</a:t>
            </a:r>
            <a:r>
              <a:rPr lang="fr-FR" i="1" dirty="0" smtClean="0"/>
              <a:t> ne minimisent pas. Mais des solutions existent, et doivent se développer en même temps que la transition énergétique : foisonnement, </a:t>
            </a:r>
            <a:r>
              <a:rPr lang="fr-FR" i="1" dirty="0" err="1" smtClean="0"/>
              <a:t>EnR</a:t>
            </a:r>
            <a:r>
              <a:rPr lang="fr-FR" i="1" dirty="0" smtClean="0"/>
              <a:t> pilotables, meilleur pilotage de la consommation, stockage</a:t>
            </a:r>
          </a:p>
          <a:p>
            <a:pPr marL="0" indent="0" algn="just">
              <a:buNone/>
            </a:pPr>
            <a:r>
              <a:rPr lang="fr-FR" sz="1600" i="1" dirty="0" smtClean="0">
                <a:hlinkClick r:id="rId2"/>
              </a:rPr>
              <a:t>Réponse aux enjeux du développement des ENR - Intermittente/variabilité des ENR</a:t>
            </a:r>
            <a:endParaRPr lang="fr-FR" sz="1600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3 </a:t>
            </a:r>
            <a:r>
              <a:rPr lang="fr-FR" sz="3200" b="1" dirty="0"/>
              <a:t>– Prévision de la consommation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02" y="136891"/>
            <a:ext cx="2074242" cy="123059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06380" y="1814365"/>
            <a:ext cx="151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SARIMA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902272" y="1847792"/>
            <a:ext cx="29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7A700"/>
                </a:solidFill>
              </a:rPr>
              <a:t>5 – Vérification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005137"/>
            <a:ext cx="8675548" cy="2367647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91503"/>
              </p:ext>
            </p:extLst>
          </p:nvPr>
        </p:nvGraphicFramePr>
        <p:xfrm>
          <a:off x="182562" y="3227846"/>
          <a:ext cx="3082926" cy="7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463"/>
                <a:gridCol w="1541463"/>
              </a:tblGrid>
              <a:tr h="3714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RMSE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MAPE</a:t>
                      </a:r>
                      <a:endParaRPr lang="fr-FR" dirty="0"/>
                    </a:p>
                  </a:txBody>
                  <a:tcPr/>
                </a:tc>
              </a:tr>
              <a:tr h="3714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1 519,19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3,62 %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5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6322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4 </a:t>
            </a:r>
            <a:r>
              <a:rPr lang="fr-FR" sz="3200" b="1" dirty="0"/>
              <a:t>– </a:t>
            </a:r>
            <a:r>
              <a:rPr lang="fr-FR" sz="3200" b="1" dirty="0" smtClean="0"/>
              <a:t>Conclusion</a:t>
            </a:r>
            <a:endParaRPr lang="fr-FR" sz="3200" b="1" dirty="0"/>
          </a:p>
          <a:p>
            <a:endParaRPr lang="fr-FR" sz="32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171450" y="1847792"/>
            <a:ext cx="630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prédiction « SARIMA » est plus précise que la « Holt </a:t>
            </a:r>
            <a:r>
              <a:rPr lang="fr-FR" dirty="0" err="1" smtClean="0"/>
              <a:t>Winters</a:t>
            </a:r>
            <a:r>
              <a:rPr lang="fr-FR" dirty="0" smtClean="0"/>
              <a:t> »  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1284"/>
              </p:ext>
            </p:extLst>
          </p:nvPr>
        </p:nvGraphicFramePr>
        <p:xfrm>
          <a:off x="813486" y="2374228"/>
          <a:ext cx="5022846" cy="111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82"/>
                <a:gridCol w="1674282"/>
                <a:gridCol w="1674282"/>
              </a:tblGrid>
              <a:tr h="38638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Méthode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RMSE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MAPE</a:t>
                      </a:r>
                      <a:endParaRPr lang="fr-FR" dirty="0"/>
                    </a:p>
                  </a:txBody>
                  <a:tcPr/>
                </a:tc>
              </a:tr>
              <a:tr h="23387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Holt-</a:t>
                      </a:r>
                      <a:r>
                        <a:rPr lang="fr-FR" dirty="0" err="1" smtClean="0"/>
                        <a:t>Winters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2 228,</a:t>
                      </a:r>
                      <a:r>
                        <a:rPr lang="fr-FR" baseline="0" dirty="0" smtClean="0"/>
                        <a:t>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6,15 %</a:t>
                      </a:r>
                      <a:endParaRPr lang="fr-FR" dirty="0"/>
                    </a:p>
                  </a:txBody>
                  <a:tcPr/>
                </a:tc>
              </a:tr>
              <a:tr h="191964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SARIMA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1 519,19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3,62 %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19" y="3810000"/>
            <a:ext cx="9563100" cy="27241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6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24" y="3657600"/>
            <a:ext cx="12192000" cy="206769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26926" r="13189" b="24241"/>
          <a:stretch/>
        </p:blipFill>
        <p:spPr>
          <a:xfrm>
            <a:off x="503339" y="469783"/>
            <a:ext cx="6459524" cy="23489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20272" y="4091284"/>
            <a:ext cx="659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E50612"/>
                </a:solidFill>
                <a:latin typeface="Arial Black" panose="020B0A04020102020204" pitchFamily="34" charset="0"/>
              </a:rPr>
              <a:t>Merci de </a:t>
            </a:r>
            <a:r>
              <a:rPr lang="fr-FR" sz="3600" smtClean="0">
                <a:solidFill>
                  <a:srgbClr val="E50612"/>
                </a:solidFill>
                <a:latin typeface="Arial Black" panose="020B0A04020102020204" pitchFamily="34" charset="0"/>
              </a:rPr>
              <a:t>votre attention !</a:t>
            </a:r>
            <a:endParaRPr lang="fr-FR" sz="3600" dirty="0">
              <a:solidFill>
                <a:srgbClr val="E5061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280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– Correction de l’effet température 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505891" y="569954"/>
            <a:ext cx="31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2 </a:t>
            </a:r>
            <a:r>
              <a:rPr lang="fr-FR" sz="2400" b="1" dirty="0"/>
              <a:t>– </a:t>
            </a:r>
            <a:r>
              <a:rPr lang="fr-FR" sz="2400" b="1" dirty="0" err="1" smtClean="0"/>
              <a:t>Désaisonnalisation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9345416" y="429845"/>
            <a:ext cx="248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3 – Prévision de la consommation</a:t>
            </a:r>
            <a:endParaRPr lang="fr-FR" sz="24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95" y="1940878"/>
            <a:ext cx="3769008" cy="37690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7" y="2095436"/>
            <a:ext cx="3625891" cy="345989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70" y="3019135"/>
            <a:ext cx="3384465" cy="2007909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2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74303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3784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1 – Correction de l’effet température </a:t>
            </a:r>
            <a:endParaRPr lang="fr-FR" sz="32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6" y="481812"/>
            <a:ext cx="4375638" cy="417531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437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1 – Correction de l’effet température </a:t>
            </a:r>
            <a:endParaRPr lang="fr-FR" sz="32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9997" y="106200"/>
            <a:ext cx="1455820" cy="13891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1985" y="1847792"/>
            <a:ext cx="158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DONNÉES :</a:t>
            </a:r>
            <a:endParaRPr lang="fr-FR" sz="2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49508" y="2436167"/>
            <a:ext cx="27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/>
              </a:rPr>
              <a:t>Consommation d'électricité</a:t>
            </a:r>
            <a:r>
              <a:rPr lang="fr-FR" dirty="0" smtClean="0"/>
              <a:t> en France en </a:t>
            </a:r>
            <a:r>
              <a:rPr lang="fr-FR" dirty="0" err="1" smtClean="0"/>
              <a:t>GWh</a:t>
            </a:r>
            <a:r>
              <a:rPr lang="fr-FR" dirty="0" smtClean="0"/>
              <a:t>, par mois, sur la période 2007-2022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308389" y="1891907"/>
            <a:ext cx="4647426" cy="2185545"/>
            <a:chOff x="6111012" y="2232935"/>
            <a:chExt cx="5177226" cy="244716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4"/>
            <a:srcRect t="17850"/>
            <a:stretch/>
          </p:blipFill>
          <p:spPr>
            <a:xfrm>
              <a:off x="6474940" y="2232935"/>
              <a:ext cx="4764544" cy="1339023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5"/>
            <a:srcRect t="5510"/>
            <a:stretch/>
          </p:blipFill>
          <p:spPr>
            <a:xfrm>
              <a:off x="6474940" y="3787240"/>
              <a:ext cx="4764544" cy="89285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6111012" y="3540038"/>
              <a:ext cx="5177226" cy="310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/>
              <a:r>
                <a:rPr lang="fr-FR" sz="1200" spc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**************************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448116" y="4820414"/>
            <a:ext cx="422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6"/>
              </a:rPr>
              <a:t>Degrés jours unifiés</a:t>
            </a:r>
            <a:r>
              <a:rPr lang="fr-FR" dirty="0" smtClean="0"/>
              <a:t> (DJU), en France, Paris,</a:t>
            </a:r>
          </a:p>
          <a:p>
            <a:r>
              <a:rPr lang="fr-FR" dirty="0" smtClean="0"/>
              <a:t>sur la période 2007-2021 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858" y="4190305"/>
            <a:ext cx="1970753" cy="23897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12050" y="4724499"/>
            <a:ext cx="31139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smtClean="0"/>
              <a:t>Valeur </a:t>
            </a:r>
            <a:r>
              <a:rPr lang="fr-FR" sz="1400" b="1" i="1" dirty="0"/>
              <a:t>représentative </a:t>
            </a:r>
            <a:r>
              <a:rPr lang="fr-FR" sz="1400" i="1" dirty="0"/>
              <a:t>de l’écart entre la température d’une journée donnée et un seuil de température </a:t>
            </a:r>
            <a:r>
              <a:rPr lang="fr-FR" sz="1400" i="1" dirty="0" smtClean="0"/>
              <a:t>préétabli, généralement </a:t>
            </a:r>
            <a:r>
              <a:rPr lang="fr-FR" sz="1400" b="1" i="1" dirty="0" smtClean="0"/>
              <a:t>18</a:t>
            </a:r>
            <a:r>
              <a:rPr lang="fr-FR" sz="1400" i="1" dirty="0" smtClean="0"/>
              <a:t> </a:t>
            </a:r>
            <a:r>
              <a:rPr lang="fr-FR" sz="1400" i="1" dirty="0"/>
              <a:t>°</a:t>
            </a:r>
            <a:r>
              <a:rPr lang="fr-FR" sz="1400" i="1" dirty="0" smtClean="0"/>
              <a:t>C. </a:t>
            </a:r>
          </a:p>
          <a:p>
            <a:r>
              <a:rPr lang="fr-FR" sz="1400" i="1" dirty="0" smtClean="0"/>
              <a:t>Sommés </a:t>
            </a:r>
            <a:r>
              <a:rPr lang="fr-FR" sz="1400" i="1" dirty="0"/>
              <a:t>sur une période, ils permettent de calculer</a:t>
            </a:r>
            <a:r>
              <a:rPr lang="fr-FR" sz="1400" b="1" i="1" dirty="0"/>
              <a:t> les besoins de chauffage et de </a:t>
            </a:r>
            <a:r>
              <a:rPr lang="fr-FR" sz="1400" b="1" i="1" dirty="0" smtClean="0"/>
              <a:t>climatisation</a:t>
            </a:r>
            <a:r>
              <a:rPr lang="fr-FR" sz="1400" i="1" dirty="0" smtClean="0"/>
              <a:t>.</a:t>
            </a:r>
            <a:endParaRPr lang="fr-FR" sz="1400" i="1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2381802"/>
            <a:ext cx="8686800" cy="3152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437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1 – Correction de l’effet température </a:t>
            </a:r>
            <a:endParaRPr lang="fr-FR" sz="32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9997" y="106200"/>
            <a:ext cx="1455820" cy="138917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977184" y="2507392"/>
            <a:ext cx="29244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Relation de </a:t>
            </a:r>
            <a:r>
              <a:rPr lang="fr-FR" sz="2800" b="1" dirty="0" smtClean="0">
                <a:solidFill>
                  <a:srgbClr val="E50612"/>
                </a:solidFill>
              </a:rPr>
              <a:t>corrélation linéaire forte </a:t>
            </a:r>
            <a:r>
              <a:rPr lang="fr-FR" dirty="0" smtClean="0"/>
              <a:t>entre la consommation d’électricité et les DJU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437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1 – Correction de l’effet température </a:t>
            </a:r>
            <a:endParaRPr lang="fr-FR" sz="32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9997" y="106200"/>
            <a:ext cx="1455820" cy="13891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b="2013"/>
          <a:stretch/>
        </p:blipFill>
        <p:spPr>
          <a:xfrm>
            <a:off x="805343" y="1749866"/>
            <a:ext cx="4913502" cy="2657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387147" y="2622342"/>
                <a:ext cx="470867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</a:t>
                </a:r>
                <a:r>
                  <a:rPr lang="fr-FR" sz="2400" b="1" dirty="0" smtClean="0">
                    <a:solidFill>
                      <a:srgbClr val="E50612"/>
                    </a:solidFill>
                  </a:rPr>
                  <a:t>régression linéaire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𝐺𝑊𝐻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𝐷𝐽𝑈</m:t>
                    </m:r>
                  </m:oMath>
                </a14:m>
                <a:r>
                  <a:rPr lang="fr-FR" dirty="0" smtClean="0"/>
                  <a:t> fait apparaître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élevé et des </a:t>
                </a:r>
                <a:r>
                  <a:rPr lang="fr-FR" sz="2400" b="1" dirty="0" smtClean="0">
                    <a:solidFill>
                      <a:srgbClr val="E50612"/>
                    </a:solidFill>
                  </a:rPr>
                  <a:t>coefficients significatifs</a:t>
                </a:r>
                <a:endParaRPr lang="fr-FR" sz="2400" b="1" dirty="0">
                  <a:solidFill>
                    <a:srgbClr val="E50612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147" y="2622342"/>
                <a:ext cx="4708670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2073" t="-439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35145"/>
            <a:ext cx="6156634" cy="2222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387147" y="5031380"/>
                <a:ext cx="470867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Les </a:t>
                </a:r>
                <a:r>
                  <a:rPr lang="fr-FR" sz="2400" b="1" dirty="0" smtClean="0">
                    <a:solidFill>
                      <a:srgbClr val="E50612"/>
                    </a:solidFill>
                  </a:rPr>
                  <a:t>résidus </a:t>
                </a:r>
                <a:r>
                  <a:rPr lang="fr-FR" dirty="0" smtClean="0"/>
                  <a:t>semblent </a:t>
                </a:r>
                <a:r>
                  <a:rPr lang="fr-FR" sz="2400" b="1" dirty="0" smtClean="0">
                    <a:solidFill>
                      <a:srgbClr val="E50612"/>
                    </a:solidFill>
                  </a:rPr>
                  <a:t>gaussiens </a:t>
                </a:r>
                <a:r>
                  <a:rPr lang="fr-FR" dirty="0" smtClean="0"/>
                  <a:t>et le </a:t>
                </a:r>
                <a:r>
                  <a:rPr lang="fr-FR" sz="2400" b="1" dirty="0" smtClean="0">
                    <a:solidFill>
                      <a:srgbClr val="E50612"/>
                    </a:solidFill>
                  </a:rPr>
                  <a:t>test de Shapiro </a:t>
                </a:r>
                <a:r>
                  <a:rPr lang="fr-FR" dirty="0" smtClean="0"/>
                  <a:t>confirme la normalité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&gt;0,05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147" y="5031380"/>
                <a:ext cx="4708670" cy="1107996"/>
              </a:xfrm>
              <a:prstGeom prst="rect">
                <a:avLst/>
              </a:prstGeom>
              <a:blipFill rotWithShape="0">
                <a:blip r:embed="rId7"/>
                <a:stretch>
                  <a:fillRect l="-2073" t="-4396" r="-220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èche droite 13"/>
          <p:cNvSpPr/>
          <p:nvPr/>
        </p:nvSpPr>
        <p:spPr>
          <a:xfrm>
            <a:off x="6737766" y="2967222"/>
            <a:ext cx="553673" cy="391389"/>
          </a:xfrm>
          <a:prstGeom prst="rightArrow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737765" y="5389683"/>
            <a:ext cx="553673" cy="391389"/>
          </a:xfrm>
          <a:prstGeom prst="rightArrow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7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9697" y="385287"/>
            <a:ext cx="437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1 – Correction de l’effet température </a:t>
            </a:r>
            <a:endParaRPr lang="fr-FR" sz="32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9997" y="106200"/>
            <a:ext cx="1455820" cy="138917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40994" y="1888869"/>
            <a:ext cx="441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peut donc corriger de l’effet température 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b="87501"/>
          <a:stretch/>
        </p:blipFill>
        <p:spPr>
          <a:xfrm>
            <a:off x="4689051" y="1847792"/>
            <a:ext cx="7039936" cy="410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t="32693" r="9937"/>
          <a:stretch/>
        </p:blipFill>
        <p:spPr>
          <a:xfrm>
            <a:off x="1755308" y="2353838"/>
            <a:ext cx="8681382" cy="302597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51825" y="5337018"/>
            <a:ext cx="112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L’amplitude est largement réduite ce qui confirme que la forte part de la demande d’électricité consacrée au chauffage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85" y="5795474"/>
            <a:ext cx="2192978" cy="95346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07842" y="6087542"/>
            <a:ext cx="705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garde la </a:t>
            </a:r>
            <a:r>
              <a:rPr lang="fr-FR" b="1" dirty="0" smtClean="0"/>
              <a:t>consommation</a:t>
            </a:r>
            <a:r>
              <a:rPr lang="fr-FR" dirty="0" smtClean="0"/>
              <a:t>, les </a:t>
            </a:r>
            <a:r>
              <a:rPr lang="fr-FR" b="1" dirty="0" smtClean="0"/>
              <a:t>DJU</a:t>
            </a:r>
            <a:r>
              <a:rPr lang="fr-FR" dirty="0" smtClean="0"/>
              <a:t> et la </a:t>
            </a:r>
            <a:r>
              <a:rPr lang="fr-FR" sz="2400" b="1" dirty="0" smtClean="0">
                <a:solidFill>
                  <a:srgbClr val="E50612"/>
                </a:solidFill>
              </a:rPr>
              <a:t>consommation corrigée</a:t>
            </a:r>
            <a:endParaRPr lang="fr-FR" b="1" dirty="0">
              <a:solidFill>
                <a:srgbClr val="E50612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3665052" y="6087542"/>
            <a:ext cx="553673" cy="391389"/>
          </a:xfrm>
          <a:prstGeom prst="rightArrow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4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4991100"/>
          </a:xfrm>
          <a:prstGeom prst="rect">
            <a:avLst/>
          </a:prstGeom>
          <a:solidFill>
            <a:srgbClr val="F7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72040" y="392728"/>
            <a:ext cx="4561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2 </a:t>
            </a:r>
            <a:r>
              <a:rPr lang="fr-FR" sz="3200" b="1" dirty="0"/>
              <a:t>– </a:t>
            </a:r>
            <a:r>
              <a:rPr lang="fr-FR" sz="3200" b="1" dirty="0" err="1" smtClean="0"/>
              <a:t>Désaisonnalisation</a:t>
            </a:r>
            <a:r>
              <a:rPr lang="fr-FR" sz="3200" b="1" dirty="0" smtClean="0"/>
              <a:t> </a:t>
            </a:r>
            <a:endParaRPr lang="fr-FR" sz="32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92728"/>
            <a:ext cx="4437203" cy="443720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9120-4659-4D3C-8825-0811CEAF35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3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734</Words>
  <Application>Microsoft Office PowerPoint</Application>
  <PresentationFormat>Grand écran</PresentationFormat>
  <Paragraphs>139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 Math</vt:lpstr>
      <vt:lpstr>Wingdings</vt:lpstr>
      <vt:lpstr>Thème Office</vt:lpstr>
      <vt:lpstr>Présentation PowerPoint</vt:lpstr>
      <vt:lpstr>Enercoop : spécialiste énergies renouvelables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Vayne</dc:creator>
  <cp:lastModifiedBy>Maxime Vayne</cp:lastModifiedBy>
  <cp:revision>48</cp:revision>
  <dcterms:created xsi:type="dcterms:W3CDTF">2022-05-19T09:10:08Z</dcterms:created>
  <dcterms:modified xsi:type="dcterms:W3CDTF">2022-05-31T08:35:25Z</dcterms:modified>
</cp:coreProperties>
</file>