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ecoli/2018/o157h7-04-18/index.html" TargetMode="External"/><Relationship Id="rId4" Type="http://schemas.openxmlformats.org/officeDocument/2006/relationships/hyperlink" Target="https://www.fsis.usda.gov/wps/portal/fsis/topics/recalls-and-public-health-alerts/recall-case-archive/archive/2018/recall-026-2018-rele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rs.usda.gov/data-products/food-environment-atlas/data-access-and-documentation-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Capstone Project – Farmer's Markets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Presentation by: Sara</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Farmer's Markets – Data Wrangling (continued)</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Types of markets per 1,000 people rounded to the nearest thousandth.</a:t>
            </a:r>
            <a:endParaRPr/>
          </a:p>
          <a:p>
            <a:pPr indent="-342900" lvl="0" marL="457200">
              <a:spcBef>
                <a:spcPts val="0"/>
              </a:spcBef>
              <a:spcAft>
                <a:spcPts val="0"/>
              </a:spcAft>
              <a:buSzPts val="1800"/>
              <a:buChar char="●"/>
            </a:pPr>
            <a:r>
              <a:rPr lang="en"/>
              <a:t>Difference between markets per 1,000 people in 2009 and 2016.</a:t>
            </a:r>
            <a:endParaRPr/>
          </a:p>
          <a:p>
            <a:pPr indent="-342900" lvl="0" marL="457200">
              <a:spcBef>
                <a:spcPts val="0"/>
              </a:spcBef>
              <a:spcAft>
                <a:spcPts val="0"/>
              </a:spcAft>
              <a:buSzPts val="1800"/>
              <a:buChar char="●"/>
            </a:pPr>
            <a:r>
              <a:rPr lang="en"/>
              <a:t>Whether or not farmer's markets Increased their presence in counties between 2009 and 2016. (Boolean with 1 for TRUE; 0 for FALSE.)</a:t>
            </a:r>
            <a:endParaRPr/>
          </a:p>
          <a:p>
            <a:pPr indent="-342900" lvl="0" marL="457200" rtl="0">
              <a:spcBef>
                <a:spcPts val="0"/>
              </a:spcBef>
              <a:spcAft>
                <a:spcPts val="0"/>
              </a:spcAft>
              <a:buSzPts val="1800"/>
              <a:buChar char="●"/>
            </a:pPr>
            <a:r>
              <a:rPr lang="en"/>
              <a:t>Whether or not farmer's markets sell each food and accept each method of payment. (Boolean with 1 for TRUE; 0 for FALSE.)</a:t>
            </a:r>
            <a:endParaRPr/>
          </a:p>
          <a:p>
            <a:pPr indent="-342900" lvl="0" marL="457200">
              <a:spcBef>
                <a:spcPts val="0"/>
              </a:spcBef>
              <a:spcAft>
                <a:spcPts val="0"/>
              </a:spcAft>
              <a:buSzPts val="1800"/>
              <a:buChar char="●"/>
            </a:pPr>
            <a:r>
              <a:rPr lang="en"/>
              <a:t>Whether or not a county was located in a particular state and region</a:t>
            </a:r>
            <a:endParaRPr/>
          </a:p>
          <a:p>
            <a:pPr indent="0" lvl="0" marL="0">
              <a:spcBef>
                <a:spcPts val="1600"/>
              </a:spcBef>
              <a:spcAft>
                <a:spcPts val="0"/>
              </a:spcAft>
              <a:buClr>
                <a:schemeClr val="dk1"/>
              </a:buClr>
              <a:buSzPts val="1100"/>
              <a:buFont typeface="Arial"/>
              <a:buNone/>
            </a:pPr>
            <a:r>
              <a:rPr lang="en"/>
              <a:t>(5) “NA” values replaced with zeroes as they are in the rows with zero markets.</a:t>
            </a:r>
            <a:endParaRPr/>
          </a:p>
          <a:p>
            <a:pPr indent="0" lvl="0" marL="0">
              <a:spcBef>
                <a:spcPts val="1600"/>
              </a:spcBef>
              <a:spcAft>
                <a:spcPts val="0"/>
              </a:spcAft>
              <a:buClr>
                <a:schemeClr val="dk1"/>
              </a:buClr>
              <a:buSzPts val="1100"/>
              <a:buFont typeface="Arial"/>
              <a:buNone/>
            </a:pPr>
            <a:r>
              <a:rPr lang="en"/>
              <a:t>(6) Data was logarithmically transformed and normalized for better comparisons.</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Farmer's Markets – Statistical and Visual Analysis</a:t>
            </a:r>
            <a:endParaRPr/>
          </a:p>
        </p:txBody>
      </p:sp>
      <p:sp>
        <p:nvSpPr>
          <p:cNvPr id="115" name="Shape 1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16" name="Shape 116"/>
          <p:cNvSpPr txBox="1"/>
          <p:nvPr>
            <p:ph idx="2" type="body"/>
          </p:nvPr>
        </p:nvSpPr>
        <p:spPr>
          <a:xfrm>
            <a:off x="6333425" y="1152475"/>
            <a:ext cx="24990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Normalized number of counties that saw an increase in markets per 1,000 people from 2009 to 2016 that have produce- selling markets.</a:t>
            </a:r>
            <a:endParaRPr/>
          </a:p>
        </p:txBody>
      </p:sp>
      <p:pic>
        <p:nvPicPr>
          <p:cNvPr id="117" name="Shape 117"/>
          <p:cNvPicPr preferRelativeResize="0"/>
          <p:nvPr/>
        </p:nvPicPr>
        <p:blipFill>
          <a:blip r:embed="rId3">
            <a:alphaModFix/>
          </a:blip>
          <a:stretch>
            <a:fillRect/>
          </a:stretch>
        </p:blipFill>
        <p:spPr>
          <a:xfrm>
            <a:off x="266775" y="1028700"/>
            <a:ext cx="6066650" cy="3743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Farmer's Markets – Statistical and Visual Analysis (continued)</a:t>
            </a:r>
            <a:endParaRPr sz="2400"/>
          </a:p>
        </p:txBody>
      </p:sp>
      <p:sp>
        <p:nvSpPr>
          <p:cNvPr id="123" name="Shape 1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24" name="Shape 124"/>
          <p:cNvSpPr txBox="1"/>
          <p:nvPr>
            <p:ph idx="2" type="body"/>
          </p:nvPr>
        </p:nvSpPr>
        <p:spPr>
          <a:xfrm>
            <a:off x="6208675" y="1152475"/>
            <a:ext cx="24318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Normalized n</a:t>
            </a:r>
            <a:r>
              <a:rPr lang="en"/>
              <a:t>umber of counties overall that have produce- selling markets. The mean looks similar to the histogram of the counties that saw an increase in farmer’s markets.</a:t>
            </a:r>
            <a:endParaRPr/>
          </a:p>
        </p:txBody>
      </p:sp>
      <p:pic>
        <p:nvPicPr>
          <p:cNvPr id="125" name="Shape 125"/>
          <p:cNvPicPr preferRelativeResize="0"/>
          <p:nvPr/>
        </p:nvPicPr>
        <p:blipFill>
          <a:blip r:embed="rId3">
            <a:alphaModFix/>
          </a:blip>
          <a:stretch>
            <a:fillRect/>
          </a:stretch>
        </p:blipFill>
        <p:spPr>
          <a:xfrm>
            <a:off x="311700" y="1152475"/>
            <a:ext cx="5896975" cy="3639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Farmer's Markets – Statistical and Visual Analysis (continued)</a:t>
            </a:r>
            <a:endParaRPr/>
          </a:p>
        </p:txBody>
      </p:sp>
      <p:sp>
        <p:nvSpPr>
          <p:cNvPr id="131" name="Shape 1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311700" y="1152475"/>
            <a:ext cx="5535833" cy="3416400"/>
          </a:xfrm>
          <a:prstGeom prst="rect">
            <a:avLst/>
          </a:prstGeom>
          <a:noFill/>
          <a:ln>
            <a:noFill/>
          </a:ln>
        </p:spPr>
      </p:pic>
      <p:sp>
        <p:nvSpPr>
          <p:cNvPr id="133" name="Shape 133"/>
          <p:cNvSpPr txBox="1"/>
          <p:nvPr>
            <p:ph idx="2" type="body"/>
          </p:nvPr>
        </p:nvSpPr>
        <p:spPr>
          <a:xfrm>
            <a:off x="6218250" y="1152475"/>
            <a:ext cx="2613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It is interesting that the plot for baked goods is closer to the plot for produce. I was thinking that animal products were purchased about as much as produce and that the plot for animal products would closely follow the produce plot. Baked goods are easier to produce and sell than animal products, so it does make sense for the plot of baked goods to more closely follow produce.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Farmer's Markets – Statistical and Visual Analysis (continued)</a:t>
            </a:r>
            <a:endParaRPr/>
          </a:p>
          <a:p>
            <a:pPr indent="0" lvl="0" marL="0">
              <a:spcBef>
                <a:spcPts val="0"/>
              </a:spcBef>
              <a:spcAft>
                <a:spcPts val="0"/>
              </a:spcAft>
              <a:buNone/>
            </a:pPr>
            <a:r>
              <a:t/>
            </a:r>
            <a:endParaRPr/>
          </a:p>
        </p:txBody>
      </p:sp>
      <p:sp>
        <p:nvSpPr>
          <p:cNvPr id="139" name="Shape 1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40" name="Shape 140"/>
          <p:cNvSpPr txBox="1"/>
          <p:nvPr>
            <p:ph idx="2" type="body"/>
          </p:nvPr>
        </p:nvSpPr>
        <p:spPr>
          <a:xfrm>
            <a:off x="6199075" y="1152475"/>
            <a:ext cx="26331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proportion of counties in each state in the Midwest that saw increases in farmer’s markets from 2009 to 2016. There is some variation, with Michigan and Ohio having higher proportions and Nebraska and South Dakota having lower proportions.</a:t>
            </a:r>
            <a:endParaRPr/>
          </a:p>
        </p:txBody>
      </p:sp>
      <p:pic>
        <p:nvPicPr>
          <p:cNvPr id="141" name="Shape 141"/>
          <p:cNvPicPr preferRelativeResize="0"/>
          <p:nvPr/>
        </p:nvPicPr>
        <p:blipFill>
          <a:blip r:embed="rId3">
            <a:alphaModFix/>
          </a:blip>
          <a:stretch>
            <a:fillRect/>
          </a:stretch>
        </p:blipFill>
        <p:spPr>
          <a:xfrm>
            <a:off x="406650" y="1684325"/>
            <a:ext cx="3810000" cy="2352675"/>
          </a:xfrm>
          <a:prstGeom prst="rect">
            <a:avLst/>
          </a:prstGeom>
          <a:noFill/>
          <a:ln>
            <a:noFill/>
          </a:ln>
        </p:spPr>
      </p:pic>
      <p:pic>
        <p:nvPicPr>
          <p:cNvPr id="142" name="Shape 142"/>
          <p:cNvPicPr preferRelativeResize="0"/>
          <p:nvPr/>
        </p:nvPicPr>
        <p:blipFill>
          <a:blip r:embed="rId4">
            <a:alphaModFix/>
          </a:blip>
          <a:stretch>
            <a:fillRect/>
          </a:stretch>
        </p:blipFill>
        <p:spPr>
          <a:xfrm>
            <a:off x="311700" y="973825"/>
            <a:ext cx="5825313" cy="359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Regression and Predictions</a:t>
            </a:r>
            <a:endParaRPr/>
          </a:p>
        </p:txBody>
      </p:sp>
      <p:sp>
        <p:nvSpPr>
          <p:cNvPr id="148" name="Shape 1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9" name="Shape 149"/>
          <p:cNvPicPr preferRelativeResize="0"/>
          <p:nvPr/>
        </p:nvPicPr>
        <p:blipFill>
          <a:blip r:embed="rId3">
            <a:alphaModFix/>
          </a:blip>
          <a:stretch>
            <a:fillRect/>
          </a:stretch>
        </p:blipFill>
        <p:spPr>
          <a:xfrm>
            <a:off x="311700" y="1152475"/>
            <a:ext cx="5638800" cy="3200400"/>
          </a:xfrm>
          <a:prstGeom prst="rect">
            <a:avLst/>
          </a:prstGeom>
          <a:noFill/>
          <a:ln>
            <a:noFill/>
          </a:ln>
        </p:spPr>
      </p:pic>
      <p:sp>
        <p:nvSpPr>
          <p:cNvPr id="150" name="Shape 150"/>
          <p:cNvSpPr txBox="1"/>
          <p:nvPr>
            <p:ph idx="2" type="body"/>
          </p:nvPr>
        </p:nvSpPr>
        <p:spPr>
          <a:xfrm>
            <a:off x="6314225" y="1152475"/>
            <a:ext cx="25182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Here is the summary for the linear regression analysis using only the variables that are significant under 0.001. Even with just these variables, the model doesn’t explain the variances well.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Farmer's Markets – Regression and Predictions (continued)</a:t>
            </a:r>
            <a:endParaRPr sz="2400"/>
          </a:p>
        </p:txBody>
      </p:sp>
      <p:sp>
        <p:nvSpPr>
          <p:cNvPr id="156" name="Shape 156"/>
          <p:cNvSpPr txBox="1"/>
          <p:nvPr>
            <p:ph idx="1" type="body"/>
          </p:nvPr>
        </p:nvSpPr>
        <p:spPr>
          <a:xfrm>
            <a:off x="311700" y="1152475"/>
            <a:ext cx="53211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sz="1400"/>
          </a:p>
        </p:txBody>
      </p:sp>
      <p:sp>
        <p:nvSpPr>
          <p:cNvPr id="157" name="Shape 157"/>
          <p:cNvSpPr txBox="1"/>
          <p:nvPr>
            <p:ph idx="2" type="body"/>
          </p:nvPr>
        </p:nvSpPr>
        <p:spPr>
          <a:xfrm>
            <a:off x="5719275" y="1152475"/>
            <a:ext cx="31131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t>Here is the linear regression analysis for farmer's markets. There is a large cluster of points around the point “0.0” on the “difference” axis that are far from the regression line. This suggests that the best predictors, Produce1000, Baked1000, WIC1000, and CreditCards1000, are weak predictors for the difference in markets per 1,000 people and visually demonstrates the low percentage of the errors that can be explained by the model.</a:t>
            </a:r>
            <a:endParaRPr/>
          </a:p>
        </p:txBody>
      </p:sp>
      <p:pic>
        <p:nvPicPr>
          <p:cNvPr id="158" name="Shape 158"/>
          <p:cNvPicPr preferRelativeResize="0"/>
          <p:nvPr/>
        </p:nvPicPr>
        <p:blipFill>
          <a:blip r:embed="rId3">
            <a:alphaModFix/>
          </a:blip>
          <a:stretch>
            <a:fillRect/>
          </a:stretch>
        </p:blipFill>
        <p:spPr>
          <a:xfrm>
            <a:off x="311700" y="1152475"/>
            <a:ext cx="5321101" cy="32838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Farmer's Markets – Regression and Predictions (continued)</a:t>
            </a:r>
            <a:endParaRPr sz="2400"/>
          </a:p>
          <a:p>
            <a:pPr indent="0" lvl="0" marL="0">
              <a:spcBef>
                <a:spcPts val="0"/>
              </a:spcBef>
              <a:spcAft>
                <a:spcPts val="0"/>
              </a:spcAft>
              <a:buNone/>
            </a:pPr>
            <a:r>
              <a:t/>
            </a:r>
            <a:endParaRPr/>
          </a:p>
        </p:txBody>
      </p:sp>
      <p:sp>
        <p:nvSpPr>
          <p:cNvPr id="164" name="Shape 16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65" name="Shape 165"/>
          <p:cNvSpPr txBox="1"/>
          <p:nvPr>
            <p:ph idx="2" type="body"/>
          </p:nvPr>
        </p:nvSpPr>
        <p:spPr>
          <a:xfrm>
            <a:off x="5796025" y="1152475"/>
            <a:ext cx="3036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t>Here is the linear regression analysis for farmer's markets using the strongest variables. Even using logarithmically normalized data produces a weak model for predicting the difference in markets per 1,000 people and visually demonstrates the low percentage of the errors that can be explained by the model.</a:t>
            </a:r>
            <a:endParaRPr/>
          </a:p>
        </p:txBody>
      </p:sp>
      <p:pic>
        <p:nvPicPr>
          <p:cNvPr id="166" name="Shape 166"/>
          <p:cNvPicPr preferRelativeResize="0"/>
          <p:nvPr/>
        </p:nvPicPr>
        <p:blipFill>
          <a:blip r:embed="rId3">
            <a:alphaModFix/>
          </a:blip>
          <a:stretch>
            <a:fillRect/>
          </a:stretch>
        </p:blipFill>
        <p:spPr>
          <a:xfrm>
            <a:off x="267925" y="1017725"/>
            <a:ext cx="5535831"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Conclusions</a:t>
            </a:r>
            <a:endParaRPr/>
          </a:p>
        </p:txBody>
      </p:sp>
      <p:sp>
        <p:nvSpPr>
          <p:cNvPr id="172" name="Shape 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lnSpc>
                <a:spcPct val="150000"/>
              </a:lnSpc>
              <a:spcBef>
                <a:spcPts val="0"/>
              </a:spcBef>
              <a:spcAft>
                <a:spcPts val="0"/>
              </a:spcAft>
              <a:buSzPts val="1800"/>
              <a:buChar char="●"/>
            </a:pPr>
            <a:r>
              <a:rPr lang="en"/>
              <a:t>There is a fairly weak correlation between the difference in farmer's markets per 1,000 people in 2009 and 2016, and the best predictors given: animal foods, other foods, and credit cards.</a:t>
            </a:r>
            <a:endParaRPr/>
          </a:p>
          <a:p>
            <a:pPr indent="-342900" lvl="0" marL="457200">
              <a:lnSpc>
                <a:spcPct val="150000"/>
              </a:lnSpc>
              <a:spcBef>
                <a:spcPts val="0"/>
              </a:spcBef>
              <a:spcAft>
                <a:spcPts val="0"/>
              </a:spcAft>
              <a:buSzPts val="1800"/>
              <a:buChar char="●"/>
            </a:pPr>
            <a:r>
              <a:rPr lang="en"/>
              <a:t>Even using all predictors yields a weak model for predicting the difference.</a:t>
            </a:r>
            <a:endParaRPr/>
          </a:p>
          <a:p>
            <a:pPr indent="-342900" lvl="0" marL="457200">
              <a:lnSpc>
                <a:spcPct val="150000"/>
              </a:lnSpc>
              <a:spcBef>
                <a:spcPts val="0"/>
              </a:spcBef>
              <a:spcAft>
                <a:spcPts val="0"/>
              </a:spcAft>
              <a:buSzPts val="1800"/>
              <a:buChar char="●"/>
            </a:pPr>
            <a:r>
              <a:rPr lang="en"/>
              <a:t>There might be other factors that influence the increase or decrease of farmer's markets, as explained in the limitations of this data set. How people spend at markets, and factors such as non-food items, food trucks, and entertainment may play a bigger role.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Conclusions (continued)</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There also could be rules or regulations in some locales that add hurdles to establishing or growing farmer's markets.</a:t>
            </a:r>
            <a:endParaRPr/>
          </a:p>
          <a:p>
            <a:pPr indent="-342900" lvl="0" marL="457200" rtl="0">
              <a:lnSpc>
                <a:spcPct val="150000"/>
              </a:lnSpc>
              <a:spcBef>
                <a:spcPts val="0"/>
              </a:spcBef>
              <a:spcAft>
                <a:spcPts val="0"/>
              </a:spcAft>
              <a:buSzPts val="1800"/>
              <a:buChar char="●"/>
            </a:pPr>
            <a:r>
              <a:rPr lang="en"/>
              <a:t>Data from just two years in time, 2009 and 2016, may not be enough. The trends could show up better in month-to-month data, more years, or a greater time range, say 20 years, rather than 7.</a:t>
            </a:r>
            <a:endParaRPr/>
          </a:p>
          <a:p>
            <a:pPr indent="-342900" lvl="0" marL="457200" rtl="0">
              <a:lnSpc>
                <a:spcPct val="150000"/>
              </a:lnSpc>
              <a:spcBef>
                <a:spcPts val="0"/>
              </a:spcBef>
              <a:spcAft>
                <a:spcPts val="0"/>
              </a:spcAft>
              <a:buSzPts val="1800"/>
              <a:buChar char="●"/>
            </a:pPr>
            <a:r>
              <a:rPr lang="en"/>
              <a:t>Changes in markets may vary depending on the region (Northeast, Midwest, South, West), state, or metropolitan/micropolitan area.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Introduction</a:t>
            </a:r>
            <a:endParaRPr/>
          </a:p>
        </p:txBody>
      </p:sp>
      <p:sp>
        <p:nvSpPr>
          <p:cNvPr id="61" name="Shape 61"/>
          <p:cNvSpPr txBox="1"/>
          <p:nvPr>
            <p:ph idx="1" type="body"/>
          </p:nvPr>
        </p:nvSpPr>
        <p:spPr>
          <a:xfrm>
            <a:off x="671725" y="1152475"/>
            <a:ext cx="77631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Farmer's markets are a key factor in the health of a population due to greater proximity to quality food sources and greater trust from consumers because they can get to know their local farmers and trust that the food is produced to their standards.</a:t>
            </a:r>
            <a:endParaRPr/>
          </a:p>
          <a:p>
            <a:pPr indent="0" lvl="0" marL="0">
              <a:spcBef>
                <a:spcPts val="1600"/>
              </a:spcBef>
              <a:spcAft>
                <a:spcPts val="1600"/>
              </a:spcAft>
              <a:buClr>
                <a:schemeClr val="dk1"/>
              </a:buClr>
              <a:buSzPts val="1100"/>
              <a:buFont typeface="Arial"/>
              <a:buNone/>
            </a:pPr>
            <a:r>
              <a:rPr lang="en"/>
              <a:t>Farmer's markets that sell a greater variety of foods and accept non-cash methods of payment may be likelier to draw more customers and increase their presence in the local areas.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Possible Future Analyses</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Include food truck vendors, nonfood items, and entertainment.</a:t>
            </a:r>
            <a:endParaRPr/>
          </a:p>
          <a:p>
            <a:pPr indent="-342900" lvl="0" marL="457200">
              <a:lnSpc>
                <a:spcPct val="150000"/>
              </a:lnSpc>
              <a:spcBef>
                <a:spcPts val="0"/>
              </a:spcBef>
              <a:spcAft>
                <a:spcPts val="0"/>
              </a:spcAft>
              <a:buSzPts val="1800"/>
              <a:buChar char="●"/>
            </a:pPr>
            <a:r>
              <a:rPr lang="en"/>
              <a:t>Analyze data on dollar sales figures of each type of vendor (produce, animal, books, arts and crafts, etc.).</a:t>
            </a:r>
            <a:endParaRPr/>
          </a:p>
          <a:p>
            <a:pPr indent="-342900" lvl="0" marL="457200" rtl="0">
              <a:lnSpc>
                <a:spcPct val="150000"/>
              </a:lnSpc>
              <a:spcBef>
                <a:spcPts val="0"/>
              </a:spcBef>
              <a:spcAft>
                <a:spcPts val="0"/>
              </a:spcAft>
              <a:buSzPts val="1800"/>
              <a:buChar char="●"/>
            </a:pPr>
            <a:r>
              <a:rPr lang="en"/>
              <a:t>Analyze markets by region, state, or metropolitan/micropolitan area.</a:t>
            </a:r>
            <a:endParaRPr/>
          </a:p>
          <a:p>
            <a:pPr indent="-342900" lvl="0" marL="457200">
              <a:lnSpc>
                <a:spcPct val="150000"/>
              </a:lnSpc>
              <a:spcBef>
                <a:spcPts val="0"/>
              </a:spcBef>
              <a:spcAft>
                <a:spcPts val="0"/>
              </a:spcAft>
              <a:buSzPts val="1800"/>
              <a:buChar char="●"/>
            </a:pPr>
            <a:r>
              <a:rPr lang="en"/>
              <a:t>Analyze markets month by month.</a:t>
            </a:r>
            <a:endParaRPr/>
          </a:p>
          <a:p>
            <a:pPr indent="-342900" lvl="0" marL="457200" rtl="0">
              <a:lnSpc>
                <a:spcPct val="150000"/>
              </a:lnSpc>
              <a:spcBef>
                <a:spcPts val="0"/>
              </a:spcBef>
              <a:spcAft>
                <a:spcPts val="0"/>
              </a:spcAft>
              <a:buSzPts val="1800"/>
              <a:buChar char="●"/>
            </a:pPr>
            <a:r>
              <a:rPr lang="en"/>
              <a:t>Analyze markets year by year over a greater period of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Introduction</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With news stories of food recalls due to pathogens such as E. Coli O157:H7 in romaine lettuce¹ or foreign matter such as hard plastic in chicken breasts², farmer's markets can be seen as a source of food produced closer to home, with less risk of contamination.</a:t>
            </a:r>
            <a:endParaRPr/>
          </a:p>
          <a:p>
            <a:pPr indent="0" lvl="0" marL="0" rtl="0">
              <a:spcBef>
                <a:spcPts val="1600"/>
              </a:spcBef>
              <a:spcAft>
                <a:spcPts val="0"/>
              </a:spcAft>
              <a:buNone/>
            </a:pPr>
            <a:r>
              <a:rPr lang="en"/>
              <a:t>¹ </a:t>
            </a:r>
            <a:r>
              <a:rPr lang="en" u="sng">
                <a:solidFill>
                  <a:schemeClr val="hlink"/>
                </a:solidFill>
                <a:hlinkClick r:id="rId3"/>
              </a:rPr>
              <a:t>https://www.cdc.gov/ecoli/2018/o157h7-04-18/index.html</a:t>
            </a:r>
            <a:endParaRPr/>
          </a:p>
          <a:p>
            <a:pPr indent="0" lvl="0" marL="0">
              <a:spcBef>
                <a:spcPts val="1600"/>
              </a:spcBef>
              <a:spcAft>
                <a:spcPts val="1600"/>
              </a:spcAft>
              <a:buNone/>
            </a:pPr>
            <a:r>
              <a:rPr lang="en"/>
              <a:t>² </a:t>
            </a:r>
            <a:r>
              <a:rPr lang="en" u="sng">
                <a:solidFill>
                  <a:schemeClr val="hlink"/>
                </a:solidFill>
                <a:hlinkClick r:id="rId4"/>
              </a:rPr>
              <a:t>https://www.fsis.usda.gov/wps/portal/fsis/topics/recalls-and-public-health-alerts/recall-case-archive/archive/2018/recall-026-2018-release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Outline of Approach</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SzPts val="2400"/>
              <a:buChar char="●"/>
            </a:pPr>
            <a:r>
              <a:rPr lang="en" sz="2400"/>
              <a:t>Obtain the data from the United States Department of Agriculture (USDA).</a:t>
            </a:r>
            <a:endParaRPr sz="2400"/>
          </a:p>
          <a:p>
            <a:pPr indent="-381000" lvl="0" marL="457200">
              <a:lnSpc>
                <a:spcPct val="150000"/>
              </a:lnSpc>
              <a:spcBef>
                <a:spcPts val="0"/>
              </a:spcBef>
              <a:spcAft>
                <a:spcPts val="0"/>
              </a:spcAft>
              <a:buSzPts val="2400"/>
              <a:buChar char="●"/>
            </a:pPr>
            <a:r>
              <a:rPr lang="en" sz="2400"/>
              <a:t>Wrangle the data</a:t>
            </a:r>
            <a:endParaRPr sz="2400"/>
          </a:p>
          <a:p>
            <a:pPr indent="-381000" lvl="0" marL="457200">
              <a:lnSpc>
                <a:spcPct val="150000"/>
              </a:lnSpc>
              <a:spcBef>
                <a:spcPts val="0"/>
              </a:spcBef>
              <a:spcAft>
                <a:spcPts val="0"/>
              </a:spcAft>
              <a:buSzPts val="2400"/>
              <a:buChar char="●"/>
            </a:pPr>
            <a:r>
              <a:rPr lang="en" sz="2400"/>
              <a:t>Statistical and visual analysis</a:t>
            </a:r>
            <a:endParaRPr sz="2400"/>
          </a:p>
          <a:p>
            <a:pPr indent="-381000" lvl="0" marL="457200">
              <a:lnSpc>
                <a:spcPct val="150000"/>
              </a:lnSpc>
              <a:spcBef>
                <a:spcPts val="0"/>
              </a:spcBef>
              <a:spcAft>
                <a:spcPts val="0"/>
              </a:spcAft>
              <a:buSzPts val="2400"/>
              <a:buChar char="●"/>
            </a:pPr>
            <a:r>
              <a:rPr lang="en" sz="2400"/>
              <a:t>Regression and predictions</a:t>
            </a:r>
            <a:endParaRPr sz="2400"/>
          </a:p>
          <a:p>
            <a:pPr indent="-381000" lvl="0" marL="457200" rtl="0">
              <a:lnSpc>
                <a:spcPct val="150000"/>
              </a:lnSpc>
              <a:spcBef>
                <a:spcPts val="0"/>
              </a:spcBef>
              <a:spcAft>
                <a:spcPts val="0"/>
              </a:spcAft>
              <a:buSzPts val="2400"/>
              <a:buChar char="●"/>
            </a:pPr>
            <a:r>
              <a:rPr lang="en" sz="2400"/>
              <a:t>Conclusion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Obtain the Data</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600"/>
              <a:t>This dataset was accessed from the United States Department of Agriculture. (</a:t>
            </a:r>
            <a:r>
              <a:rPr lang="en" sz="1600" u="sng">
                <a:solidFill>
                  <a:schemeClr val="hlink"/>
                </a:solidFill>
                <a:hlinkClick r:id="rId3"/>
              </a:rPr>
              <a:t>https://www.ers.usda.gov/data-products/food-environment-atlas/data-access-and-documentation-downloads/</a:t>
            </a:r>
            <a:r>
              <a:rPr lang="en" sz="1600"/>
              <a:t>). These are the factors of interest:</a:t>
            </a:r>
            <a:endParaRPr sz="1600"/>
          </a:p>
          <a:p>
            <a:pPr indent="-330200" lvl="0" marL="457200" rtl="0">
              <a:lnSpc>
                <a:spcPct val="150000"/>
              </a:lnSpc>
              <a:spcBef>
                <a:spcPts val="1600"/>
              </a:spcBef>
              <a:spcAft>
                <a:spcPts val="0"/>
              </a:spcAft>
              <a:buSzPts val="1600"/>
              <a:buChar char="●"/>
            </a:pPr>
            <a:r>
              <a:rPr lang="en" sz="1600"/>
              <a:t>FIPSTXT &lt;- Federal Information Processing Standard, the unique identifiers for each county</a:t>
            </a:r>
            <a:endParaRPr sz="1600"/>
          </a:p>
          <a:p>
            <a:pPr indent="-330200" lvl="0" marL="457200">
              <a:lnSpc>
                <a:spcPct val="150000"/>
              </a:lnSpc>
              <a:spcBef>
                <a:spcPts val="0"/>
              </a:spcBef>
              <a:spcAft>
                <a:spcPts val="0"/>
              </a:spcAft>
              <a:buSzPts val="1600"/>
              <a:buChar char="●"/>
            </a:pPr>
            <a:r>
              <a:rPr lang="en" sz="1600"/>
              <a:t>FMRKTPTH09 &lt;- Farmer's markets per 1,000 people in each county in 2009</a:t>
            </a:r>
            <a:endParaRPr sz="1600"/>
          </a:p>
          <a:p>
            <a:pPr indent="-330200" lvl="0" marL="457200">
              <a:lnSpc>
                <a:spcPct val="150000"/>
              </a:lnSpc>
              <a:spcBef>
                <a:spcPts val="0"/>
              </a:spcBef>
              <a:spcAft>
                <a:spcPts val="0"/>
              </a:spcAft>
              <a:buSzPts val="1600"/>
              <a:buChar char="●"/>
            </a:pPr>
            <a:r>
              <a:rPr lang="en" sz="1600"/>
              <a:t>FMRKTPTH16 &lt;- Farmer's markets per 1,000 people in each county in 2016</a:t>
            </a:r>
            <a:endParaRPr sz="1600"/>
          </a:p>
          <a:p>
            <a:pPr indent="-330200" lvl="0" marL="457200">
              <a:lnSpc>
                <a:spcPct val="150000"/>
              </a:lnSpc>
              <a:spcBef>
                <a:spcPts val="0"/>
              </a:spcBef>
              <a:spcAft>
                <a:spcPts val="0"/>
              </a:spcAft>
              <a:buSzPts val="1600"/>
              <a:buChar char="●"/>
            </a:pPr>
            <a:r>
              <a:rPr lang="en" sz="1600"/>
              <a:t>FMRKT_CREDIT16 &lt;- Number of farmer's markets in each county that accepted credit cards in 2016.</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Obtain the Data (continued)</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lnSpc>
                <a:spcPct val="150000"/>
              </a:lnSpc>
              <a:spcBef>
                <a:spcPts val="0"/>
              </a:spcBef>
              <a:spcAft>
                <a:spcPts val="0"/>
              </a:spcAft>
              <a:buSzPts val="1800"/>
              <a:buChar char="●"/>
            </a:pPr>
            <a:r>
              <a:rPr lang="en"/>
              <a:t>FMRKT_SNAP16 &lt;- Farmer's markets in each county that accepted Supplemental Nutrition Assistance Program (SNAP) benefits in 2016.</a:t>
            </a:r>
            <a:endParaRPr/>
          </a:p>
          <a:p>
            <a:pPr indent="-342900" lvl="0" marL="457200">
              <a:lnSpc>
                <a:spcPct val="150000"/>
              </a:lnSpc>
              <a:spcBef>
                <a:spcPts val="0"/>
              </a:spcBef>
              <a:spcAft>
                <a:spcPts val="0"/>
              </a:spcAft>
              <a:buSzPts val="1800"/>
              <a:buChar char="●"/>
            </a:pPr>
            <a:r>
              <a:rPr lang="en"/>
              <a:t>FMRKT_WIC16 &lt;- Farmer's markets in each county that accepted Women, Infants, and Children (WIC) benefits in 2016.</a:t>
            </a:r>
            <a:endParaRPr/>
          </a:p>
          <a:p>
            <a:pPr indent="-342900" lvl="0" marL="457200">
              <a:lnSpc>
                <a:spcPct val="150000"/>
              </a:lnSpc>
              <a:spcBef>
                <a:spcPts val="0"/>
              </a:spcBef>
              <a:spcAft>
                <a:spcPts val="0"/>
              </a:spcAft>
              <a:buSzPts val="1800"/>
              <a:buChar char="●"/>
            </a:pPr>
            <a:r>
              <a:rPr lang="en"/>
              <a:t>FMRKT_WICCASH16 &lt;- Number of farmer's markets in each county that accepted WIC Cash Value Vouchers (WICCash) in 2016.</a:t>
            </a:r>
            <a:endParaRPr/>
          </a:p>
          <a:p>
            <a:pPr indent="-342900" lvl="0" marL="457200">
              <a:lnSpc>
                <a:spcPct val="150000"/>
              </a:lnSpc>
              <a:spcBef>
                <a:spcPts val="0"/>
              </a:spcBef>
              <a:spcAft>
                <a:spcPts val="0"/>
              </a:spcAft>
              <a:buSzPts val="1800"/>
              <a:buChar char="●"/>
            </a:pPr>
            <a:r>
              <a:rPr lang="en"/>
              <a:t>FMRKT_SFMNP16 &lt;- Number of farmer's markets in each county that accepted Senior Farmers' Market Nutrition Program benefits in 2016.</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Obtain the Data (continued)</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lnSpc>
                <a:spcPct val="150000"/>
              </a:lnSpc>
              <a:spcBef>
                <a:spcPts val="0"/>
              </a:spcBef>
              <a:spcAft>
                <a:spcPts val="0"/>
              </a:spcAft>
              <a:buSzPts val="1800"/>
              <a:buChar char="●"/>
            </a:pPr>
            <a:r>
              <a:rPr lang="en"/>
              <a:t>FMRKT_FRVEG16 &lt;- Number of farmer</a:t>
            </a:r>
            <a:r>
              <a:rPr lang="en"/>
              <a:t>'</a:t>
            </a:r>
            <a:r>
              <a:rPr lang="en"/>
              <a:t>s markets in each county that sold fruits and vegetables in 2016.</a:t>
            </a:r>
            <a:endParaRPr/>
          </a:p>
          <a:p>
            <a:pPr indent="-342900" lvl="0" marL="457200">
              <a:lnSpc>
                <a:spcPct val="150000"/>
              </a:lnSpc>
              <a:spcBef>
                <a:spcPts val="0"/>
              </a:spcBef>
              <a:spcAft>
                <a:spcPts val="0"/>
              </a:spcAft>
              <a:buSzPts val="1800"/>
              <a:buChar char="●"/>
            </a:pPr>
            <a:r>
              <a:rPr lang="en"/>
              <a:t>FMRKT_ANMLPROD16 &lt;- Number of farmer</a:t>
            </a:r>
            <a:r>
              <a:rPr lang="en"/>
              <a:t>'</a:t>
            </a:r>
            <a:r>
              <a:rPr lang="en"/>
              <a:t>s markets in each county that sold animal products in 2016.</a:t>
            </a:r>
            <a:endParaRPr/>
          </a:p>
          <a:p>
            <a:pPr indent="-342900" lvl="0" marL="457200">
              <a:lnSpc>
                <a:spcPct val="150000"/>
              </a:lnSpc>
              <a:spcBef>
                <a:spcPts val="0"/>
              </a:spcBef>
              <a:spcAft>
                <a:spcPts val="0"/>
              </a:spcAft>
              <a:buSzPts val="1800"/>
              <a:buChar char="●"/>
            </a:pPr>
            <a:r>
              <a:rPr lang="en"/>
              <a:t>FMRKT_BAKED16 &lt;- Number of farmer's markets in each county that sold baked goods in 2016.</a:t>
            </a:r>
            <a:endParaRPr/>
          </a:p>
          <a:p>
            <a:pPr indent="-342900" lvl="0" marL="457200">
              <a:lnSpc>
                <a:spcPct val="150000"/>
              </a:lnSpc>
              <a:spcBef>
                <a:spcPts val="0"/>
              </a:spcBef>
              <a:spcAft>
                <a:spcPts val="0"/>
              </a:spcAft>
              <a:buSzPts val="1800"/>
              <a:buChar char="●"/>
            </a:pPr>
            <a:r>
              <a:rPr lang="en"/>
              <a:t>FMRKT_OTHERFOOD16 &lt;- Number of farmer's markets in each county that sold other food products in 2016.</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Obtain the Data (continued)</a:t>
            </a:r>
            <a:endParaRPr/>
          </a:p>
        </p:txBody>
      </p:sp>
      <p:sp>
        <p:nvSpPr>
          <p:cNvPr id="97" name="Shape 97"/>
          <p:cNvSpPr txBox="1"/>
          <p:nvPr>
            <p:ph idx="1" type="body"/>
          </p:nvPr>
        </p:nvSpPr>
        <p:spPr>
          <a:xfrm>
            <a:off x="311700" y="1111225"/>
            <a:ext cx="8520600" cy="34575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Clr>
                <a:schemeClr val="dk1"/>
              </a:buClr>
              <a:buSzPts val="1100"/>
              <a:buFont typeface="Arial"/>
              <a:buNone/>
            </a:pPr>
            <a:r>
              <a:rPr lang="en" sz="2400"/>
              <a:t>Limitations</a:t>
            </a:r>
            <a:endParaRPr sz="2400"/>
          </a:p>
          <a:p>
            <a:pPr indent="-342900" lvl="0" marL="457200">
              <a:lnSpc>
                <a:spcPct val="115000"/>
              </a:lnSpc>
              <a:spcBef>
                <a:spcPts val="1600"/>
              </a:spcBef>
              <a:spcAft>
                <a:spcPts val="0"/>
              </a:spcAft>
              <a:buSzPts val="1800"/>
              <a:buChar char="●"/>
            </a:pPr>
            <a:r>
              <a:rPr lang="en"/>
              <a:t>The data does not show which types of markets increased or decreased.</a:t>
            </a:r>
            <a:endParaRPr/>
          </a:p>
          <a:p>
            <a:pPr indent="-342900" lvl="0" marL="457200">
              <a:lnSpc>
                <a:spcPct val="115000"/>
              </a:lnSpc>
              <a:spcBef>
                <a:spcPts val="0"/>
              </a:spcBef>
              <a:spcAft>
                <a:spcPts val="0"/>
              </a:spcAft>
              <a:buSzPts val="1800"/>
              <a:buChar char="●"/>
            </a:pPr>
            <a:r>
              <a:rPr lang="en"/>
              <a:t>No variables for markets that sell non-food items, have entertainment, or have food truck vendors.</a:t>
            </a:r>
            <a:endParaRPr/>
          </a:p>
          <a:p>
            <a:pPr indent="-342900" lvl="0" marL="457200">
              <a:lnSpc>
                <a:spcPct val="115000"/>
              </a:lnSpc>
              <a:spcBef>
                <a:spcPts val="0"/>
              </a:spcBef>
              <a:spcAft>
                <a:spcPts val="0"/>
              </a:spcAft>
              <a:buSzPts val="1800"/>
              <a:buChar char="●"/>
            </a:pPr>
            <a:r>
              <a:rPr lang="en"/>
              <a:t>No dollar sales figures, so we cannot see how people spend.</a:t>
            </a:r>
            <a:endParaRPr/>
          </a:p>
          <a:p>
            <a:pPr indent="-342900" lvl="0" marL="457200" rtl="0">
              <a:lnSpc>
                <a:spcPct val="115000"/>
              </a:lnSpc>
              <a:spcBef>
                <a:spcPts val="0"/>
              </a:spcBef>
              <a:spcAft>
                <a:spcPts val="0"/>
              </a:spcAft>
              <a:buSzPts val="1800"/>
              <a:buChar char="●"/>
            </a:pPr>
            <a:r>
              <a:rPr lang="en"/>
              <a:t>Only two points in time, 2009 and 2016 (with the food and payment types for 2016 only) so we may miss other possible factors such as regulations and month-to-month trends.</a:t>
            </a:r>
            <a:endParaRPr/>
          </a:p>
          <a:p>
            <a:pPr indent="-342900" lvl="0" marL="457200">
              <a:lnSpc>
                <a:spcPct val="115000"/>
              </a:lnSpc>
              <a:spcBef>
                <a:spcPts val="0"/>
              </a:spcBef>
              <a:spcAft>
                <a:spcPts val="0"/>
              </a:spcAft>
              <a:buSzPts val="1800"/>
              <a:buChar char="●"/>
            </a:pPr>
            <a:r>
              <a:rPr lang="en"/>
              <a:t>Factors that influence changes in m</a:t>
            </a:r>
            <a:r>
              <a:rPr lang="en"/>
              <a:t>arkets may vary between states or regions.</a:t>
            </a:r>
            <a:endParaRPr/>
          </a:p>
          <a:p>
            <a:pPr indent="0" lvl="0" marL="0">
              <a:lnSpc>
                <a:spcPct val="15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Farmer's Markets – Data Wrangling</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100"/>
              <a:t>(1) Remove columns that do not add value to the analysis, such as irrelevant columns and the raw numbers of markets in each county.</a:t>
            </a:r>
            <a:endParaRPr sz="2100"/>
          </a:p>
          <a:p>
            <a:pPr indent="0" lvl="0" marL="0">
              <a:spcBef>
                <a:spcPts val="1600"/>
              </a:spcBef>
              <a:spcAft>
                <a:spcPts val="0"/>
              </a:spcAft>
              <a:buClr>
                <a:schemeClr val="dk1"/>
              </a:buClr>
              <a:buSzPts val="1100"/>
              <a:buFont typeface="Arial"/>
              <a:buNone/>
            </a:pPr>
            <a:r>
              <a:rPr lang="en" sz="2100"/>
              <a:t>(2) Make titles of remaining columns easier to understand.</a:t>
            </a:r>
            <a:endParaRPr sz="2100"/>
          </a:p>
          <a:p>
            <a:pPr indent="0" lvl="0" marL="0">
              <a:spcBef>
                <a:spcPts val="1600"/>
              </a:spcBef>
              <a:spcAft>
                <a:spcPts val="0"/>
              </a:spcAft>
              <a:buClr>
                <a:schemeClr val="dk1"/>
              </a:buClr>
              <a:buSzPts val="1100"/>
              <a:buFont typeface="Arial"/>
              <a:buNone/>
            </a:pPr>
            <a:r>
              <a:rPr lang="en" sz="2100"/>
              <a:t>(3) Convert numbers to percentages rounded to the nearest thousandth for readability and distinguishability.</a:t>
            </a:r>
            <a:endParaRPr sz="2100"/>
          </a:p>
          <a:p>
            <a:pPr indent="0" lvl="0" marL="0">
              <a:spcBef>
                <a:spcPts val="1600"/>
              </a:spcBef>
              <a:spcAft>
                <a:spcPts val="0"/>
              </a:spcAft>
              <a:buClr>
                <a:schemeClr val="dk1"/>
              </a:buClr>
              <a:buSzPts val="1100"/>
              <a:buFont typeface="Arial"/>
              <a:buNone/>
            </a:pPr>
            <a:r>
              <a:rPr lang="en" sz="2100"/>
              <a:t>(4) Add columns to help with analysis:</a:t>
            </a:r>
            <a:endParaRPr sz="2100"/>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