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5793ed0a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5793ed0a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732b938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732b938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5793ed0a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5793ed0a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5793ed0a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5793ed0a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4d123f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4d123f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d123fb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d123fb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4d123fb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4d123fb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4d123fb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4d123fb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4d123fb0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4d123fb0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d123fb0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d123fb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793ed0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793ed0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793ed0a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793ed0a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archive.ics.uci.edu/ml/datasets/Absenteeism+at+wor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 - Workplace Absenteeism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by: Sara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Workplace Absenteeism</a:t>
            </a:r>
            <a:r>
              <a:rPr lang="en" sz="2600"/>
              <a:t> – Regression and Predictions</a:t>
            </a:r>
            <a:endParaRPr sz="2600"/>
          </a:p>
        </p:txBody>
      </p:sp>
      <p:sp>
        <p:nvSpPr>
          <p:cNvPr id="115" name="Google Shape;115;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6" name="Google Shape;116;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316150" y="1152475"/>
            <a:ext cx="3990975" cy="1485900"/>
          </a:xfrm>
          <a:prstGeom prst="rect">
            <a:avLst/>
          </a:prstGeom>
          <a:noFill/>
          <a:ln>
            <a:noFill/>
          </a:ln>
        </p:spPr>
      </p:pic>
      <p:pic>
        <p:nvPicPr>
          <p:cNvPr id="118" name="Google Shape;118;p22"/>
          <p:cNvPicPr preferRelativeResize="0"/>
          <p:nvPr/>
        </p:nvPicPr>
        <p:blipFill>
          <a:blip r:embed="rId4">
            <a:alphaModFix/>
          </a:blip>
          <a:stretch>
            <a:fillRect/>
          </a:stretch>
        </p:blipFill>
        <p:spPr>
          <a:xfrm>
            <a:off x="4784475" y="1157238"/>
            <a:ext cx="4095750" cy="14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t>Workplace Absenteeism – Regression and Predictions (continued)</a:t>
            </a:r>
            <a:endParaRPr sz="2200"/>
          </a:p>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580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5" name="Google Shape;125;p23"/>
          <p:cNvSpPr txBox="1"/>
          <p:nvPr>
            <p:ph idx="2" type="body"/>
          </p:nvPr>
        </p:nvSpPr>
        <p:spPr>
          <a:xfrm>
            <a:off x="6179350" y="1152475"/>
            <a:ext cx="2652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3"/>
          <p:cNvPicPr preferRelativeResize="0"/>
          <p:nvPr/>
        </p:nvPicPr>
        <p:blipFill>
          <a:blip r:embed="rId3">
            <a:alphaModFix/>
          </a:blip>
          <a:stretch>
            <a:fillRect/>
          </a:stretch>
        </p:blipFill>
        <p:spPr>
          <a:xfrm>
            <a:off x="311699" y="1152474"/>
            <a:ext cx="5421784" cy="1771650"/>
          </a:xfrm>
          <a:prstGeom prst="rect">
            <a:avLst/>
          </a:prstGeom>
          <a:noFill/>
          <a:ln>
            <a:noFill/>
          </a:ln>
        </p:spPr>
      </p:pic>
      <p:pic>
        <p:nvPicPr>
          <p:cNvPr id="127" name="Google Shape;127;p23"/>
          <p:cNvPicPr preferRelativeResize="0"/>
          <p:nvPr/>
        </p:nvPicPr>
        <p:blipFill>
          <a:blip r:embed="rId4">
            <a:alphaModFix/>
          </a:blip>
          <a:stretch>
            <a:fillRect/>
          </a:stretch>
        </p:blipFill>
        <p:spPr>
          <a:xfrm>
            <a:off x="5996088" y="1152463"/>
            <a:ext cx="3019425" cy="16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Workplace Absenteeism - Conclusions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Regression analyses showed that injury and musculoskeletal issues are the likeliest predictors of an employee missing 8 or more hours of work. Given the nature of courier work, one could expect courier employees to miss work due to these issues, though it is possible that chance plays a role in making these two issues the biggest.</a:t>
            </a:r>
            <a:endParaRPr sz="1600"/>
          </a:p>
          <a:p>
            <a:pPr indent="0" lvl="0" marL="0" rtl="0" algn="l">
              <a:spcBef>
                <a:spcPts val="1600"/>
              </a:spcBef>
              <a:spcAft>
                <a:spcPts val="1600"/>
              </a:spcAft>
              <a:buNone/>
            </a:pPr>
            <a:r>
              <a:rPr lang="en" sz="1600"/>
              <a:t>Even if injuries and musculoskeletal issues being the biggest reasons for missing work is due to chance, steps can be taken to reduce the likelihood of employees getting injuries or musculoskeletal issues. Employers can issue guidelines to minimize the risk of injuries such as limits on what one person can carry at once and also minimize ergonomic hazards. Employees can exercise, stretch and make sure to get enough sleep to lower their chances of getting hurt. Public health officials can make the general public more aware of injuries on the job.</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Workplace Absenteeism - Future Analyses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Courier is one type of industry, and this is one specific company, so data with the same factors from other courier companies and from other industries such as hospitality and tourism, agriculture, manufacturing, scientific research, and government employment would help to see if the industries have similar causes of workplace absenteeism, and also for public officials to more effectively target different industries in a large, diverse economy. Also, data from a longer time frame than just the 3 years in this data set could give more useful information.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Workplace Absenteeism</a:t>
            </a:r>
            <a:r>
              <a:rPr lang="en"/>
              <a:t> –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Absenteeism is the practice of regularly being absent from work. While employers expect employees to miss some days of work, excessive absenteeism can hurt productivity and the company's bottom line. If employers are more aware of the causes of absenteeism, they are likelier to take steps to alleviate the problems. The goal of this project is to determine the most common causes of absenteeism.</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Workplace Absenteeism</a:t>
            </a:r>
            <a:r>
              <a:rPr lang="en"/>
              <a:t> – Outline of Approach</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Obtain the data from the Machine Learning Repository of the University of California, Irvine.</a:t>
            </a:r>
            <a:endParaRPr sz="2400"/>
          </a:p>
          <a:p>
            <a:pPr indent="-381000" lvl="0" marL="457200" rtl="0" algn="l">
              <a:lnSpc>
                <a:spcPct val="150000"/>
              </a:lnSpc>
              <a:spcBef>
                <a:spcPts val="0"/>
              </a:spcBef>
              <a:spcAft>
                <a:spcPts val="0"/>
              </a:spcAft>
              <a:buSzPts val="2400"/>
              <a:buChar char="●"/>
            </a:pPr>
            <a:r>
              <a:rPr lang="en" sz="2400"/>
              <a:t>Wrangle the data</a:t>
            </a:r>
            <a:endParaRPr sz="2400"/>
          </a:p>
          <a:p>
            <a:pPr indent="-381000" lvl="0" marL="457200" rtl="0" algn="l">
              <a:lnSpc>
                <a:spcPct val="150000"/>
              </a:lnSpc>
              <a:spcBef>
                <a:spcPts val="0"/>
              </a:spcBef>
              <a:spcAft>
                <a:spcPts val="0"/>
              </a:spcAft>
              <a:buSzPts val="2400"/>
              <a:buChar char="●"/>
            </a:pPr>
            <a:r>
              <a:rPr lang="en" sz="2400"/>
              <a:t>Statistical and visual analysis</a:t>
            </a:r>
            <a:endParaRPr sz="2400"/>
          </a:p>
          <a:p>
            <a:pPr indent="-381000" lvl="0" marL="457200" rtl="0" algn="l">
              <a:lnSpc>
                <a:spcPct val="150000"/>
              </a:lnSpc>
              <a:spcBef>
                <a:spcPts val="0"/>
              </a:spcBef>
              <a:spcAft>
                <a:spcPts val="0"/>
              </a:spcAft>
              <a:buSzPts val="2400"/>
              <a:buChar char="●"/>
            </a:pPr>
            <a:r>
              <a:rPr lang="en" sz="2400"/>
              <a:t>Regression and predictions</a:t>
            </a:r>
            <a:endParaRPr sz="2400"/>
          </a:p>
          <a:p>
            <a:pPr indent="-381000" lvl="0" marL="457200" rtl="0" algn="l">
              <a:lnSpc>
                <a:spcPct val="150000"/>
              </a:lnSpc>
              <a:spcBef>
                <a:spcPts val="0"/>
              </a:spcBef>
              <a:spcAft>
                <a:spcPts val="0"/>
              </a:spcAft>
              <a:buSzPts val="2400"/>
              <a:buChar char="●"/>
            </a:pPr>
            <a:r>
              <a:rPr lang="en" sz="2400"/>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Workplace Absenteeism – Obtain the 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dataset was accessed from the from the Machine Learning Repository of the University of California, Irvine. (</a:t>
            </a:r>
            <a:r>
              <a:rPr lang="en" sz="1600" u="sng">
                <a:solidFill>
                  <a:schemeClr val="hlink"/>
                </a:solidFill>
                <a:hlinkClick r:id="rId3"/>
              </a:rPr>
              <a:t>http://archive.ics.uci.edu/ml/datasets/Absenteeism+at+work</a:t>
            </a:r>
            <a:r>
              <a:rPr lang="en" sz="1600"/>
              <a:t>) These are the factors of interest:</a:t>
            </a:r>
            <a:endParaRPr sz="1600"/>
          </a:p>
          <a:p>
            <a:pPr indent="-330200" lvl="0" marL="457200" rtl="0" algn="l">
              <a:spcBef>
                <a:spcPts val="1600"/>
              </a:spcBef>
              <a:spcAft>
                <a:spcPts val="0"/>
              </a:spcAft>
              <a:buSzPts val="1600"/>
              <a:buChar char="●"/>
            </a:pPr>
            <a:r>
              <a:rPr lang="en" sz="1600"/>
              <a:t>Reason for absence - absences recognized by the International Code of Diseases (21) and not recognized by ICD (7).</a:t>
            </a:r>
            <a:endParaRPr sz="1600"/>
          </a:p>
          <a:p>
            <a:pPr indent="-330200" lvl="0" marL="457200" rtl="0" algn="l">
              <a:spcBef>
                <a:spcPts val="0"/>
              </a:spcBef>
              <a:spcAft>
                <a:spcPts val="0"/>
              </a:spcAft>
              <a:buSzPts val="1600"/>
              <a:buChar char="●"/>
            </a:pPr>
            <a:r>
              <a:rPr lang="en" sz="1600"/>
              <a:t>Day of the week</a:t>
            </a:r>
            <a:endParaRPr sz="1600"/>
          </a:p>
          <a:p>
            <a:pPr indent="-330200" lvl="0" marL="457200" rtl="0" algn="l">
              <a:spcBef>
                <a:spcPts val="0"/>
              </a:spcBef>
              <a:spcAft>
                <a:spcPts val="0"/>
              </a:spcAft>
              <a:buSzPts val="1600"/>
              <a:buChar char="●"/>
            </a:pPr>
            <a:r>
              <a:rPr lang="en" sz="1600"/>
              <a:t>Season</a:t>
            </a:r>
            <a:endParaRPr sz="1600"/>
          </a:p>
          <a:p>
            <a:pPr indent="-330200" lvl="0" marL="457200" rtl="0" algn="l">
              <a:spcBef>
                <a:spcPts val="0"/>
              </a:spcBef>
              <a:spcAft>
                <a:spcPts val="0"/>
              </a:spcAft>
              <a:buSzPts val="1600"/>
              <a:buChar char="●"/>
            </a:pPr>
            <a:r>
              <a:rPr lang="en" sz="1600"/>
              <a:t>Month of absence</a:t>
            </a:r>
            <a:endParaRPr sz="1600"/>
          </a:p>
          <a:p>
            <a:pPr indent="-330200" lvl="0" marL="457200" rtl="0" algn="l">
              <a:spcBef>
                <a:spcPts val="0"/>
              </a:spcBef>
              <a:spcAft>
                <a:spcPts val="0"/>
              </a:spcAft>
              <a:buSzPts val="1600"/>
              <a:buChar char="●"/>
            </a:pPr>
            <a:r>
              <a:rPr lang="en" sz="1600"/>
              <a:t>Transportation expense in reais (R$)</a:t>
            </a:r>
            <a:endParaRPr sz="1600"/>
          </a:p>
          <a:p>
            <a:pPr indent="-330200" lvl="0" marL="457200" rtl="0" algn="l">
              <a:spcBef>
                <a:spcPts val="0"/>
              </a:spcBef>
              <a:spcAft>
                <a:spcPts val="0"/>
              </a:spcAft>
              <a:buSzPts val="1600"/>
              <a:buChar char="●"/>
            </a:pPr>
            <a:r>
              <a:rPr lang="en" sz="1600"/>
              <a:t>Distance from Residence to Work (kilometers)</a:t>
            </a:r>
            <a:endParaRPr sz="1600"/>
          </a:p>
          <a:p>
            <a:pPr indent="-330200" lvl="0" marL="457200" rtl="0" algn="l">
              <a:spcBef>
                <a:spcPts val="0"/>
              </a:spcBef>
              <a:spcAft>
                <a:spcPts val="0"/>
              </a:spcAft>
              <a:buSzPts val="1600"/>
              <a:buChar char="●"/>
            </a:pPr>
            <a:r>
              <a:rPr lang="en" sz="1600"/>
              <a:t>Service time in years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600"/>
              <a:t>Workplace Absenteeism – Obtain the Data (continued)</a:t>
            </a:r>
            <a:endParaRPr sz="26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Age (years)</a:t>
            </a:r>
            <a:endParaRPr sz="1400"/>
          </a:p>
          <a:p>
            <a:pPr indent="-317500" lvl="0" marL="457200" rtl="0" algn="l">
              <a:spcBef>
                <a:spcPts val="0"/>
              </a:spcBef>
              <a:spcAft>
                <a:spcPts val="0"/>
              </a:spcAft>
              <a:buSzPts val="1400"/>
              <a:buChar char="●"/>
            </a:pPr>
            <a:r>
              <a:rPr lang="en" sz="1400"/>
              <a:t>Work load Average/day</a:t>
            </a:r>
            <a:endParaRPr sz="1400"/>
          </a:p>
          <a:p>
            <a:pPr indent="-317500" lvl="0" marL="457200" rtl="0" algn="l">
              <a:spcBef>
                <a:spcPts val="0"/>
              </a:spcBef>
              <a:spcAft>
                <a:spcPts val="0"/>
              </a:spcAft>
              <a:buSzPts val="1400"/>
              <a:buChar char="●"/>
            </a:pPr>
            <a:r>
              <a:rPr lang="en" sz="1400"/>
              <a:t>Hit target</a:t>
            </a:r>
            <a:endParaRPr sz="1400"/>
          </a:p>
          <a:p>
            <a:pPr indent="-317500" lvl="0" marL="457200" rtl="0" algn="l">
              <a:spcBef>
                <a:spcPts val="0"/>
              </a:spcBef>
              <a:spcAft>
                <a:spcPts val="0"/>
              </a:spcAft>
              <a:buSzPts val="1400"/>
              <a:buChar char="●"/>
            </a:pPr>
            <a:r>
              <a:rPr lang="en" sz="1400"/>
              <a:t>Disciplinary failure (binary with 1 for yes and 0 for no)</a:t>
            </a:r>
            <a:endParaRPr sz="1400"/>
          </a:p>
          <a:p>
            <a:pPr indent="-317500" lvl="0" marL="457200" rtl="0" algn="l">
              <a:spcBef>
                <a:spcPts val="0"/>
              </a:spcBef>
              <a:spcAft>
                <a:spcPts val="0"/>
              </a:spcAft>
              <a:buSzPts val="1400"/>
              <a:buChar char="●"/>
            </a:pPr>
            <a:r>
              <a:rPr lang="en" sz="1400"/>
              <a:t>Education level</a:t>
            </a:r>
            <a:endParaRPr sz="1400"/>
          </a:p>
          <a:p>
            <a:pPr indent="-317500" lvl="0" marL="457200" rtl="0" algn="l">
              <a:spcBef>
                <a:spcPts val="0"/>
              </a:spcBef>
              <a:spcAft>
                <a:spcPts val="0"/>
              </a:spcAft>
              <a:buSzPts val="1400"/>
              <a:buChar char="●"/>
            </a:pPr>
            <a:r>
              <a:rPr lang="en" sz="1400"/>
              <a:t>Number of children</a:t>
            </a:r>
            <a:endParaRPr sz="1400"/>
          </a:p>
          <a:p>
            <a:pPr indent="-317500" lvl="0" marL="457200" rtl="0" algn="l">
              <a:spcBef>
                <a:spcPts val="0"/>
              </a:spcBef>
              <a:spcAft>
                <a:spcPts val="0"/>
              </a:spcAft>
              <a:buSzPts val="1400"/>
              <a:buChar char="●"/>
            </a:pPr>
            <a:r>
              <a:rPr lang="en" sz="1400"/>
              <a:t>Social drinker (binary)</a:t>
            </a:r>
            <a:endParaRPr sz="1400"/>
          </a:p>
          <a:p>
            <a:pPr indent="-317500" lvl="0" marL="457200" rtl="0" algn="l">
              <a:spcBef>
                <a:spcPts val="0"/>
              </a:spcBef>
              <a:spcAft>
                <a:spcPts val="0"/>
              </a:spcAft>
              <a:buSzPts val="1400"/>
              <a:buChar char="●"/>
            </a:pPr>
            <a:r>
              <a:rPr lang="en" sz="1400"/>
              <a:t>Social smoker (binary)</a:t>
            </a:r>
            <a:endParaRPr sz="1400"/>
          </a:p>
          <a:p>
            <a:pPr indent="-317500" lvl="0" marL="457200" rtl="0" algn="l">
              <a:spcBef>
                <a:spcPts val="0"/>
              </a:spcBef>
              <a:spcAft>
                <a:spcPts val="0"/>
              </a:spcAft>
              <a:buSzPts val="1400"/>
              <a:buChar char="●"/>
            </a:pPr>
            <a:r>
              <a:rPr lang="en" sz="1400"/>
              <a:t>Number of pets</a:t>
            </a:r>
            <a:endParaRPr sz="1400"/>
          </a:p>
          <a:p>
            <a:pPr indent="-317500" lvl="0" marL="457200" rtl="0" algn="l">
              <a:spcBef>
                <a:spcPts val="0"/>
              </a:spcBef>
              <a:spcAft>
                <a:spcPts val="0"/>
              </a:spcAft>
              <a:buSzPts val="1400"/>
              <a:buChar char="●"/>
            </a:pPr>
            <a:r>
              <a:rPr lang="en" sz="1400"/>
              <a:t>Weight (kg)</a:t>
            </a:r>
            <a:endParaRPr sz="1400"/>
          </a:p>
          <a:p>
            <a:pPr indent="-317500" lvl="0" marL="457200" rtl="0" algn="l">
              <a:spcBef>
                <a:spcPts val="0"/>
              </a:spcBef>
              <a:spcAft>
                <a:spcPts val="0"/>
              </a:spcAft>
              <a:buSzPts val="1400"/>
              <a:buChar char="●"/>
            </a:pPr>
            <a:r>
              <a:rPr lang="en" sz="1400"/>
              <a:t>Height (cm)</a:t>
            </a:r>
            <a:endParaRPr sz="1400"/>
          </a:p>
          <a:p>
            <a:pPr indent="-317500" lvl="0" marL="457200" rtl="0" algn="l">
              <a:spcBef>
                <a:spcPts val="0"/>
              </a:spcBef>
              <a:spcAft>
                <a:spcPts val="0"/>
              </a:spcAft>
              <a:buSzPts val="1400"/>
              <a:buChar char="●"/>
            </a:pPr>
            <a:r>
              <a:rPr lang="en" sz="1400"/>
              <a:t>Body mass index</a:t>
            </a:r>
            <a:endParaRPr sz="1400"/>
          </a:p>
          <a:p>
            <a:pPr indent="-317500" lvl="0" marL="457200" rtl="0" algn="l">
              <a:spcBef>
                <a:spcPts val="0"/>
              </a:spcBef>
              <a:spcAft>
                <a:spcPts val="0"/>
              </a:spcAft>
              <a:buSzPts val="1400"/>
              <a:buChar char="●"/>
            </a:pPr>
            <a:r>
              <a:rPr lang="en" sz="1400"/>
              <a:t>Number of hours absent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Workplace Absenteeism – Data Wrangling</a:t>
            </a:r>
            <a:endParaRPr sz="30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is clean, so I did the following:</a:t>
            </a:r>
            <a:endParaRPr/>
          </a:p>
          <a:p>
            <a:pPr indent="-342900" lvl="0" marL="457200" rtl="0" algn="l">
              <a:spcBef>
                <a:spcPts val="1600"/>
              </a:spcBef>
              <a:spcAft>
                <a:spcPts val="0"/>
              </a:spcAft>
              <a:buSzPts val="1800"/>
              <a:buChar char="●"/>
            </a:pPr>
            <a:r>
              <a:rPr lang="en"/>
              <a:t>Binary columns for regression analysis using one-hot encoding for 'Reason', 'Month of absence', 'Day of the week','Seasons', 'Disciplinary failure', 'Education', 'Social drinker', and 'Social smoker'.</a:t>
            </a:r>
            <a:endParaRPr/>
          </a:p>
          <a:p>
            <a:pPr indent="-342900" lvl="0" marL="457200" rtl="0" algn="l">
              <a:spcBef>
                <a:spcPts val="0"/>
              </a:spcBef>
              <a:spcAft>
                <a:spcPts val="0"/>
              </a:spcAft>
              <a:buSzPts val="1800"/>
              <a:buChar char="●"/>
            </a:pPr>
            <a:r>
              <a:rPr lang="en"/>
              <a:t>Renamed the new columns from the one-hot encoding and made the existing columns easier to understand.</a:t>
            </a:r>
            <a:endParaRPr/>
          </a:p>
          <a:p>
            <a:pPr indent="-342900" lvl="0" marL="457200" rtl="0" algn="l">
              <a:spcBef>
                <a:spcPts val="0"/>
              </a:spcBef>
              <a:spcAft>
                <a:spcPts val="0"/>
              </a:spcAft>
              <a:buSzPts val="1800"/>
              <a:buChar char="●"/>
            </a:pPr>
            <a:r>
              <a:rPr lang="en"/>
              <a:t>Added a new column with the hours absent logarithmically transformed and replaced the '-inf' values with zeros.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Farmer's Markets – Statistical and Visual Analysis</a:t>
            </a:r>
            <a:endParaRPr/>
          </a:p>
          <a:p>
            <a:pPr indent="0" lvl="0" marL="0" rtl="0" algn="ctr">
              <a:spcBef>
                <a:spcPts val="0"/>
              </a:spcBef>
              <a:spcAft>
                <a:spcPts val="0"/>
              </a:spcAft>
              <a:buNone/>
            </a:pPr>
            <a:r>
              <a:t/>
            </a:r>
            <a:endParaRPr/>
          </a:p>
        </p:txBody>
      </p:sp>
      <p:sp>
        <p:nvSpPr>
          <p:cNvPr id="91" name="Google Shape;91;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2" name="Google Shape;92;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part of the statistical and visual analysis, the percentages of hours missed for factors such as days of the week, months, seasons, and medical reasons were calculated and plotted. Here is the plot of the percentage of hours missed for each day of the week.  Monday has the highest percentage of hours missed while Thursday has the least.</a:t>
            </a:r>
            <a:endParaRPr/>
          </a:p>
        </p:txBody>
      </p:sp>
      <p:pic>
        <p:nvPicPr>
          <p:cNvPr id="93" name="Google Shape;93;p19"/>
          <p:cNvPicPr preferRelativeResize="0"/>
          <p:nvPr/>
        </p:nvPicPr>
        <p:blipFill>
          <a:blip r:embed="rId3">
            <a:alphaModFix/>
          </a:blip>
          <a:stretch>
            <a:fillRect/>
          </a:stretch>
        </p:blipFill>
        <p:spPr>
          <a:xfrm>
            <a:off x="49750" y="1152475"/>
            <a:ext cx="4047455"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Farmer's Markets – Statistical and Visual Analysis (continued)</a:t>
            </a:r>
            <a:endParaRPr sz="2400"/>
          </a:p>
        </p:txBody>
      </p:sp>
      <p:sp>
        <p:nvSpPr>
          <p:cNvPr id="99" name="Google Shape;99;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0" name="Google Shape;100;p20"/>
          <p:cNvSpPr txBox="1"/>
          <p:nvPr>
            <p:ph idx="2" type="body"/>
          </p:nvPr>
        </p:nvSpPr>
        <p:spPr>
          <a:xfrm>
            <a:off x="5191125" y="1152475"/>
            <a:ext cx="364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means and standard deviations of hours missed for each variable were also calculated.  Here are the calculated means and standard deviations (the black lines) of each day of the week.  There is significant overlap between the days, so there is not a significant difference between the means of each day.  If only Monday and Thursday were compared, then it would be clear that there was a significant difference between the two days.</a:t>
            </a:r>
            <a:endParaRPr/>
          </a:p>
        </p:txBody>
      </p:sp>
      <p:pic>
        <p:nvPicPr>
          <p:cNvPr id="101" name="Google Shape;101;p20"/>
          <p:cNvPicPr preferRelativeResize="0"/>
          <p:nvPr/>
        </p:nvPicPr>
        <p:blipFill>
          <a:blip r:embed="rId3">
            <a:alphaModFix/>
          </a:blip>
          <a:stretch>
            <a:fillRect/>
          </a:stretch>
        </p:blipFill>
        <p:spPr>
          <a:xfrm>
            <a:off x="-173583" y="1092925"/>
            <a:ext cx="4970477"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Farmer's Markets – Statistical and Visual Analysis (continued)</a:t>
            </a:r>
            <a:endParaRPr sz="2400"/>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8" name="Google Shape;108;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correlation matrix of each continuous variable (transit costs, distance, service time, age, BMI, and hours absent).  The correlations of hours absent with the other variables are not very strong.</a:t>
            </a:r>
            <a:endParaRPr/>
          </a:p>
        </p:txBody>
      </p:sp>
      <p:pic>
        <p:nvPicPr>
          <p:cNvPr id="109" name="Google Shape;109;p21"/>
          <p:cNvPicPr preferRelativeResize="0"/>
          <p:nvPr/>
        </p:nvPicPr>
        <p:blipFill>
          <a:blip r:embed="rId3">
            <a:alphaModFix/>
          </a:blip>
          <a:stretch>
            <a:fillRect/>
          </a:stretch>
        </p:blipFill>
        <p:spPr>
          <a:xfrm>
            <a:off x="-237612" y="1152463"/>
            <a:ext cx="5098513" cy="456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