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b8bb4a0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b8bb4a0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b8bb4a0c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b8bb4a0c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b8bb4a0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b8bb4a0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b8bb4a0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b8bb4a0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b8bb4a0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b8bb4a0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b8bb4a0c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b8bb4a0c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b8bb4a0c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b8bb4a0c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b8bb4a0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b8bb4a0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e126a76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e126a76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b8bb4a0c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b8bb4a0c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b8bb4a0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b8bb4a0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e126a76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e126a76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b8bb4a0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b8bb4a0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b8bb4a0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b8bb4a0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b8bb4a0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b8bb4a0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e126a76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e126a76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d45fced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d45fced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t>Prediction of Housing Prices</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(cont.)</a:t>
            </a:r>
            <a:endParaRPr/>
          </a:p>
        </p:txBody>
      </p:sp>
      <p:sp>
        <p:nvSpPr>
          <p:cNvPr id="110" name="Google Shape;110;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Plotting the age of the house against the sale price. Age of the house is negatively correlated with sale price.</a:t>
            </a:r>
            <a:endParaRPr/>
          </a:p>
        </p:txBody>
      </p:sp>
      <p:pic>
        <p:nvPicPr>
          <p:cNvPr id="111" name="Google Shape;111;p22"/>
          <p:cNvPicPr preferRelativeResize="0"/>
          <p:nvPr/>
        </p:nvPicPr>
        <p:blipFill>
          <a:blip r:embed="rId3">
            <a:alphaModFix/>
          </a:blip>
          <a:stretch>
            <a:fillRect/>
          </a:stretch>
        </p:blipFill>
        <p:spPr>
          <a:xfrm>
            <a:off x="2628900" y="1087000"/>
            <a:ext cx="3886200" cy="264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85000" lnSpcReduction="10000"/>
          </a:bodyPr>
          <a:lstStyle/>
          <a:p>
            <a:pPr indent="0" lvl="0" marL="0" rtl="0" algn="l">
              <a:spcBef>
                <a:spcPts val="0"/>
              </a:spcBef>
              <a:spcAft>
                <a:spcPts val="0"/>
              </a:spcAft>
              <a:buNone/>
            </a:pPr>
            <a:r>
              <a:rPr lang="en"/>
              <a:t>Plotting sale price against greater living area A strongly positive correlation can be seen between the living area and sale price.</a:t>
            </a:r>
            <a:endParaRPr/>
          </a:p>
        </p:txBody>
      </p:sp>
      <p:sp>
        <p:nvSpPr>
          <p:cNvPr id="117" name="Google Shape;117;p23"/>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(cont.)</a:t>
            </a:r>
            <a:endParaRPr/>
          </a:p>
        </p:txBody>
      </p:sp>
      <p:pic>
        <p:nvPicPr>
          <p:cNvPr id="118" name="Google Shape;118;p23"/>
          <p:cNvPicPr preferRelativeResize="0"/>
          <p:nvPr/>
        </p:nvPicPr>
        <p:blipFill>
          <a:blip r:embed="rId3">
            <a:alphaModFix/>
          </a:blip>
          <a:stretch>
            <a:fillRect/>
          </a:stretch>
        </p:blipFill>
        <p:spPr>
          <a:xfrm>
            <a:off x="2628900" y="1149325"/>
            <a:ext cx="3886200" cy="264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Exploratory Data Analysis (cont.)</a:t>
            </a:r>
            <a:endParaRPr/>
          </a:p>
        </p:txBody>
      </p:sp>
      <p:sp>
        <p:nvSpPr>
          <p:cNvPr id="124" name="Google Shape;124;p2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Plotting overall quality with sale price. Quality is positively correlated with sale price.</a:t>
            </a:r>
            <a:endParaRPr/>
          </a:p>
        </p:txBody>
      </p:sp>
      <p:pic>
        <p:nvPicPr>
          <p:cNvPr id="125" name="Google Shape;125;p24"/>
          <p:cNvPicPr preferRelativeResize="0"/>
          <p:nvPr/>
        </p:nvPicPr>
        <p:blipFill>
          <a:blip r:embed="rId3">
            <a:alphaModFix/>
          </a:blip>
          <a:stretch>
            <a:fillRect/>
          </a:stretch>
        </p:blipFill>
        <p:spPr>
          <a:xfrm>
            <a:off x="2628900" y="1247775"/>
            <a:ext cx="3886200" cy="264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Exploratory Data Analysis (cont.)</a:t>
            </a:r>
            <a:endParaRPr/>
          </a:p>
        </p:txBody>
      </p:sp>
      <p:sp>
        <p:nvSpPr>
          <p:cNvPr id="131" name="Google Shape;131;p25"/>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Plotting basement condition against sale price. Houses with higher sales prices had basements with condition values of 3.</a:t>
            </a:r>
            <a:endParaRPr/>
          </a:p>
        </p:txBody>
      </p:sp>
      <p:pic>
        <p:nvPicPr>
          <p:cNvPr id="132" name="Google Shape;132;p25"/>
          <p:cNvPicPr preferRelativeResize="0"/>
          <p:nvPr/>
        </p:nvPicPr>
        <p:blipFill>
          <a:blip r:embed="rId3">
            <a:alphaModFix/>
          </a:blip>
          <a:stretch>
            <a:fillRect/>
          </a:stretch>
        </p:blipFill>
        <p:spPr>
          <a:xfrm>
            <a:off x="2628900" y="1087000"/>
            <a:ext cx="3886200" cy="264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Comparing different regression models:</a:t>
            </a:r>
            <a:endParaRPr/>
          </a:p>
          <a:p>
            <a:pPr indent="-342900" lvl="0" marL="457200" rtl="0" algn="l">
              <a:lnSpc>
                <a:spcPct val="150000"/>
              </a:lnSpc>
              <a:spcBef>
                <a:spcPts val="1200"/>
              </a:spcBef>
              <a:spcAft>
                <a:spcPts val="0"/>
              </a:spcAft>
              <a:buSzPts val="1800"/>
              <a:buChar char="●"/>
            </a:pPr>
            <a:r>
              <a:rPr lang="en"/>
              <a:t>Linear Regression</a:t>
            </a:r>
            <a:endParaRPr/>
          </a:p>
          <a:p>
            <a:pPr indent="-317500" lvl="1" marL="914400" rtl="0" algn="l">
              <a:lnSpc>
                <a:spcPct val="150000"/>
              </a:lnSpc>
              <a:spcBef>
                <a:spcPts val="0"/>
              </a:spcBef>
              <a:spcAft>
                <a:spcPts val="0"/>
              </a:spcAft>
              <a:buSzPts val="1400"/>
              <a:buChar char="○"/>
            </a:pPr>
            <a:r>
              <a:rPr lang="en"/>
              <a:t>R-squared: 83.6%</a:t>
            </a:r>
            <a:endParaRPr/>
          </a:p>
          <a:p>
            <a:pPr indent="-342900" lvl="0" marL="457200" rtl="0" algn="l">
              <a:lnSpc>
                <a:spcPct val="150000"/>
              </a:lnSpc>
              <a:spcBef>
                <a:spcPts val="0"/>
              </a:spcBef>
              <a:spcAft>
                <a:spcPts val="0"/>
              </a:spcAft>
              <a:buSzPts val="1800"/>
              <a:buChar char="●"/>
            </a:pPr>
            <a:r>
              <a:rPr lang="en"/>
              <a:t>Ordinary Least Squares</a:t>
            </a:r>
            <a:endParaRPr/>
          </a:p>
          <a:p>
            <a:pPr indent="-317500" lvl="1" marL="914400" rtl="0" algn="l">
              <a:lnSpc>
                <a:spcPct val="150000"/>
              </a:lnSpc>
              <a:spcBef>
                <a:spcPts val="0"/>
              </a:spcBef>
              <a:spcAft>
                <a:spcPts val="0"/>
              </a:spcAft>
              <a:buSzPts val="1400"/>
              <a:buChar char="○"/>
            </a:pPr>
            <a:r>
              <a:rPr lang="en"/>
              <a:t>R-squared: 80.0%</a:t>
            </a:r>
            <a:endParaRPr/>
          </a:p>
          <a:p>
            <a:pPr indent="-342900" lvl="0" marL="457200" rtl="0" algn="l">
              <a:lnSpc>
                <a:spcPct val="150000"/>
              </a:lnSpc>
              <a:spcBef>
                <a:spcPts val="0"/>
              </a:spcBef>
              <a:spcAft>
                <a:spcPts val="0"/>
              </a:spcAft>
              <a:buSzPts val="1800"/>
              <a:buChar char="●"/>
            </a:pPr>
            <a:r>
              <a:rPr lang="en"/>
              <a:t>Random Forest Regressor</a:t>
            </a:r>
            <a:endParaRPr/>
          </a:p>
          <a:p>
            <a:pPr indent="-317500" lvl="1" marL="914400" rtl="0" algn="l">
              <a:lnSpc>
                <a:spcPct val="150000"/>
              </a:lnSpc>
              <a:spcBef>
                <a:spcPts val="0"/>
              </a:spcBef>
              <a:spcAft>
                <a:spcPts val="0"/>
              </a:spcAft>
              <a:buSzPts val="1400"/>
              <a:buChar char="○"/>
            </a:pPr>
            <a:r>
              <a:rPr lang="en"/>
              <a:t>R-squared: 90.0%</a:t>
            </a:r>
            <a:endParaRPr/>
          </a:p>
          <a:p>
            <a:pPr indent="-342900" lvl="0" marL="457200" rtl="0" algn="l">
              <a:lnSpc>
                <a:spcPct val="150000"/>
              </a:lnSpc>
              <a:spcBef>
                <a:spcPts val="0"/>
              </a:spcBef>
              <a:spcAft>
                <a:spcPts val="0"/>
              </a:spcAft>
              <a:buSzPts val="1800"/>
              <a:buChar char="●"/>
            </a:pPr>
            <a:r>
              <a:rPr lang="en"/>
              <a:t>SVM</a:t>
            </a:r>
            <a:endParaRPr/>
          </a:p>
          <a:p>
            <a:pPr indent="-317500" lvl="1" marL="914400" rtl="0" algn="l">
              <a:lnSpc>
                <a:spcPct val="150000"/>
              </a:lnSpc>
              <a:spcBef>
                <a:spcPts val="0"/>
              </a:spcBef>
              <a:spcAft>
                <a:spcPts val="0"/>
              </a:spcAft>
              <a:buSzPts val="1400"/>
              <a:buChar char="○"/>
            </a:pPr>
            <a:r>
              <a:rPr lang="en"/>
              <a:t>R-squared: -0.03%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Selection</a:t>
            </a:r>
            <a:endParaRPr/>
          </a:p>
        </p:txBody>
      </p:sp>
      <p:sp>
        <p:nvSpPr>
          <p:cNvPr id="144" name="Google Shape;144;p2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Strongest features:</a:t>
            </a:r>
            <a:endParaRPr sz="1500"/>
          </a:p>
          <a:p>
            <a:pPr indent="-323850" lvl="0" marL="457200" rtl="0" algn="l">
              <a:spcBef>
                <a:spcPts val="1200"/>
              </a:spcBef>
              <a:spcAft>
                <a:spcPts val="0"/>
              </a:spcAft>
              <a:buSzPts val="1500"/>
              <a:buChar char="●"/>
            </a:pPr>
            <a:r>
              <a:rPr lang="en" sz="1500"/>
              <a:t>Overall quality</a:t>
            </a:r>
            <a:endParaRPr sz="1500"/>
          </a:p>
          <a:p>
            <a:pPr indent="-323850" lvl="0" marL="457200" rtl="0" algn="l">
              <a:spcBef>
                <a:spcPts val="0"/>
              </a:spcBef>
              <a:spcAft>
                <a:spcPts val="0"/>
              </a:spcAft>
              <a:buSzPts val="1500"/>
              <a:buChar char="●"/>
            </a:pPr>
            <a:r>
              <a:rPr lang="en" sz="1500"/>
              <a:t>Living area</a:t>
            </a:r>
            <a:endParaRPr sz="1500"/>
          </a:p>
          <a:p>
            <a:pPr indent="-323850" lvl="0" marL="457200" rtl="0" algn="l">
              <a:spcBef>
                <a:spcPts val="0"/>
              </a:spcBef>
              <a:spcAft>
                <a:spcPts val="0"/>
              </a:spcAft>
              <a:buSzPts val="1500"/>
              <a:buChar char="●"/>
            </a:pPr>
            <a:r>
              <a:rPr lang="en" sz="1500"/>
              <a:t>External quality</a:t>
            </a:r>
            <a:endParaRPr sz="1500"/>
          </a:p>
          <a:p>
            <a:pPr indent="-323850" lvl="0" marL="457200" rtl="0" algn="l">
              <a:spcBef>
                <a:spcPts val="0"/>
              </a:spcBef>
              <a:spcAft>
                <a:spcPts val="0"/>
              </a:spcAft>
              <a:buSzPts val="1500"/>
              <a:buChar char="●"/>
            </a:pPr>
            <a:r>
              <a:rPr lang="en" sz="1500"/>
              <a:t>Kitchen</a:t>
            </a:r>
            <a:endParaRPr sz="1500"/>
          </a:p>
          <a:p>
            <a:pPr indent="-323850" lvl="0" marL="457200" rtl="0" algn="l">
              <a:spcBef>
                <a:spcPts val="0"/>
              </a:spcBef>
              <a:spcAft>
                <a:spcPts val="0"/>
              </a:spcAft>
              <a:buSzPts val="1500"/>
              <a:buChar char="●"/>
            </a:pPr>
            <a:r>
              <a:rPr lang="en" sz="1500"/>
              <a:t>Garage area</a:t>
            </a:r>
            <a:endParaRPr sz="1500"/>
          </a:p>
        </p:txBody>
      </p:sp>
      <p:pic>
        <p:nvPicPr>
          <p:cNvPr id="145" name="Google Shape;145;p27"/>
          <p:cNvPicPr preferRelativeResize="0"/>
          <p:nvPr/>
        </p:nvPicPr>
        <p:blipFill>
          <a:blip r:embed="rId3">
            <a:alphaModFix/>
          </a:blip>
          <a:stretch>
            <a:fillRect/>
          </a:stretch>
        </p:blipFill>
        <p:spPr>
          <a:xfrm>
            <a:off x="3272100" y="152400"/>
            <a:ext cx="5719501" cy="43356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Most important features</a:t>
            </a:r>
            <a:endParaRPr/>
          </a:p>
          <a:p>
            <a:pPr indent="-342900" lvl="0" marL="457200" rtl="0" algn="l">
              <a:lnSpc>
                <a:spcPct val="150000"/>
              </a:lnSpc>
              <a:spcBef>
                <a:spcPts val="1200"/>
              </a:spcBef>
              <a:spcAft>
                <a:spcPts val="0"/>
              </a:spcAft>
              <a:buSzPts val="1800"/>
              <a:buChar char="●"/>
            </a:pPr>
            <a:r>
              <a:rPr lang="en"/>
              <a:t>Overall quality</a:t>
            </a:r>
            <a:endParaRPr/>
          </a:p>
          <a:p>
            <a:pPr indent="-342900" lvl="0" marL="457200" rtl="0" algn="l">
              <a:lnSpc>
                <a:spcPct val="150000"/>
              </a:lnSpc>
              <a:spcBef>
                <a:spcPts val="0"/>
              </a:spcBef>
              <a:spcAft>
                <a:spcPts val="0"/>
              </a:spcAft>
              <a:buSzPts val="1800"/>
              <a:buChar char="●"/>
            </a:pPr>
            <a:r>
              <a:rPr lang="en"/>
              <a:t>Living area</a:t>
            </a:r>
            <a:endParaRPr/>
          </a:p>
          <a:p>
            <a:pPr indent="-342900" lvl="0" marL="457200" rtl="0" algn="l">
              <a:lnSpc>
                <a:spcPct val="150000"/>
              </a:lnSpc>
              <a:spcBef>
                <a:spcPts val="0"/>
              </a:spcBef>
              <a:spcAft>
                <a:spcPts val="0"/>
              </a:spcAft>
              <a:buSzPts val="1800"/>
              <a:buChar char="●"/>
            </a:pPr>
            <a:r>
              <a:rPr lang="en"/>
              <a:t>Exterior quality</a:t>
            </a:r>
            <a:endParaRPr/>
          </a:p>
          <a:p>
            <a:pPr indent="-342900" lvl="0" marL="457200" rtl="0" algn="l">
              <a:lnSpc>
                <a:spcPct val="150000"/>
              </a:lnSpc>
              <a:spcBef>
                <a:spcPts val="0"/>
              </a:spcBef>
              <a:spcAft>
                <a:spcPts val="0"/>
              </a:spcAft>
              <a:buSzPts val="1800"/>
              <a:buChar char="●"/>
            </a:pPr>
            <a:r>
              <a:rPr lang="en"/>
              <a:t>Kitchen</a:t>
            </a:r>
            <a:endParaRPr/>
          </a:p>
          <a:p>
            <a:pPr indent="-342900" lvl="0" marL="457200" rtl="0" algn="l">
              <a:lnSpc>
                <a:spcPct val="150000"/>
              </a:lnSpc>
              <a:spcBef>
                <a:spcPts val="0"/>
              </a:spcBef>
              <a:spcAft>
                <a:spcPts val="0"/>
              </a:spcAft>
              <a:buSzPts val="1800"/>
              <a:buChar char="●"/>
            </a:pPr>
            <a:r>
              <a:rPr lang="en"/>
              <a:t>Garage area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(cont.)</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external factors can influence housing prices:</a:t>
            </a:r>
            <a:endParaRPr/>
          </a:p>
          <a:p>
            <a:pPr indent="-342900" lvl="0" marL="457200" rtl="0" algn="l">
              <a:lnSpc>
                <a:spcPct val="150000"/>
              </a:lnSpc>
              <a:spcBef>
                <a:spcPts val="1200"/>
              </a:spcBef>
              <a:spcAft>
                <a:spcPts val="0"/>
              </a:spcAft>
              <a:buSzPts val="1800"/>
              <a:buChar char="●"/>
            </a:pPr>
            <a:r>
              <a:rPr lang="en"/>
              <a:t>Geography</a:t>
            </a:r>
            <a:endParaRPr/>
          </a:p>
          <a:p>
            <a:pPr indent="-342900" lvl="0" marL="457200" rtl="0" algn="l">
              <a:lnSpc>
                <a:spcPct val="150000"/>
              </a:lnSpc>
              <a:spcBef>
                <a:spcPts val="0"/>
              </a:spcBef>
              <a:spcAft>
                <a:spcPts val="0"/>
              </a:spcAft>
              <a:buSzPts val="1800"/>
              <a:buChar char="●"/>
            </a:pPr>
            <a:r>
              <a:rPr lang="en"/>
              <a:t>Population</a:t>
            </a:r>
            <a:endParaRPr/>
          </a:p>
          <a:p>
            <a:pPr indent="-342900" lvl="0" marL="457200" rtl="0" algn="l">
              <a:lnSpc>
                <a:spcPct val="150000"/>
              </a:lnSpc>
              <a:spcBef>
                <a:spcPts val="0"/>
              </a:spcBef>
              <a:spcAft>
                <a:spcPts val="0"/>
              </a:spcAft>
              <a:buSzPts val="1800"/>
              <a:buChar char="●"/>
            </a:pPr>
            <a:r>
              <a:rPr lang="en"/>
              <a:t>Crime rates</a:t>
            </a:r>
            <a:endParaRPr/>
          </a:p>
          <a:p>
            <a:pPr indent="-342900" lvl="0" marL="457200" rtl="0" algn="l">
              <a:lnSpc>
                <a:spcPct val="150000"/>
              </a:lnSpc>
              <a:spcBef>
                <a:spcPts val="0"/>
              </a:spcBef>
              <a:spcAft>
                <a:spcPts val="0"/>
              </a:spcAft>
              <a:buSzPts val="1800"/>
              <a:buChar char="●"/>
            </a:pPr>
            <a:r>
              <a:rPr lang="en"/>
              <a:t>Proximity to schools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Recommendations</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Dataset &gt;10 years old, so more recent data may help.</a:t>
            </a:r>
            <a:endParaRPr/>
          </a:p>
          <a:p>
            <a:pPr indent="-342900" lvl="0" marL="457200" rtl="0" algn="l">
              <a:lnSpc>
                <a:spcPct val="200000"/>
              </a:lnSpc>
              <a:spcBef>
                <a:spcPts val="0"/>
              </a:spcBef>
              <a:spcAft>
                <a:spcPts val="0"/>
              </a:spcAft>
              <a:buSzPts val="1800"/>
              <a:buChar char="●"/>
            </a:pPr>
            <a:r>
              <a:rPr lang="en"/>
              <a:t>Data to model after coronavirus pandemic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Problem</a:t>
            </a:r>
            <a:endParaRPr sz="30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highlight>
                  <a:srgbClr val="FFFFFF"/>
                </a:highlight>
              </a:rPr>
              <a:t>Social benefits of homeownership:</a:t>
            </a:r>
            <a:endParaRPr sz="2000">
              <a:solidFill>
                <a:schemeClr val="dk1"/>
              </a:solidFill>
              <a:highlight>
                <a:srgbClr val="FFFFFF"/>
              </a:highlight>
            </a:endParaRPr>
          </a:p>
          <a:p>
            <a:pPr indent="-355600" lvl="0" marL="457200" rtl="0" algn="l">
              <a:spcBef>
                <a:spcPts val="1200"/>
              </a:spcBef>
              <a:spcAft>
                <a:spcPts val="0"/>
              </a:spcAft>
              <a:buClr>
                <a:schemeClr val="dk1"/>
              </a:buClr>
              <a:buSzPts val="2000"/>
              <a:buChar char="●"/>
            </a:pPr>
            <a:r>
              <a:rPr lang="en" sz="2000">
                <a:solidFill>
                  <a:schemeClr val="dk1"/>
                </a:solidFill>
                <a:highlight>
                  <a:srgbClr val="FFFFFF"/>
                </a:highlight>
              </a:rPr>
              <a:t>Happiness and prosperity</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Civic participation</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Education</a:t>
            </a:r>
            <a:endParaRPr sz="2000">
              <a:solidFill>
                <a:schemeClr val="dk1"/>
              </a:solidFill>
              <a:highlight>
                <a:srgbClr val="FFFFFF"/>
              </a:highlight>
            </a:endParaRPr>
          </a:p>
          <a:p>
            <a:pPr indent="0" lvl="0" marL="0" rtl="0" algn="l">
              <a:spcBef>
                <a:spcPts val="1200"/>
              </a:spcBef>
              <a:spcAft>
                <a:spcPts val="0"/>
              </a:spcAft>
              <a:buNone/>
            </a:pPr>
            <a:r>
              <a:rPr lang="en" sz="2000">
                <a:solidFill>
                  <a:schemeClr val="dk1"/>
                </a:solidFill>
                <a:highlight>
                  <a:srgbClr val="FFFFFF"/>
                </a:highlight>
              </a:rPr>
              <a:t>What do prospective buyers look for? Not just price, but also:</a:t>
            </a:r>
            <a:endParaRPr sz="2000">
              <a:solidFill>
                <a:schemeClr val="dk1"/>
              </a:solidFill>
              <a:highlight>
                <a:srgbClr val="FFFFFF"/>
              </a:highlight>
            </a:endParaRPr>
          </a:p>
          <a:p>
            <a:pPr indent="-355600" lvl="0" marL="457200" rtl="0" algn="l">
              <a:spcBef>
                <a:spcPts val="1200"/>
              </a:spcBef>
              <a:spcAft>
                <a:spcPts val="0"/>
              </a:spcAft>
              <a:buClr>
                <a:schemeClr val="dk1"/>
              </a:buClr>
              <a:buSzPts val="2000"/>
              <a:buChar char="●"/>
            </a:pPr>
            <a:r>
              <a:rPr lang="en" sz="2000">
                <a:solidFill>
                  <a:schemeClr val="dk1"/>
                </a:solidFill>
                <a:highlight>
                  <a:srgbClr val="FFFFFF"/>
                </a:highlight>
              </a:rPr>
              <a:t>Living area</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Number of bedrooms</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 sz="2000">
                <a:solidFill>
                  <a:schemeClr val="dk1"/>
                </a:solidFill>
                <a:highlight>
                  <a:srgbClr val="FFFFFF"/>
                </a:highlight>
              </a:rPr>
              <a:t>Number of bathrooms</a:t>
            </a:r>
            <a:endParaRPr sz="2000">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Clients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Home</a:t>
            </a:r>
            <a:r>
              <a:rPr lang="en">
                <a:solidFill>
                  <a:srgbClr val="000000"/>
                </a:solidFill>
              </a:rPr>
              <a:t>buyers</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How much house they’d get for their money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More informed decisions</a:t>
            </a:r>
            <a:endParaRPr>
              <a:solidFill>
                <a:srgbClr val="000000"/>
              </a:solidFill>
            </a:endParaRPr>
          </a:p>
          <a:p>
            <a:pPr indent="0" lvl="0" marL="0" rtl="0" algn="l">
              <a:spcBef>
                <a:spcPts val="1200"/>
              </a:spcBef>
              <a:spcAft>
                <a:spcPts val="0"/>
              </a:spcAft>
              <a:buNone/>
            </a:pPr>
            <a:r>
              <a:rPr lang="en">
                <a:solidFill>
                  <a:srgbClr val="000000"/>
                </a:solidFill>
              </a:rPr>
              <a:t>Businesses</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Greater stability</a:t>
            </a:r>
            <a:endParaRPr>
              <a:solidFill>
                <a:srgbClr val="000000"/>
              </a:solidFill>
            </a:endParaRPr>
          </a:p>
          <a:p>
            <a:pPr indent="0" lvl="0" marL="0" rtl="0" algn="l">
              <a:spcBef>
                <a:spcPts val="1200"/>
              </a:spcBef>
              <a:spcAft>
                <a:spcPts val="0"/>
              </a:spcAft>
              <a:buNone/>
            </a:pPr>
            <a:r>
              <a:rPr lang="en">
                <a:solidFill>
                  <a:srgbClr val="000000"/>
                </a:solidFill>
              </a:rPr>
              <a:t>Government officials</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Policies that improve housing affordability</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The data comes from Kaggle </a:t>
            </a:r>
            <a:endParaRPr/>
          </a:p>
          <a:p>
            <a:pPr indent="-342900" lvl="0" marL="457200" rtl="0" algn="l">
              <a:lnSpc>
                <a:spcPct val="200000"/>
              </a:lnSpc>
              <a:spcBef>
                <a:spcPts val="0"/>
              </a:spcBef>
              <a:spcAft>
                <a:spcPts val="0"/>
              </a:spcAft>
              <a:buSzPts val="1800"/>
              <a:buChar char="●"/>
            </a:pPr>
            <a:r>
              <a:rPr lang="en"/>
              <a:t>Collected in 2011</a:t>
            </a:r>
            <a:endParaRPr/>
          </a:p>
          <a:p>
            <a:pPr indent="-342900" lvl="0" marL="457200" rtl="0" algn="l">
              <a:lnSpc>
                <a:spcPct val="200000"/>
              </a:lnSpc>
              <a:spcBef>
                <a:spcPts val="0"/>
              </a:spcBef>
              <a:spcAft>
                <a:spcPts val="0"/>
              </a:spcAft>
              <a:buSzPts val="1800"/>
              <a:buChar char="●"/>
            </a:pPr>
            <a:r>
              <a:rPr lang="en"/>
              <a:t>80 variables</a:t>
            </a:r>
            <a:endParaRPr/>
          </a:p>
          <a:p>
            <a:pPr indent="-342900" lvl="0" marL="457200" rtl="0" algn="l">
              <a:lnSpc>
                <a:spcPct val="200000"/>
              </a:lnSpc>
              <a:spcBef>
                <a:spcPts val="0"/>
              </a:spcBef>
              <a:spcAft>
                <a:spcPts val="0"/>
              </a:spcAft>
              <a:buSzPts val="1800"/>
              <a:buChar char="●"/>
            </a:pPr>
            <a:r>
              <a:rPr lang="en"/>
              <a:t>2,390 properties in Ames, Iowa.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steps involved in this analysis include:</a:t>
            </a:r>
            <a:endParaRPr/>
          </a:p>
          <a:p>
            <a:pPr indent="-342900" lvl="0" marL="457200" rtl="0" algn="l">
              <a:lnSpc>
                <a:spcPct val="150000"/>
              </a:lnSpc>
              <a:spcBef>
                <a:spcPts val="1200"/>
              </a:spcBef>
              <a:spcAft>
                <a:spcPts val="0"/>
              </a:spcAft>
              <a:buSzPts val="1800"/>
              <a:buChar char="●"/>
            </a:pPr>
            <a:r>
              <a:rPr lang="en"/>
              <a:t>Data cleaning and wrangling</a:t>
            </a:r>
            <a:endParaRPr/>
          </a:p>
          <a:p>
            <a:pPr indent="-342900" lvl="0" marL="457200" rtl="0" algn="l">
              <a:lnSpc>
                <a:spcPct val="150000"/>
              </a:lnSpc>
              <a:spcBef>
                <a:spcPts val="0"/>
              </a:spcBef>
              <a:spcAft>
                <a:spcPts val="0"/>
              </a:spcAft>
              <a:buSzPts val="1800"/>
              <a:buChar char="●"/>
            </a:pPr>
            <a:r>
              <a:rPr lang="en"/>
              <a:t>Feature engineering</a:t>
            </a:r>
            <a:endParaRPr/>
          </a:p>
          <a:p>
            <a:pPr indent="-342900" lvl="0" marL="457200" rtl="0" algn="l">
              <a:lnSpc>
                <a:spcPct val="150000"/>
              </a:lnSpc>
              <a:spcBef>
                <a:spcPts val="0"/>
              </a:spcBef>
              <a:spcAft>
                <a:spcPts val="0"/>
              </a:spcAft>
              <a:buSzPts val="1800"/>
              <a:buChar char="●"/>
            </a:pPr>
            <a:r>
              <a:rPr lang="en"/>
              <a:t>Preprocessing: scaling, one-hot encoding</a:t>
            </a:r>
            <a:endParaRPr/>
          </a:p>
          <a:p>
            <a:pPr indent="-342900" lvl="0" marL="457200" rtl="0" algn="l">
              <a:lnSpc>
                <a:spcPct val="150000"/>
              </a:lnSpc>
              <a:spcBef>
                <a:spcPts val="0"/>
              </a:spcBef>
              <a:spcAft>
                <a:spcPts val="0"/>
              </a:spcAft>
              <a:buSzPts val="1800"/>
              <a:buChar char="●"/>
            </a:pPr>
            <a:r>
              <a:rPr lang="en"/>
              <a:t>Exploratory data analysis</a:t>
            </a:r>
            <a:endParaRPr/>
          </a:p>
          <a:p>
            <a:pPr indent="-342900" lvl="0" marL="457200" rtl="0" algn="l">
              <a:lnSpc>
                <a:spcPct val="150000"/>
              </a:lnSpc>
              <a:spcBef>
                <a:spcPts val="0"/>
              </a:spcBef>
              <a:spcAft>
                <a:spcPts val="0"/>
              </a:spcAft>
              <a:buSzPts val="1800"/>
              <a:buChar char="●"/>
            </a:pPr>
            <a:r>
              <a:rPr lang="en"/>
              <a:t>Machine learning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in the Analysis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Cleaning</a:t>
            </a:r>
            <a:endParaRPr/>
          </a:p>
          <a:p>
            <a:pPr indent="-317500" lvl="1" marL="914400" rtl="0" algn="l">
              <a:lnSpc>
                <a:spcPct val="200000"/>
              </a:lnSpc>
              <a:spcBef>
                <a:spcPts val="0"/>
              </a:spcBef>
              <a:spcAft>
                <a:spcPts val="0"/>
              </a:spcAft>
              <a:buSzPts val="1400"/>
              <a:buChar char="○"/>
            </a:pPr>
            <a:r>
              <a:rPr lang="en"/>
              <a:t>Isolate useful values and rename them</a:t>
            </a:r>
            <a:endParaRPr/>
          </a:p>
          <a:p>
            <a:pPr indent="-317500" lvl="1" marL="914400" rtl="0" algn="l">
              <a:lnSpc>
                <a:spcPct val="200000"/>
              </a:lnSpc>
              <a:spcBef>
                <a:spcPts val="0"/>
              </a:spcBef>
              <a:spcAft>
                <a:spcPts val="0"/>
              </a:spcAft>
              <a:buSzPts val="1400"/>
              <a:buChar char="○"/>
            </a:pPr>
            <a:r>
              <a:rPr lang="en"/>
              <a:t>Convert values such as “poor” and “good” to numeric</a:t>
            </a:r>
            <a:endParaRPr/>
          </a:p>
          <a:p>
            <a:pPr indent="-317500" lvl="1" marL="914400" rtl="0" algn="l">
              <a:lnSpc>
                <a:spcPct val="200000"/>
              </a:lnSpc>
              <a:spcBef>
                <a:spcPts val="0"/>
              </a:spcBef>
              <a:spcAft>
                <a:spcPts val="0"/>
              </a:spcAft>
              <a:buSzPts val="1400"/>
              <a:buChar char="○"/>
            </a:pPr>
            <a:r>
              <a:rPr lang="en"/>
              <a:t>Replace “nan” values with zeros</a:t>
            </a:r>
            <a:endParaRPr/>
          </a:p>
          <a:p>
            <a:pPr indent="-342900" lvl="0" marL="457200" rtl="0" algn="l">
              <a:spcBef>
                <a:spcPts val="0"/>
              </a:spcBef>
              <a:spcAft>
                <a:spcPts val="0"/>
              </a:spcAft>
              <a:buSzPts val="1800"/>
              <a:buChar char="●"/>
            </a:pPr>
            <a:r>
              <a:rPr lang="en"/>
              <a:t>Feature Engineering</a:t>
            </a:r>
            <a:endParaRPr/>
          </a:p>
          <a:p>
            <a:pPr indent="-317500" lvl="1" marL="914400" rtl="0" algn="l">
              <a:lnSpc>
                <a:spcPct val="200000"/>
              </a:lnSpc>
              <a:spcBef>
                <a:spcPts val="0"/>
              </a:spcBef>
              <a:spcAft>
                <a:spcPts val="0"/>
              </a:spcAft>
              <a:buSzPts val="1400"/>
              <a:buChar char="○"/>
            </a:pPr>
            <a:r>
              <a:rPr lang="en"/>
              <a:t>Calculate age: 2011 - year built</a:t>
            </a:r>
            <a:endParaRPr/>
          </a:p>
          <a:p>
            <a:pPr indent="-317500" lvl="1" marL="914400" rtl="0" algn="l">
              <a:lnSpc>
                <a:spcPct val="200000"/>
              </a:lnSpc>
              <a:spcBef>
                <a:spcPts val="0"/>
              </a:spcBef>
              <a:spcAft>
                <a:spcPts val="0"/>
              </a:spcAft>
              <a:buSzPts val="1400"/>
              <a:buChar char="○"/>
            </a:pPr>
            <a:r>
              <a:rPr lang="en"/>
              <a:t>Combine half and full bathrooms</a:t>
            </a:r>
            <a:endParaRPr/>
          </a:p>
          <a:p>
            <a:pPr indent="-317500" lvl="1" marL="914400" rtl="0" algn="l">
              <a:spcBef>
                <a:spcPts val="0"/>
              </a:spcBef>
              <a:spcAft>
                <a:spcPts val="0"/>
              </a:spcAft>
              <a:buSzPts val="1400"/>
              <a:buChar char="○"/>
            </a:pPr>
            <a:r>
              <a:rPr lang="en"/>
              <a:t>First floor + second floor + basement = overall living area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in the Analysis (cont.)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Preprocessing</a:t>
            </a:r>
            <a:endParaRPr/>
          </a:p>
          <a:p>
            <a:pPr indent="-317500" lvl="1" marL="914400" rtl="0" algn="l">
              <a:lnSpc>
                <a:spcPct val="200000"/>
              </a:lnSpc>
              <a:spcBef>
                <a:spcPts val="0"/>
              </a:spcBef>
              <a:spcAft>
                <a:spcPts val="0"/>
              </a:spcAft>
              <a:buSzPts val="1400"/>
              <a:buChar char="○"/>
            </a:pPr>
            <a:r>
              <a:rPr lang="en"/>
              <a:t>Scaling</a:t>
            </a:r>
            <a:endParaRPr/>
          </a:p>
          <a:p>
            <a:pPr indent="-317500" lvl="1" marL="914400" rtl="0" algn="l">
              <a:lnSpc>
                <a:spcPct val="200000"/>
              </a:lnSpc>
              <a:spcBef>
                <a:spcPts val="0"/>
              </a:spcBef>
              <a:spcAft>
                <a:spcPts val="0"/>
              </a:spcAft>
              <a:buSzPts val="1400"/>
              <a:buChar char="○"/>
            </a:pPr>
            <a:r>
              <a:rPr lang="en"/>
              <a:t>One-hot encoding</a:t>
            </a:r>
            <a:endParaRPr/>
          </a:p>
          <a:p>
            <a:pPr indent="-342900" lvl="0" marL="457200" rtl="0" algn="l">
              <a:spcBef>
                <a:spcPts val="0"/>
              </a:spcBef>
              <a:spcAft>
                <a:spcPts val="0"/>
              </a:spcAft>
              <a:buSzPts val="1800"/>
              <a:buChar char="●"/>
            </a:pPr>
            <a:r>
              <a:rPr lang="en"/>
              <a:t>Exploratory Data Analysis</a:t>
            </a:r>
            <a:endParaRPr/>
          </a:p>
          <a:p>
            <a:pPr indent="-317500" lvl="1" marL="914400" rtl="0" algn="l">
              <a:lnSpc>
                <a:spcPct val="200000"/>
              </a:lnSpc>
              <a:spcBef>
                <a:spcPts val="0"/>
              </a:spcBef>
              <a:spcAft>
                <a:spcPts val="0"/>
              </a:spcAft>
              <a:buSzPts val="1400"/>
              <a:buChar char="○"/>
            </a:pPr>
            <a:r>
              <a:rPr lang="en"/>
              <a:t>Checking for correlations with heatmap</a:t>
            </a:r>
            <a:endParaRPr/>
          </a:p>
          <a:p>
            <a:pPr indent="-317500" lvl="1" marL="914400" rtl="0" algn="l">
              <a:lnSpc>
                <a:spcPct val="200000"/>
              </a:lnSpc>
              <a:spcBef>
                <a:spcPts val="0"/>
              </a:spcBef>
              <a:spcAft>
                <a:spcPts val="0"/>
              </a:spcAft>
              <a:buSzPts val="1400"/>
              <a:buChar char="○"/>
            </a:pPr>
            <a:r>
              <a:rPr lang="en"/>
              <a:t>Plotting sale price against other variables</a:t>
            </a:r>
            <a:endParaRPr/>
          </a:p>
          <a:p>
            <a:pPr indent="-317500" lvl="1" marL="914400" rtl="0" algn="l">
              <a:lnSpc>
                <a:spcPct val="200000"/>
              </a:lnSpc>
              <a:spcBef>
                <a:spcPts val="0"/>
              </a:spcBef>
              <a:spcAft>
                <a:spcPts val="0"/>
              </a:spcAft>
              <a:buSzPts val="1400"/>
              <a:buChar char="○"/>
            </a:pPr>
            <a:r>
              <a:rPr lang="en"/>
              <a:t>Hypothesis testing</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Steps in the Analysis (cont.)</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Machine Learning</a:t>
            </a:r>
            <a:endParaRPr/>
          </a:p>
          <a:p>
            <a:pPr indent="-317500" lvl="1" marL="914400" rtl="0" algn="l">
              <a:lnSpc>
                <a:spcPct val="200000"/>
              </a:lnSpc>
              <a:spcBef>
                <a:spcPts val="0"/>
              </a:spcBef>
              <a:spcAft>
                <a:spcPts val="0"/>
              </a:spcAft>
              <a:buSzPts val="1400"/>
              <a:buChar char="○"/>
            </a:pPr>
            <a:r>
              <a:rPr lang="en"/>
              <a:t>Run regression analyses using test-train splits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sz="2800"/>
              <a:t>Exploratory Data Analysis</a:t>
            </a:r>
            <a:endParaRPr/>
          </a:p>
        </p:txBody>
      </p:sp>
      <p:sp>
        <p:nvSpPr>
          <p:cNvPr id="103" name="Google Shape;103;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correlation heat map, the variables with the most positive correlations are overall quality, kitchen, number of cars that can fit in the garage, and garage area. The variable negatively correlated the most with sale price is the age of the house.</a:t>
            </a:r>
            <a:endParaRPr/>
          </a:p>
        </p:txBody>
      </p:sp>
      <p:pic>
        <p:nvPicPr>
          <p:cNvPr id="104" name="Google Shape;104;p21"/>
          <p:cNvPicPr preferRelativeResize="0"/>
          <p:nvPr/>
        </p:nvPicPr>
        <p:blipFill>
          <a:blip r:embed="rId3">
            <a:alphaModFix/>
          </a:blip>
          <a:stretch>
            <a:fillRect/>
          </a:stretch>
        </p:blipFill>
        <p:spPr>
          <a:xfrm>
            <a:off x="3272100" y="152400"/>
            <a:ext cx="5495434"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