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9e3a3d22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9e3a3d22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9e3a3d22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9e3a3d22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9e3a3d22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9e3a3d22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9e3a3d2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9e3a3d22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9e3a3d2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9e3a3d2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9e3a3d22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9e3a3d22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a3ee4a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a3ee4a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a3ee4a3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a3ee4a3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a3ee4a3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a3ee4a3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9e3a3d2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9e3a3d2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e3a3d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e3a3d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9e3a3d22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9e3a3d22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e3a3d2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e3a3d2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e3a3d2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e3a3d2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e3a3d2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e3a3d2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9e3a3d2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9e3a3d2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9e3a3d2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9e3a3d2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9e3a3d22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9e3a3d22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9e3a3d2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9e3a3d2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e3a3d2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e3a3d2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wenruliu/adult-income-dataset" TargetMode="External"/><Relationship Id="rId4" Type="http://schemas.openxmlformats.org/officeDocument/2006/relationships/hyperlink" Target="http://www.cs.toronto.edu/~delve/data/adult/adultDetai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4800"/>
              <a:t>Prediction of Adult Income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Sara Maxwell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Exploratory Data Analysis (cont.)</a:t>
            </a:r>
            <a:endParaRPr/>
          </a:p>
        </p:txBody>
      </p:sp>
      <p:sp>
        <p:nvSpPr>
          <p:cNvPr id="111" name="Google Shape;111;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All occupations have more adults with incomes $50K or less than adults with greater incomes. The difference is least with executive managerial positions, followed closely by specialized professionals such as doctors and lawyers.</a:t>
            </a:r>
            <a:endParaRPr sz="1400"/>
          </a:p>
        </p:txBody>
      </p:sp>
      <p:pic>
        <p:nvPicPr>
          <p:cNvPr id="112" name="Google Shape;112;p22"/>
          <p:cNvPicPr preferRelativeResize="0"/>
          <p:nvPr/>
        </p:nvPicPr>
        <p:blipFill>
          <a:blip r:embed="rId3">
            <a:alphaModFix/>
          </a:blip>
          <a:stretch>
            <a:fillRect/>
          </a:stretch>
        </p:blipFill>
        <p:spPr>
          <a:xfrm>
            <a:off x="3272100" y="152400"/>
            <a:ext cx="5098216"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Exploratory Data Analysis (cont.)</a:t>
            </a:r>
            <a:endParaRPr/>
          </a:p>
        </p:txBody>
      </p:sp>
      <p:sp>
        <p:nvSpPr>
          <p:cNvPr id="118" name="Google Shape;118;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All categories have more adults with incomes of 50K or less than adults with incomes over 50K, but the gap is much smaller with married couples that have a spouse present.</a:t>
            </a:r>
            <a:endParaRPr/>
          </a:p>
        </p:txBody>
      </p:sp>
      <p:pic>
        <p:nvPicPr>
          <p:cNvPr id="119" name="Google Shape;119;p23"/>
          <p:cNvPicPr preferRelativeResize="0"/>
          <p:nvPr/>
        </p:nvPicPr>
        <p:blipFill>
          <a:blip r:embed="rId3">
            <a:alphaModFix/>
          </a:blip>
          <a:stretch>
            <a:fillRect/>
          </a:stretch>
        </p:blipFill>
        <p:spPr>
          <a:xfrm>
            <a:off x="3272100" y="152400"/>
            <a:ext cx="490310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Exploratory Data Analysis (cont.)</a:t>
            </a:r>
            <a:endParaRPr/>
          </a:p>
        </p:txBody>
      </p:sp>
      <p:sp>
        <p:nvSpPr>
          <p:cNvPr id="125" name="Google Shape;125;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All categories have more adults with incomes of 50K or less than adults with incomes over 50K, but the gap is much smaller with husbands and wives. This makes sense because of similarly small gaps in the categories of married couples with the spouse present.</a:t>
            </a:r>
            <a:endParaRPr sz="1400"/>
          </a:p>
        </p:txBody>
      </p:sp>
      <p:pic>
        <p:nvPicPr>
          <p:cNvPr id="126" name="Google Shape;126;p24"/>
          <p:cNvPicPr preferRelativeResize="0"/>
          <p:nvPr/>
        </p:nvPicPr>
        <p:blipFill>
          <a:blip r:embed="rId3">
            <a:alphaModFix/>
          </a:blip>
          <a:stretch>
            <a:fillRect/>
          </a:stretch>
        </p:blipFill>
        <p:spPr>
          <a:xfrm>
            <a:off x="3272100" y="152400"/>
            <a:ext cx="530949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Exploratory Data Analysis (cont.)</a:t>
            </a:r>
            <a:endParaRPr/>
          </a:p>
        </p:txBody>
      </p:sp>
      <p:sp>
        <p:nvSpPr>
          <p:cNvPr id="132" name="Google Shape;132;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Whites and Asians have higher proportions of incomes over $50K.</a:t>
            </a:r>
            <a:endParaRPr sz="1400"/>
          </a:p>
        </p:txBody>
      </p:sp>
      <p:pic>
        <p:nvPicPr>
          <p:cNvPr id="133" name="Google Shape;133;p25"/>
          <p:cNvPicPr preferRelativeResize="0"/>
          <p:nvPr/>
        </p:nvPicPr>
        <p:blipFill>
          <a:blip r:embed="rId3">
            <a:alphaModFix/>
          </a:blip>
          <a:stretch>
            <a:fillRect/>
          </a:stretch>
        </p:blipFill>
        <p:spPr>
          <a:xfrm>
            <a:off x="3272100" y="152400"/>
            <a:ext cx="502861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Exploratory Data Analysis (cont.)</a:t>
            </a:r>
            <a:endParaRPr/>
          </a:p>
        </p:txBody>
      </p:sp>
      <p:sp>
        <p:nvSpPr>
          <p:cNvPr id="139" name="Google Shape;139;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Men have a higher proportion of incomes over $50K.</a:t>
            </a:r>
            <a:endParaRPr sz="1400"/>
          </a:p>
        </p:txBody>
      </p:sp>
      <p:pic>
        <p:nvPicPr>
          <p:cNvPr id="140" name="Google Shape;140;p26"/>
          <p:cNvPicPr preferRelativeResize="0"/>
          <p:nvPr/>
        </p:nvPicPr>
        <p:blipFill>
          <a:blip r:embed="rId3">
            <a:alphaModFix/>
          </a:blip>
          <a:stretch>
            <a:fillRect/>
          </a:stretch>
        </p:blipFill>
        <p:spPr>
          <a:xfrm>
            <a:off x="3272100" y="152400"/>
            <a:ext cx="564515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Comparing different regression models:</a:t>
            </a:r>
            <a:endParaRPr/>
          </a:p>
          <a:p>
            <a:pPr indent="-342900" lvl="0" marL="457200" rtl="0" algn="l">
              <a:lnSpc>
                <a:spcPct val="150000"/>
              </a:lnSpc>
              <a:spcBef>
                <a:spcPts val="1200"/>
              </a:spcBef>
              <a:spcAft>
                <a:spcPts val="0"/>
              </a:spcAft>
              <a:buSzPts val="1800"/>
              <a:buChar char="●"/>
            </a:pPr>
            <a:r>
              <a:rPr lang="en"/>
              <a:t>Logistic Regression</a:t>
            </a:r>
            <a:endParaRPr/>
          </a:p>
          <a:p>
            <a:pPr indent="-317500" lvl="1" marL="914400" rtl="0" algn="l">
              <a:lnSpc>
                <a:spcPct val="150000"/>
              </a:lnSpc>
              <a:spcBef>
                <a:spcPts val="0"/>
              </a:spcBef>
              <a:spcAft>
                <a:spcPts val="0"/>
              </a:spcAft>
              <a:buSzPts val="1400"/>
              <a:buChar char="○"/>
            </a:pPr>
            <a:r>
              <a:rPr lang="en"/>
              <a:t>Accuracy: 0.8398</a:t>
            </a:r>
            <a:endParaRPr/>
          </a:p>
          <a:p>
            <a:pPr indent="-342900" lvl="0" marL="457200" rtl="0" algn="l">
              <a:lnSpc>
                <a:spcPct val="150000"/>
              </a:lnSpc>
              <a:spcBef>
                <a:spcPts val="0"/>
              </a:spcBef>
              <a:spcAft>
                <a:spcPts val="0"/>
              </a:spcAft>
              <a:buSzPts val="1800"/>
              <a:buChar char="●"/>
            </a:pPr>
            <a:r>
              <a:rPr lang="en"/>
              <a:t>Decision Tree (entropy)</a:t>
            </a:r>
            <a:endParaRPr/>
          </a:p>
          <a:p>
            <a:pPr indent="-317500" lvl="1" marL="914400" rtl="0" algn="l">
              <a:lnSpc>
                <a:spcPct val="150000"/>
              </a:lnSpc>
              <a:spcBef>
                <a:spcPts val="0"/>
              </a:spcBef>
              <a:spcAft>
                <a:spcPts val="0"/>
              </a:spcAft>
              <a:buSzPts val="1400"/>
              <a:buChar char="○"/>
            </a:pPr>
            <a:r>
              <a:rPr lang="en"/>
              <a:t>Accuracy: 0.7891</a:t>
            </a:r>
            <a:endParaRPr/>
          </a:p>
          <a:p>
            <a:pPr indent="-317500" lvl="1" marL="914400" rtl="0" algn="l">
              <a:lnSpc>
                <a:spcPct val="150000"/>
              </a:lnSpc>
              <a:spcBef>
                <a:spcPts val="0"/>
              </a:spcBef>
              <a:spcAft>
                <a:spcPts val="0"/>
              </a:spcAft>
              <a:buSzPts val="1400"/>
              <a:buChar char="○"/>
            </a:pPr>
            <a:r>
              <a:rPr lang="en"/>
              <a:t>Balanced accuracy: 0.7057</a:t>
            </a:r>
            <a:endParaRPr/>
          </a:p>
          <a:p>
            <a:pPr indent="-317500" lvl="1" marL="914400" rtl="0" algn="l">
              <a:lnSpc>
                <a:spcPct val="150000"/>
              </a:lnSpc>
              <a:spcBef>
                <a:spcPts val="0"/>
              </a:spcBef>
              <a:spcAft>
                <a:spcPts val="0"/>
              </a:spcAft>
              <a:buSzPts val="1400"/>
              <a:buChar char="○"/>
            </a:pPr>
            <a:r>
              <a:rPr lang="en"/>
              <a:t>Precision: 0.5813</a:t>
            </a:r>
            <a:endParaRPr/>
          </a:p>
          <a:p>
            <a:pPr indent="-317500" lvl="1" marL="914400" rtl="0" algn="l">
              <a:lnSpc>
                <a:spcPct val="150000"/>
              </a:lnSpc>
              <a:spcBef>
                <a:spcPts val="0"/>
              </a:spcBef>
              <a:spcAft>
                <a:spcPts val="0"/>
              </a:spcAft>
              <a:buSzPts val="1400"/>
              <a:buChar char="○"/>
            </a:pPr>
            <a:r>
              <a:rPr lang="en"/>
              <a:t>Recall: 0.5399</a:t>
            </a:r>
            <a:endParaRPr/>
          </a:p>
          <a:p>
            <a:pPr indent="-317500" lvl="1" marL="914400" rtl="0" algn="l">
              <a:lnSpc>
                <a:spcPct val="150000"/>
              </a:lnSpc>
              <a:spcBef>
                <a:spcPts val="0"/>
              </a:spcBef>
              <a:spcAft>
                <a:spcPts val="0"/>
              </a:spcAft>
              <a:buSzPts val="1400"/>
              <a:buChar char="○"/>
            </a:pPr>
            <a:r>
              <a:rPr lang="en"/>
              <a:t>F-measure: 0.5598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(cont.)</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Decision Tree (gini)</a:t>
            </a:r>
            <a:endParaRPr/>
          </a:p>
          <a:p>
            <a:pPr indent="-317500" lvl="1" marL="914400" rtl="0" algn="l">
              <a:lnSpc>
                <a:spcPct val="150000"/>
              </a:lnSpc>
              <a:spcBef>
                <a:spcPts val="0"/>
              </a:spcBef>
              <a:spcAft>
                <a:spcPts val="0"/>
              </a:spcAft>
              <a:buSzPts val="1400"/>
              <a:buChar char="○"/>
            </a:pPr>
            <a:r>
              <a:rPr lang="en">
                <a:solidFill>
                  <a:schemeClr val="dk1"/>
                </a:solidFill>
                <a:highlight>
                  <a:srgbClr val="FFFFFF"/>
                </a:highlight>
              </a:rPr>
              <a:t>Accuracy: 0.7869</a:t>
            </a:r>
            <a:endParaRPr>
              <a:solidFill>
                <a:schemeClr val="dk1"/>
              </a:solidFill>
              <a:highlight>
                <a:srgbClr val="FFFFFF"/>
              </a:highlight>
            </a:endParaRPr>
          </a:p>
          <a:p>
            <a:pPr indent="-317500" lvl="1" marL="914400" rtl="0" algn="l">
              <a:lnSpc>
                <a:spcPct val="150000"/>
              </a:lnSpc>
              <a:spcBef>
                <a:spcPts val="0"/>
              </a:spcBef>
              <a:spcAft>
                <a:spcPts val="0"/>
              </a:spcAft>
              <a:buSzPts val="1400"/>
              <a:buChar char="○"/>
            </a:pPr>
            <a:r>
              <a:rPr lang="en">
                <a:solidFill>
                  <a:schemeClr val="dk1"/>
                </a:solidFill>
                <a:highlight>
                  <a:srgbClr val="FFFFFF"/>
                </a:highlight>
              </a:rPr>
              <a:t>Balanced accuracy: 0.7045</a:t>
            </a:r>
            <a:endParaRPr>
              <a:solidFill>
                <a:schemeClr val="dk1"/>
              </a:solidFill>
              <a:highlight>
                <a:srgbClr val="FFFFFF"/>
              </a:highlight>
            </a:endParaRPr>
          </a:p>
          <a:p>
            <a:pPr indent="-317500" lvl="1" marL="914400" rtl="0" algn="l">
              <a:lnSpc>
                <a:spcPct val="150000"/>
              </a:lnSpc>
              <a:spcBef>
                <a:spcPts val="0"/>
              </a:spcBef>
              <a:spcAft>
                <a:spcPts val="0"/>
              </a:spcAft>
              <a:buSzPts val="1400"/>
              <a:buChar char="○"/>
            </a:pPr>
            <a:r>
              <a:rPr lang="en">
                <a:solidFill>
                  <a:schemeClr val="dk1"/>
                </a:solidFill>
                <a:highlight>
                  <a:srgbClr val="FFFFFF"/>
                </a:highlight>
              </a:rPr>
              <a:t>Precision: 0.5757</a:t>
            </a:r>
            <a:endParaRPr>
              <a:solidFill>
                <a:schemeClr val="dk1"/>
              </a:solidFill>
              <a:highlight>
                <a:srgbClr val="FFFFFF"/>
              </a:highlight>
            </a:endParaRPr>
          </a:p>
          <a:p>
            <a:pPr indent="-317500" lvl="1" marL="914400" rtl="0" algn="l">
              <a:lnSpc>
                <a:spcPct val="150000"/>
              </a:lnSpc>
              <a:spcBef>
                <a:spcPts val="0"/>
              </a:spcBef>
              <a:spcAft>
                <a:spcPts val="0"/>
              </a:spcAft>
              <a:buSzPts val="1400"/>
              <a:buChar char="○"/>
            </a:pPr>
            <a:r>
              <a:rPr lang="en">
                <a:solidFill>
                  <a:schemeClr val="dk1"/>
                </a:solidFill>
                <a:highlight>
                  <a:srgbClr val="FFFFFF"/>
                </a:highlight>
              </a:rPr>
              <a:t>Recall: 0.5406</a:t>
            </a:r>
            <a:endParaRPr>
              <a:solidFill>
                <a:schemeClr val="dk1"/>
              </a:solidFill>
              <a:highlight>
                <a:srgbClr val="FFFFFF"/>
              </a:highlight>
            </a:endParaRPr>
          </a:p>
          <a:p>
            <a:pPr indent="-317500" lvl="1" marL="914400" rtl="0" algn="l">
              <a:spcBef>
                <a:spcPts val="0"/>
              </a:spcBef>
              <a:spcAft>
                <a:spcPts val="0"/>
              </a:spcAft>
              <a:buSzPts val="1400"/>
              <a:buChar char="○"/>
            </a:pPr>
            <a:r>
              <a:rPr lang="en">
                <a:solidFill>
                  <a:schemeClr val="dk1"/>
                </a:solidFill>
                <a:highlight>
                  <a:srgbClr val="FFFFFF"/>
                </a:highlight>
              </a:rPr>
              <a:t>F-measure: 0.5576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(cont.)</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Random Forest (entropy)</a:t>
            </a:r>
            <a:endParaRPr/>
          </a:p>
          <a:p>
            <a:pPr indent="-317500" lvl="1" marL="914400" rtl="0" algn="l">
              <a:lnSpc>
                <a:spcPct val="150000"/>
              </a:lnSpc>
              <a:spcBef>
                <a:spcPts val="0"/>
              </a:spcBef>
              <a:spcAft>
                <a:spcPts val="0"/>
              </a:spcAft>
              <a:buSzPts val="1400"/>
              <a:buChar char="○"/>
            </a:pPr>
            <a:r>
              <a:rPr lang="en"/>
              <a:t>Accuracy: 0.8162</a:t>
            </a:r>
            <a:endParaRPr/>
          </a:p>
          <a:p>
            <a:pPr indent="-317500" lvl="1" marL="914400" rtl="0" algn="l">
              <a:lnSpc>
                <a:spcPct val="150000"/>
              </a:lnSpc>
              <a:spcBef>
                <a:spcPts val="0"/>
              </a:spcBef>
              <a:spcAft>
                <a:spcPts val="0"/>
              </a:spcAft>
              <a:buSzPts val="1400"/>
              <a:buChar char="○"/>
            </a:pPr>
            <a:r>
              <a:rPr lang="en"/>
              <a:t>Balanced accuracy: 0.7314</a:t>
            </a:r>
            <a:endParaRPr/>
          </a:p>
          <a:p>
            <a:pPr indent="-317500" lvl="1" marL="914400" rtl="0" algn="l">
              <a:lnSpc>
                <a:spcPct val="150000"/>
              </a:lnSpc>
              <a:spcBef>
                <a:spcPts val="0"/>
              </a:spcBef>
              <a:spcAft>
                <a:spcPts val="0"/>
              </a:spcAft>
              <a:buSzPts val="1400"/>
              <a:buChar char="○"/>
            </a:pPr>
            <a:r>
              <a:rPr lang="en"/>
              <a:t>Precision: 0.6501</a:t>
            </a:r>
            <a:endParaRPr/>
          </a:p>
          <a:p>
            <a:pPr indent="-317500" lvl="1" marL="914400" rtl="0" algn="l">
              <a:lnSpc>
                <a:spcPct val="150000"/>
              </a:lnSpc>
              <a:spcBef>
                <a:spcPts val="0"/>
              </a:spcBef>
              <a:spcAft>
                <a:spcPts val="0"/>
              </a:spcAft>
              <a:buSzPts val="1400"/>
              <a:buChar char="○"/>
            </a:pPr>
            <a:r>
              <a:rPr lang="en"/>
              <a:t>Recall: 0.563</a:t>
            </a:r>
            <a:endParaRPr/>
          </a:p>
          <a:p>
            <a:pPr indent="-317500" lvl="1" marL="914400" rtl="0" algn="l">
              <a:lnSpc>
                <a:spcPct val="150000"/>
              </a:lnSpc>
              <a:spcBef>
                <a:spcPts val="0"/>
              </a:spcBef>
              <a:spcAft>
                <a:spcPts val="0"/>
              </a:spcAft>
              <a:buSzPts val="1400"/>
              <a:buChar char="○"/>
            </a:pPr>
            <a:r>
              <a:rPr lang="en"/>
              <a:t>F-measure: 0.6034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(cont.)</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Random Forest (gini)</a:t>
            </a:r>
            <a:endParaRPr/>
          </a:p>
          <a:p>
            <a:pPr indent="-317500" lvl="1" marL="914400" rtl="0" algn="l">
              <a:lnSpc>
                <a:spcPct val="150000"/>
              </a:lnSpc>
              <a:spcBef>
                <a:spcPts val="0"/>
              </a:spcBef>
              <a:spcAft>
                <a:spcPts val="0"/>
              </a:spcAft>
              <a:buSzPts val="1400"/>
              <a:buChar char="○"/>
            </a:pPr>
            <a:r>
              <a:rPr lang="en"/>
              <a:t>Accuracy: 0.8143</a:t>
            </a:r>
            <a:endParaRPr/>
          </a:p>
          <a:p>
            <a:pPr indent="-317500" lvl="1" marL="914400" rtl="0" algn="l">
              <a:lnSpc>
                <a:spcPct val="150000"/>
              </a:lnSpc>
              <a:spcBef>
                <a:spcPts val="0"/>
              </a:spcBef>
              <a:spcAft>
                <a:spcPts val="0"/>
              </a:spcAft>
              <a:buSzPts val="1400"/>
              <a:buChar char="○"/>
            </a:pPr>
            <a:r>
              <a:rPr lang="en"/>
              <a:t>Balanced accuracy: 0.7277</a:t>
            </a:r>
            <a:endParaRPr/>
          </a:p>
          <a:p>
            <a:pPr indent="-317500" lvl="1" marL="914400" rtl="0" algn="l">
              <a:lnSpc>
                <a:spcPct val="150000"/>
              </a:lnSpc>
              <a:spcBef>
                <a:spcPts val="0"/>
              </a:spcBef>
              <a:spcAft>
                <a:spcPts val="0"/>
              </a:spcAft>
              <a:buSzPts val="1400"/>
              <a:buChar char="○"/>
            </a:pPr>
            <a:r>
              <a:rPr lang="en"/>
              <a:t>Precision: 0.647</a:t>
            </a:r>
            <a:endParaRPr/>
          </a:p>
          <a:p>
            <a:pPr indent="-317500" lvl="1" marL="914400" rtl="0" algn="l">
              <a:lnSpc>
                <a:spcPct val="150000"/>
              </a:lnSpc>
              <a:spcBef>
                <a:spcPts val="0"/>
              </a:spcBef>
              <a:spcAft>
                <a:spcPts val="0"/>
              </a:spcAft>
              <a:buSzPts val="1400"/>
              <a:buChar char="○"/>
            </a:pPr>
            <a:r>
              <a:rPr lang="en"/>
              <a:t>Recall: 0.5556</a:t>
            </a:r>
            <a:endParaRPr/>
          </a:p>
          <a:p>
            <a:pPr indent="-317500" lvl="1" marL="914400" rtl="0" algn="l">
              <a:lnSpc>
                <a:spcPct val="150000"/>
              </a:lnSpc>
              <a:spcBef>
                <a:spcPts val="0"/>
              </a:spcBef>
              <a:spcAft>
                <a:spcPts val="0"/>
              </a:spcAft>
              <a:buSzPts val="1400"/>
              <a:buChar char="○"/>
            </a:pPr>
            <a:r>
              <a:rPr lang="en"/>
              <a:t>F-measure: 0.5978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Random Forest Entropy has the highest precision, recall, and F-score</a:t>
            </a:r>
            <a:endParaRPr/>
          </a:p>
          <a:p>
            <a:pPr indent="-342900" lvl="0" marL="457200" rtl="0" algn="l">
              <a:lnSpc>
                <a:spcPct val="200000"/>
              </a:lnSpc>
              <a:spcBef>
                <a:spcPts val="0"/>
              </a:spcBef>
              <a:spcAft>
                <a:spcPts val="0"/>
              </a:spcAft>
              <a:buSzPts val="1800"/>
              <a:buChar char="●"/>
            </a:pPr>
            <a:r>
              <a:rPr lang="en"/>
              <a:t>Logistic Regression model has highest accuracy</a:t>
            </a:r>
            <a:endParaRPr/>
          </a:p>
          <a:p>
            <a:pPr indent="-342900" lvl="0" marL="457200" rtl="0" algn="l">
              <a:lnSpc>
                <a:spcPct val="200000"/>
              </a:lnSpc>
              <a:spcBef>
                <a:spcPts val="0"/>
              </a:spcBef>
              <a:spcAft>
                <a:spcPts val="0"/>
              </a:spcAft>
              <a:buSzPts val="1800"/>
              <a:buChar char="●"/>
            </a:pPr>
            <a:r>
              <a:rPr lang="en"/>
              <a:t>Most important factors:</a:t>
            </a:r>
            <a:endParaRPr/>
          </a:p>
          <a:p>
            <a:pPr indent="-317500" lvl="1" marL="914400" rtl="0" algn="l">
              <a:lnSpc>
                <a:spcPct val="200000"/>
              </a:lnSpc>
              <a:spcBef>
                <a:spcPts val="0"/>
              </a:spcBef>
              <a:spcAft>
                <a:spcPts val="0"/>
              </a:spcAft>
              <a:buSzPts val="1400"/>
              <a:buChar char="○"/>
            </a:pPr>
            <a:r>
              <a:rPr lang="en"/>
              <a:t>Married in a civil procedure</a:t>
            </a:r>
            <a:endParaRPr/>
          </a:p>
          <a:p>
            <a:pPr indent="-317500" lvl="1" marL="914400" rtl="0" algn="l">
              <a:lnSpc>
                <a:spcPct val="200000"/>
              </a:lnSpc>
              <a:spcBef>
                <a:spcPts val="0"/>
              </a:spcBef>
              <a:spcAft>
                <a:spcPts val="0"/>
              </a:spcAft>
              <a:buSzPts val="1400"/>
              <a:buChar char="○"/>
            </a:pPr>
            <a:r>
              <a:rPr lang="en"/>
              <a:t>Being a husband</a:t>
            </a:r>
            <a:endParaRPr/>
          </a:p>
          <a:p>
            <a:pPr indent="-317500" lvl="1" marL="914400" rtl="0" algn="l">
              <a:lnSpc>
                <a:spcPct val="200000"/>
              </a:lnSpc>
              <a:spcBef>
                <a:spcPts val="0"/>
              </a:spcBef>
              <a:spcAft>
                <a:spcPts val="0"/>
              </a:spcAft>
              <a:buSzPts val="1400"/>
              <a:buChar char="○"/>
            </a:pPr>
            <a:r>
              <a:rPr lang="en"/>
              <a:t>Never-married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Various factors determine an individual adult’s income.</a:t>
            </a:r>
            <a:endParaRPr/>
          </a:p>
          <a:p>
            <a:pPr indent="-342900" lvl="0" marL="457200" rtl="0" algn="l">
              <a:lnSpc>
                <a:spcPct val="200000"/>
              </a:lnSpc>
              <a:spcBef>
                <a:spcPts val="1200"/>
              </a:spcBef>
              <a:spcAft>
                <a:spcPts val="0"/>
              </a:spcAft>
              <a:buSzPts val="1800"/>
              <a:buChar char="●"/>
            </a:pPr>
            <a:r>
              <a:rPr lang="en"/>
              <a:t>Education level</a:t>
            </a:r>
            <a:endParaRPr/>
          </a:p>
          <a:p>
            <a:pPr indent="-342900" lvl="0" marL="457200" rtl="0" algn="l">
              <a:lnSpc>
                <a:spcPct val="200000"/>
              </a:lnSpc>
              <a:spcBef>
                <a:spcPts val="0"/>
              </a:spcBef>
              <a:spcAft>
                <a:spcPts val="0"/>
              </a:spcAft>
              <a:buSzPts val="1800"/>
              <a:buChar char="●"/>
            </a:pPr>
            <a:r>
              <a:rPr lang="en"/>
              <a:t>Age</a:t>
            </a:r>
            <a:endParaRPr/>
          </a:p>
          <a:p>
            <a:pPr indent="-342900" lvl="0" marL="457200" rtl="0" algn="l">
              <a:lnSpc>
                <a:spcPct val="200000"/>
              </a:lnSpc>
              <a:spcBef>
                <a:spcPts val="0"/>
              </a:spcBef>
              <a:spcAft>
                <a:spcPts val="0"/>
              </a:spcAft>
              <a:buSzPts val="1800"/>
              <a:buChar char="●"/>
            </a:pPr>
            <a:r>
              <a:rPr lang="en"/>
              <a:t>Gender</a:t>
            </a:r>
            <a:endParaRPr/>
          </a:p>
          <a:p>
            <a:pPr indent="-342900" lvl="0" marL="457200" rtl="0" algn="l">
              <a:lnSpc>
                <a:spcPct val="200000"/>
              </a:lnSpc>
              <a:spcBef>
                <a:spcPts val="0"/>
              </a:spcBef>
              <a:spcAft>
                <a:spcPts val="0"/>
              </a:spcAft>
              <a:buSzPts val="1800"/>
              <a:buChar char="●"/>
            </a:pPr>
            <a:r>
              <a:rPr lang="en"/>
              <a:t>Field of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555600"/>
            <a:ext cx="19743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Conclusions (cont.)</a:t>
            </a:r>
            <a:endParaRPr/>
          </a:p>
        </p:txBody>
      </p:sp>
      <p:sp>
        <p:nvSpPr>
          <p:cNvPr id="176" name="Google Shape;176;p32"/>
          <p:cNvSpPr txBox="1"/>
          <p:nvPr>
            <p:ph idx="1" type="body"/>
          </p:nvPr>
        </p:nvSpPr>
        <p:spPr>
          <a:xfrm>
            <a:off x="311700" y="1389600"/>
            <a:ext cx="1974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highest importance value, civil marriage, is 0.446, so the importance of each individual factor is not that strong.</a:t>
            </a:r>
            <a:endParaRPr sz="800"/>
          </a:p>
        </p:txBody>
      </p:sp>
      <p:pic>
        <p:nvPicPr>
          <p:cNvPr id="177" name="Google Shape;177;p32"/>
          <p:cNvPicPr preferRelativeResize="0"/>
          <p:nvPr/>
        </p:nvPicPr>
        <p:blipFill>
          <a:blip r:embed="rId3">
            <a:alphaModFix/>
          </a:blip>
          <a:stretch>
            <a:fillRect/>
          </a:stretch>
        </p:blipFill>
        <p:spPr>
          <a:xfrm>
            <a:off x="2438400" y="152400"/>
            <a:ext cx="6553199" cy="43174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Recommendations</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dataset is from 1996, so more recent data may help</a:t>
            </a:r>
            <a:endParaRPr/>
          </a:p>
          <a:p>
            <a:pPr indent="-342900" lvl="0" marL="457200" rtl="0" algn="l">
              <a:spcBef>
                <a:spcPts val="0"/>
              </a:spcBef>
              <a:spcAft>
                <a:spcPts val="0"/>
              </a:spcAft>
              <a:buSzPts val="1800"/>
              <a:buChar char="●"/>
            </a:pPr>
            <a:r>
              <a:rPr lang="en"/>
              <a:t>Data with actual income values, not just a comparison to one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a:t>
            </a:r>
            <a:r>
              <a:rPr lang="en"/>
              <a:t>omes from the UC Irvine repository</a:t>
            </a:r>
            <a:endParaRPr/>
          </a:p>
          <a:p>
            <a:pPr indent="-342900" lvl="0" marL="457200" rtl="0" algn="l">
              <a:lnSpc>
                <a:spcPct val="200000"/>
              </a:lnSpc>
              <a:spcBef>
                <a:spcPts val="0"/>
              </a:spcBef>
              <a:spcAft>
                <a:spcPts val="0"/>
              </a:spcAft>
              <a:buSzPts val="1800"/>
              <a:buChar char="●"/>
            </a:pPr>
            <a:r>
              <a:rPr lang="en"/>
              <a:t>Collected in 1996: </a:t>
            </a:r>
            <a:r>
              <a:rPr lang="en" u="sng">
                <a:solidFill>
                  <a:schemeClr val="accent5"/>
                </a:solidFill>
                <a:hlinkClick r:id="rId3">
                  <a:extLst>
                    <a:ext uri="{A12FA001-AC4F-418D-AE19-62706E023703}">
                      <ahyp:hlinkClr val="tx"/>
                    </a:ext>
                  </a:extLst>
                </a:hlinkClick>
              </a:rPr>
              <a:t>https://www.kaggle.com/wenruliu/adult-income-dataset</a:t>
            </a:r>
            <a:endParaRPr/>
          </a:p>
          <a:p>
            <a:pPr indent="-342900" lvl="0" marL="457200" rtl="0" algn="l">
              <a:lnSpc>
                <a:spcPct val="200000"/>
              </a:lnSpc>
              <a:spcBef>
                <a:spcPts val="0"/>
              </a:spcBef>
              <a:spcAft>
                <a:spcPts val="0"/>
              </a:spcAft>
              <a:buSzPts val="1800"/>
              <a:buChar char="●"/>
            </a:pPr>
            <a:r>
              <a:rPr lang="en"/>
              <a:t>14 variables about attributes from 48,842 individuals</a:t>
            </a:r>
            <a:endParaRPr/>
          </a:p>
          <a:p>
            <a:pPr indent="-342900" lvl="0" marL="457200" rtl="0" algn="l">
              <a:lnSpc>
                <a:spcPct val="200000"/>
              </a:lnSpc>
              <a:spcBef>
                <a:spcPts val="0"/>
              </a:spcBef>
              <a:spcAft>
                <a:spcPts val="0"/>
              </a:spcAft>
              <a:buSzPts val="1800"/>
              <a:buChar char="●"/>
            </a:pPr>
            <a:r>
              <a:rPr lang="en"/>
              <a:t>Information: </a:t>
            </a:r>
            <a:r>
              <a:rPr lang="en" u="sng">
                <a:solidFill>
                  <a:schemeClr val="hlink"/>
                </a:solidFill>
                <a:hlinkClick r:id="rId4"/>
              </a:rPr>
              <a:t>http://www.cs.toronto.edu/~delve/data/adult/adultDetail.html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steps involved in this analysis include:</a:t>
            </a:r>
            <a:endParaRPr/>
          </a:p>
          <a:p>
            <a:pPr indent="-342900" lvl="0" marL="457200" rtl="0" algn="l">
              <a:lnSpc>
                <a:spcPct val="150000"/>
              </a:lnSpc>
              <a:spcBef>
                <a:spcPts val="1200"/>
              </a:spcBef>
              <a:spcAft>
                <a:spcPts val="0"/>
              </a:spcAft>
              <a:buSzPts val="1800"/>
              <a:buChar char="●"/>
            </a:pPr>
            <a:r>
              <a:rPr lang="en"/>
              <a:t>Data cleaning and wrangling</a:t>
            </a:r>
            <a:endParaRPr/>
          </a:p>
          <a:p>
            <a:pPr indent="-342900" lvl="0" marL="457200" rtl="0" algn="l">
              <a:lnSpc>
                <a:spcPct val="150000"/>
              </a:lnSpc>
              <a:spcBef>
                <a:spcPts val="0"/>
              </a:spcBef>
              <a:spcAft>
                <a:spcPts val="0"/>
              </a:spcAft>
              <a:buSzPts val="1800"/>
              <a:buChar char="●"/>
            </a:pPr>
            <a:r>
              <a:rPr lang="en"/>
              <a:t>Feature engineering</a:t>
            </a:r>
            <a:endParaRPr/>
          </a:p>
          <a:p>
            <a:pPr indent="-342900" lvl="0" marL="457200" rtl="0" algn="l">
              <a:lnSpc>
                <a:spcPct val="150000"/>
              </a:lnSpc>
              <a:spcBef>
                <a:spcPts val="0"/>
              </a:spcBef>
              <a:spcAft>
                <a:spcPts val="0"/>
              </a:spcAft>
              <a:buSzPts val="1800"/>
              <a:buChar char="●"/>
            </a:pPr>
            <a:r>
              <a:rPr lang="en"/>
              <a:t>Preprocessing: scaling, one-hot encoding</a:t>
            </a:r>
            <a:endParaRPr/>
          </a:p>
          <a:p>
            <a:pPr indent="-342900" lvl="0" marL="457200" rtl="0" algn="l">
              <a:lnSpc>
                <a:spcPct val="150000"/>
              </a:lnSpc>
              <a:spcBef>
                <a:spcPts val="0"/>
              </a:spcBef>
              <a:spcAft>
                <a:spcPts val="0"/>
              </a:spcAft>
              <a:buSzPts val="1800"/>
              <a:buChar char="●"/>
            </a:pPr>
            <a:r>
              <a:rPr lang="en"/>
              <a:t>Exploratory data analysis</a:t>
            </a:r>
            <a:endParaRPr/>
          </a:p>
          <a:p>
            <a:pPr indent="-342900" lvl="0" marL="457200" rtl="0" algn="l">
              <a:lnSpc>
                <a:spcPct val="150000"/>
              </a:lnSpc>
              <a:spcBef>
                <a:spcPts val="0"/>
              </a:spcBef>
              <a:spcAft>
                <a:spcPts val="0"/>
              </a:spcAft>
              <a:buSzPts val="1800"/>
              <a:buChar char="●"/>
            </a:pPr>
            <a:r>
              <a:rPr lang="en"/>
              <a:t>Machine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Data Cleaning</a:t>
            </a:r>
            <a:endParaRPr/>
          </a:p>
          <a:p>
            <a:pPr indent="-317500" lvl="1" marL="914400" rtl="0" algn="l">
              <a:lnSpc>
                <a:spcPct val="200000"/>
              </a:lnSpc>
              <a:spcBef>
                <a:spcPts val="0"/>
              </a:spcBef>
              <a:spcAft>
                <a:spcPts val="0"/>
              </a:spcAft>
              <a:buSzPts val="1400"/>
              <a:buChar char="○"/>
            </a:pPr>
            <a:r>
              <a:rPr lang="en"/>
              <a:t>Remove rows with missing values (shown as “?”)</a:t>
            </a:r>
            <a:endParaRPr/>
          </a:p>
          <a:p>
            <a:pPr indent="-317500" lvl="1" marL="914400" rtl="0" algn="l">
              <a:lnSpc>
                <a:spcPct val="200000"/>
              </a:lnSpc>
              <a:spcBef>
                <a:spcPts val="0"/>
              </a:spcBef>
              <a:spcAft>
                <a:spcPts val="0"/>
              </a:spcAft>
              <a:buSzPts val="1400"/>
              <a:buChar char="○"/>
            </a:pPr>
            <a:r>
              <a:rPr lang="en"/>
              <a:t>New binary column for income (greater than $50K or not)</a:t>
            </a:r>
            <a:endParaRPr/>
          </a:p>
          <a:p>
            <a:pPr indent="-317500" lvl="1" marL="914400" rtl="0" algn="l">
              <a:lnSpc>
                <a:spcPct val="200000"/>
              </a:lnSpc>
              <a:spcBef>
                <a:spcPts val="0"/>
              </a:spcBef>
              <a:spcAft>
                <a:spcPts val="0"/>
              </a:spcAft>
              <a:buSzPts val="1400"/>
              <a:buChar char="○"/>
            </a:pPr>
            <a:r>
              <a:rPr lang="en"/>
              <a:t>Remove columns not necessary for analysis</a:t>
            </a:r>
            <a:endParaRPr/>
          </a:p>
          <a:p>
            <a:pPr indent="-342900" lvl="0" marL="457200" rtl="0" algn="l">
              <a:lnSpc>
                <a:spcPct val="200000"/>
              </a:lnSpc>
              <a:spcBef>
                <a:spcPts val="0"/>
              </a:spcBef>
              <a:spcAft>
                <a:spcPts val="0"/>
              </a:spcAft>
              <a:buSzPts val="1800"/>
              <a:buChar char="●"/>
            </a:pPr>
            <a:r>
              <a:rPr lang="en"/>
              <a:t>Preprocessing</a:t>
            </a:r>
            <a:endParaRPr/>
          </a:p>
          <a:p>
            <a:pPr indent="-317500" lvl="1" marL="914400" rtl="0" algn="l">
              <a:lnSpc>
                <a:spcPct val="200000"/>
              </a:lnSpc>
              <a:spcBef>
                <a:spcPts val="0"/>
              </a:spcBef>
              <a:spcAft>
                <a:spcPts val="0"/>
              </a:spcAft>
              <a:buSzPts val="1400"/>
              <a:buChar char="○"/>
            </a:pPr>
            <a:r>
              <a:rPr lang="en"/>
              <a:t>Scaling</a:t>
            </a:r>
            <a:endParaRPr/>
          </a:p>
          <a:p>
            <a:pPr indent="-317500" lvl="1" marL="914400" rtl="0" algn="l">
              <a:lnSpc>
                <a:spcPct val="200000"/>
              </a:lnSpc>
              <a:spcBef>
                <a:spcPts val="0"/>
              </a:spcBef>
              <a:spcAft>
                <a:spcPts val="0"/>
              </a:spcAft>
              <a:buSzPts val="1400"/>
              <a:buChar char="○"/>
            </a:pPr>
            <a:r>
              <a:rPr lang="en"/>
              <a:t>One-hot encoding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 (cont.)</a:t>
            </a:r>
            <a:endParaRPr/>
          </a:p>
        </p:txBody>
      </p:sp>
      <p:sp>
        <p:nvSpPr>
          <p:cNvPr id="85" name="Google Shape;85;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47500" lnSpcReduction="10000"/>
          </a:bodyPr>
          <a:lstStyle/>
          <a:p>
            <a:pPr indent="-342928" lvl="0" marL="457200" rtl="0" algn="l">
              <a:lnSpc>
                <a:spcPct val="150000"/>
              </a:lnSpc>
              <a:spcBef>
                <a:spcPts val="0"/>
              </a:spcBef>
              <a:spcAft>
                <a:spcPts val="0"/>
              </a:spcAft>
              <a:buSzPct val="100000"/>
              <a:buChar char="●"/>
            </a:pPr>
            <a:r>
              <a:rPr lang="en" sz="3790"/>
              <a:t>Exploratory Data Analysis</a:t>
            </a:r>
            <a:endParaRPr sz="3790"/>
          </a:p>
          <a:p>
            <a:pPr indent="-334168" lvl="1" marL="914400" rtl="0" algn="l">
              <a:lnSpc>
                <a:spcPct val="150000"/>
              </a:lnSpc>
              <a:spcBef>
                <a:spcPts val="0"/>
              </a:spcBef>
              <a:spcAft>
                <a:spcPts val="0"/>
              </a:spcAft>
              <a:buSzPct val="100000"/>
              <a:buChar char="○"/>
            </a:pPr>
            <a:r>
              <a:rPr lang="en" sz="3500"/>
              <a:t>Calculate proportions of incomes over $50K</a:t>
            </a:r>
            <a:endParaRPr sz="3500"/>
          </a:p>
          <a:p>
            <a:pPr indent="-334168" lvl="1" marL="914400" rtl="0" algn="l">
              <a:lnSpc>
                <a:spcPct val="150000"/>
              </a:lnSpc>
              <a:spcBef>
                <a:spcPts val="0"/>
              </a:spcBef>
              <a:spcAft>
                <a:spcPts val="0"/>
              </a:spcAft>
              <a:buSzPct val="100000"/>
              <a:buChar char="○"/>
            </a:pPr>
            <a:r>
              <a:rPr lang="en" sz="3500"/>
              <a:t>Education</a:t>
            </a:r>
            <a:endParaRPr sz="3500"/>
          </a:p>
          <a:p>
            <a:pPr indent="-334168" lvl="1" marL="914400" rtl="0" algn="l">
              <a:lnSpc>
                <a:spcPct val="150000"/>
              </a:lnSpc>
              <a:spcBef>
                <a:spcPts val="0"/>
              </a:spcBef>
              <a:spcAft>
                <a:spcPts val="0"/>
              </a:spcAft>
              <a:buSzPct val="100000"/>
              <a:buChar char="○"/>
            </a:pPr>
            <a:r>
              <a:rPr lang="en" sz="3500"/>
              <a:t>WorkClass</a:t>
            </a:r>
            <a:endParaRPr sz="3500"/>
          </a:p>
          <a:p>
            <a:pPr indent="-334168" lvl="1" marL="914400" rtl="0" algn="l">
              <a:lnSpc>
                <a:spcPct val="150000"/>
              </a:lnSpc>
              <a:spcBef>
                <a:spcPts val="0"/>
              </a:spcBef>
              <a:spcAft>
                <a:spcPts val="0"/>
              </a:spcAft>
              <a:buSzPct val="100000"/>
              <a:buChar char="○"/>
            </a:pPr>
            <a:r>
              <a:rPr lang="en" sz="3500"/>
              <a:t>Occupation</a:t>
            </a:r>
            <a:endParaRPr sz="3500"/>
          </a:p>
          <a:p>
            <a:pPr indent="-334168" lvl="1" marL="914400" rtl="0" algn="l">
              <a:lnSpc>
                <a:spcPct val="150000"/>
              </a:lnSpc>
              <a:spcBef>
                <a:spcPts val="0"/>
              </a:spcBef>
              <a:spcAft>
                <a:spcPts val="0"/>
              </a:spcAft>
              <a:buSzPct val="100000"/>
              <a:buChar char="○"/>
            </a:pPr>
            <a:r>
              <a:rPr lang="en" sz="3500"/>
              <a:t>Marital Status</a:t>
            </a:r>
            <a:endParaRPr sz="3500"/>
          </a:p>
          <a:p>
            <a:pPr indent="-334168" lvl="1" marL="914400" rtl="0" algn="l">
              <a:lnSpc>
                <a:spcPct val="150000"/>
              </a:lnSpc>
              <a:spcBef>
                <a:spcPts val="0"/>
              </a:spcBef>
              <a:spcAft>
                <a:spcPts val="0"/>
              </a:spcAft>
              <a:buSzPct val="100000"/>
              <a:buChar char="○"/>
            </a:pPr>
            <a:r>
              <a:rPr lang="en" sz="3500"/>
              <a:t>Relationship</a:t>
            </a:r>
            <a:endParaRPr sz="3500"/>
          </a:p>
          <a:p>
            <a:pPr indent="-334168" lvl="1" marL="914400" rtl="0" algn="l">
              <a:lnSpc>
                <a:spcPct val="150000"/>
              </a:lnSpc>
              <a:spcBef>
                <a:spcPts val="0"/>
              </a:spcBef>
              <a:spcAft>
                <a:spcPts val="0"/>
              </a:spcAft>
              <a:buSzPct val="100000"/>
              <a:buChar char="○"/>
            </a:pPr>
            <a:r>
              <a:rPr lang="en" sz="3500"/>
              <a:t>Race</a:t>
            </a:r>
            <a:endParaRPr sz="3500"/>
          </a:p>
          <a:p>
            <a:pPr indent="-334168" lvl="1" marL="914400" rtl="0" algn="l">
              <a:lnSpc>
                <a:spcPct val="150000"/>
              </a:lnSpc>
              <a:spcBef>
                <a:spcPts val="0"/>
              </a:spcBef>
              <a:spcAft>
                <a:spcPts val="0"/>
              </a:spcAft>
              <a:buSzPct val="100000"/>
              <a:buChar char="○"/>
            </a:pPr>
            <a:r>
              <a:rPr lang="en" sz="3500"/>
              <a:t>Gender</a:t>
            </a:r>
            <a:endParaRPr sz="35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 (cont.)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Machine Learning</a:t>
            </a:r>
            <a:endParaRPr/>
          </a:p>
          <a:p>
            <a:pPr indent="-317500" lvl="1" marL="914400" rtl="0" algn="l">
              <a:lnSpc>
                <a:spcPct val="200000"/>
              </a:lnSpc>
              <a:spcBef>
                <a:spcPts val="0"/>
              </a:spcBef>
              <a:spcAft>
                <a:spcPts val="0"/>
              </a:spcAft>
              <a:buSzPts val="1400"/>
              <a:buChar char="○"/>
            </a:pPr>
            <a:r>
              <a:rPr lang="en"/>
              <a:t>Use test-train splits</a:t>
            </a:r>
            <a:endParaRPr/>
          </a:p>
          <a:p>
            <a:pPr indent="-317500" lvl="1" marL="914400" rtl="0" algn="l">
              <a:lnSpc>
                <a:spcPct val="200000"/>
              </a:lnSpc>
              <a:spcBef>
                <a:spcPts val="0"/>
              </a:spcBef>
              <a:spcAft>
                <a:spcPts val="0"/>
              </a:spcAft>
              <a:buSzPts val="1400"/>
              <a:buChar char="○"/>
            </a:pPr>
            <a:r>
              <a:rPr lang="en"/>
              <a:t>Logistic Regression</a:t>
            </a:r>
            <a:endParaRPr/>
          </a:p>
          <a:p>
            <a:pPr indent="-317500" lvl="1" marL="914400" rtl="0" algn="l">
              <a:lnSpc>
                <a:spcPct val="200000"/>
              </a:lnSpc>
              <a:spcBef>
                <a:spcPts val="0"/>
              </a:spcBef>
              <a:spcAft>
                <a:spcPts val="0"/>
              </a:spcAft>
              <a:buSzPts val="1400"/>
              <a:buChar char="○"/>
            </a:pPr>
            <a:r>
              <a:rPr lang="en"/>
              <a:t>Decision Tree</a:t>
            </a:r>
            <a:endParaRPr/>
          </a:p>
          <a:p>
            <a:pPr indent="-317500" lvl="1" marL="914400" rtl="0" algn="l">
              <a:lnSpc>
                <a:spcPct val="200000"/>
              </a:lnSpc>
              <a:spcBef>
                <a:spcPts val="0"/>
              </a:spcBef>
              <a:spcAft>
                <a:spcPts val="0"/>
              </a:spcAft>
              <a:buSzPts val="1400"/>
              <a:buChar char="○"/>
            </a:pPr>
            <a:r>
              <a:rPr lang="en"/>
              <a:t>Random Forest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As expected, the higher the education level, the greater the proportion of adults with incomes over 50K. From the master's level and up, adults making more than 50K outnumber adults making 50K or less.</a:t>
            </a:r>
            <a:endParaRPr sz="1400"/>
          </a:p>
        </p:txBody>
      </p:sp>
      <p:sp>
        <p:nvSpPr>
          <p:cNvPr id="97" name="Google Shape;97;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98" name="Google Shape;98;p20"/>
          <p:cNvPicPr preferRelativeResize="0"/>
          <p:nvPr/>
        </p:nvPicPr>
        <p:blipFill>
          <a:blip r:embed="rId3">
            <a:alphaModFix/>
          </a:blip>
          <a:stretch>
            <a:fillRect/>
          </a:stretch>
        </p:blipFill>
        <p:spPr>
          <a:xfrm>
            <a:off x="3272100" y="152400"/>
            <a:ext cx="532869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Exploratory Data Analysis (cont.)</a:t>
            </a:r>
            <a:endParaRPr/>
          </a:p>
        </p:txBody>
      </p:sp>
      <p:sp>
        <p:nvSpPr>
          <p:cNvPr id="104" name="Google Shape;104;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Among the adults with pay, those in the private class have the lowest proportion of incomes over 50K, while those self-employed in incorporated businesses have not only the greatest proportion of incomes over 50K, but adults making more than 50K outnumber those that are not.</a:t>
            </a:r>
            <a:endParaRPr sz="1400"/>
          </a:p>
        </p:txBody>
      </p:sp>
      <p:pic>
        <p:nvPicPr>
          <p:cNvPr id="105" name="Google Shape;105;p21"/>
          <p:cNvPicPr preferRelativeResize="0"/>
          <p:nvPr/>
        </p:nvPicPr>
        <p:blipFill>
          <a:blip r:embed="rId3">
            <a:alphaModFix/>
          </a:blip>
          <a:stretch>
            <a:fillRect/>
          </a:stretch>
        </p:blipFill>
        <p:spPr>
          <a:xfrm>
            <a:off x="3272100" y="152400"/>
            <a:ext cx="518797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