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6" r:id="rId4"/>
    <p:sldId id="274" r:id="rId5"/>
    <p:sldId id="277" r:id="rId6"/>
    <p:sldId id="270" r:id="rId7"/>
    <p:sldId id="280" r:id="rId8"/>
    <p:sldId id="281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3"/>
    <p:restoredTop sz="75926"/>
  </p:normalViewPr>
  <p:slideViewPr>
    <p:cSldViewPr snapToGrid="0">
      <p:cViewPr>
        <p:scale>
          <a:sx n="81" d="100"/>
          <a:sy n="81" d="100"/>
        </p:scale>
        <p:origin x="1496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D8B74-3B80-0540-9852-CC01BC5C6678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B2344-E3E5-4B42-B8B4-15B49449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B2344-E3E5-4B42-B8B4-15B49449B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random forest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algorithm is a type of ensemble learning algorithm.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This means that it uses multiple decision trees to make predictions.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The advantage of using an ensemble algorithm is that it can reduce the variance in the predictions, making them more accurate.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The random forest algorithm achieves this by averaging the predictions of the individual decision trees.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decision tree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algorithm is a type of supervised learning algorithm.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This means that it requires a training dataset in order to learn how to make predictions.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The advantage of using a supervised learning algorithm is that it can learn complex patterns in the data.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The disadvantage of using a supervised learning algorithm is that it takes longer to train than an unsupervised learning algorithm.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True Positive: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B2344-E3E5-4B42-B8B4-15B49449BC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6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A8DD-791E-3292-E5FC-78DDD30AA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2434B-AD4B-2A93-5D2B-845614B2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CDEFF-380B-1F5C-EBF5-DC84E618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2569-11BB-0530-BA52-B591EB81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F84B-74CA-DD07-9397-E75C3989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8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183F-FACA-E7D7-A811-EEDE00AD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57CBE-22EE-C547-CAE1-799CFC6AE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BFA9-D036-FE9B-41D6-4661A88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EFAC5-97D7-BB0E-38D4-FBCFD051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E69B-F296-407B-D8CD-462CA28D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80E0D-F14B-9745-C2CF-173F98906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EE0AF-FF53-5F6B-1AAE-6EE47E4DD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5104-BF8B-08ED-22E8-7FC3D07E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A872F-CB18-818A-0615-AFF293A4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60AA-56AD-7C6D-FC46-CE63276B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40C9-C9C2-1D92-E29F-91A026C5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BC49-588E-D400-88B0-F64500E0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7B81-C639-19B0-66A8-66D00367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27C9B-6A51-9DD0-2987-1249E053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4ACA-3155-3FB2-74F8-D2FDF338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86C0-978D-9743-B263-ADCE8A41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8FDB4-5230-8228-007D-8DC0DE86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4FE1-17F1-9B93-2245-1DB9EC79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83C7B-8133-9C04-B3AD-1BCC1CF4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C6D5-78A3-6FE2-7645-5A4EAE70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5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A825-3F0F-E55E-B0F0-25CEFEC0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7F9C-38AF-06B0-B8FF-F2ADD948E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AA2E7-8D77-77D6-6501-3583102D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CD4EF-8AB3-555E-83F2-53A59DA0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43B00-F6ED-D378-3534-416536BC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FBC5-87ED-AF60-B30B-66F1AB91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B7DA-435C-2E89-6915-83BCEC25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150AF-6D6A-7DCC-AD7C-BF081BABB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9958A-7A37-A36F-E0F0-9F8273827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6CD1D-4288-4326-8D1F-2744366F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12340-47FF-D30F-B9BB-E603253E0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4B440-62A6-2621-916C-A330F31D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5BE9F-231B-E954-8E54-D8B11348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B5278-59D5-B0AB-5086-8D9E5726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E399-5516-68C3-40CA-518A2082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592D5-569A-8528-781B-1663CA1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FE494-0C5D-A730-07E7-125084F1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8E839-0CE9-4B3C-130B-AA2B3B16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D6D16-8A79-CBD8-521B-6EE21F71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7D336-9FAE-18D1-6619-1142D257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5D440-F537-E59A-BB6C-1B249BFD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BA67-7F08-EAAA-931B-780E8A22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FD31-FE19-3E63-2AE0-A9A42159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8C3A6-49C4-5DA2-EF8E-ACA927F08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B5AF1-1A49-35E2-DA07-3513CCAA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08AFD-1250-EAB8-3F78-BB146D06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2512B-F165-CD23-FDDD-B1413E00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B710-072B-B3B3-6F52-9AE0583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F549A-829E-80E9-6AF2-C6C05E28E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A57D3-5E76-1AEB-56B9-A9B63842A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949D-D90D-8E00-7D4B-4F194BB9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2F2D2-F57D-A2C0-3235-F5C88D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9026B-1734-F036-9523-E9A551B0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1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E3687-D05E-DC14-27A8-2C1ABED4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DA5D-800D-DB34-F0EB-3F02E4CB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2388-4BF2-4BE2-F451-70ABB228C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56C8-FF25-DFF9-02A3-385A8E774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5CD48-0900-E604-EA38-0511D3DA0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6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nriueno/telco-customer-data-analysis-prediction/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tre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529AAECE-CA29-697A-B514-D49856490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61EAB-74A0-529F-CDDE-AB975983A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9" y="1122363"/>
            <a:ext cx="437071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Customer Registration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2EB4-43C2-FD10-3476-166881A04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Sandeep Bansal</a:t>
            </a:r>
          </a:p>
          <a:p>
            <a:pPr algn="l"/>
            <a:r>
              <a:rPr lang="en-US" sz="2000" dirty="0"/>
              <a:t>Fall 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614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BCA04A09-04EC-EAF0-7090-8AD4F0C0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Given a set of dimensions can a model predict whether a a will register?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Utilizing customer data allows professionals to:</a:t>
            </a:r>
          </a:p>
          <a:p>
            <a:pPr marL="914400" lvl="1" indent="-457200"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Determine likelihood a customer will register.</a:t>
            </a:r>
          </a:p>
          <a:p>
            <a:pPr marL="914400" lvl="1" indent="-457200"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Predict behavior and understand potential lifelong customer value.</a:t>
            </a:r>
          </a:p>
          <a:p>
            <a:pPr marL="914400" lvl="1" indent="-457200"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Establish baseline metrics for what an ideal returning customer looks like.</a:t>
            </a:r>
          </a:p>
          <a:p>
            <a:pPr marL="914400" lvl="1" indent="-457200"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Optimize marketing strategy to maximize customer acquisition and profitability. </a:t>
            </a:r>
          </a:p>
          <a:p>
            <a:pPr marL="914400" lvl="1" indent="-457200"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pPr marL="914400" lvl="1" indent="-457200"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pPr marL="914400" lvl="1" indent="-457200"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pPr marL="914400" lvl="1" indent="-457200"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endParaRPr lang="en-US" sz="2400" b="1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1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21" y="85071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08"/>
            <a:ext cx="9943214" cy="99179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Data Overview</a:t>
            </a: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BCA04A09-04EC-EAF0-7090-8AD4F0C0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3" name="Picture 2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A0524CDB-368A-564B-2E71-DBCB01B8D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21" y="1023703"/>
            <a:ext cx="10993310" cy="54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12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149311" y="10"/>
            <a:ext cx="12191997" cy="685800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Target Variable Analysis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187975BD-08B6-8916-3B1A-75D204F77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7130" y="2141537"/>
            <a:ext cx="5407177" cy="4351338"/>
          </a:xfrm>
        </p:spPr>
      </p:pic>
    </p:spTree>
    <p:extLst>
      <p:ext uri="{BB962C8B-B14F-4D97-AF65-F5344CB8AC3E}">
        <p14:creationId xmlns:p14="http://schemas.microsoft.com/office/powerpoint/2010/main" val="98198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3320" b="12410"/>
          <a:stretch/>
        </p:blipFill>
        <p:spPr>
          <a:xfrm>
            <a:off x="-3027" y="0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05574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Tree based Method Approach</a:t>
            </a: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1D9963-F181-7313-ECC2-61DE3E12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832"/>
            <a:ext cx="10735647" cy="479304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sz="2400" b="1" dirty="0"/>
              <a:t>Classification Regression</a:t>
            </a:r>
          </a:p>
          <a:p>
            <a:pPr lvl="1"/>
            <a:r>
              <a:rPr lang="en-US" sz="2000" b="1" dirty="0"/>
              <a:t>Random Forrest</a:t>
            </a:r>
          </a:p>
          <a:p>
            <a:pPr lvl="1"/>
            <a:r>
              <a:rPr lang="en-US" sz="2000" b="1" dirty="0"/>
              <a:t>Decision Tree</a:t>
            </a:r>
          </a:p>
          <a:p>
            <a:endParaRPr lang="en-US" b="1" dirty="0"/>
          </a:p>
          <a:p>
            <a:r>
              <a:rPr lang="en-US" sz="2200" b="1" dirty="0"/>
              <a:t>Random Forest- Multiple trees to make a prediction.</a:t>
            </a:r>
          </a:p>
          <a:p>
            <a:r>
              <a:rPr lang="en-US" sz="2200" b="1" dirty="0"/>
              <a:t>Decision Tree- Single tree utilizing training dataset. 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endParaRPr lang="en-US" b="1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5221337-5EA8-9CDA-35D3-109B315A183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31" y="2126892"/>
            <a:ext cx="4650368" cy="2604206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47466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-200473" y="287977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Exploratory Data Analysis Univariate 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35447259-2076-3B49-DF22-4998DBB8B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399" y="1876601"/>
            <a:ext cx="2081513" cy="1552399"/>
          </a:xfr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D841F3B-8CEC-3411-46FD-9A96ED3D2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426" y="1836983"/>
            <a:ext cx="6948565" cy="407577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9982A26-EE6B-31A3-6E72-BCEDF61F9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38" y="3716972"/>
            <a:ext cx="2695944" cy="20106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043107-5DF2-FDD1-8947-9491EABED2DD}"/>
              </a:ext>
            </a:extLst>
          </p:cNvPr>
          <p:cNvSpPr txBox="1"/>
          <p:nvPr/>
        </p:nvSpPr>
        <p:spPr>
          <a:xfrm>
            <a:off x="7652720" y="5677573"/>
            <a:ext cx="444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=GVECbcKUio4</a:t>
            </a:r>
          </a:p>
        </p:txBody>
      </p:sp>
    </p:spTree>
    <p:extLst>
      <p:ext uri="{BB962C8B-B14F-4D97-AF65-F5344CB8AC3E}">
        <p14:creationId xmlns:p14="http://schemas.microsoft.com/office/powerpoint/2010/main" val="1275788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149311" y="10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Exploratory Data Analysis Bivariate 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0D7B58B9-D37F-5DDC-E01F-D97F301F5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964595"/>
            <a:ext cx="2846070" cy="2074307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D710DCE-AF95-6610-D84D-A224042E2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168380"/>
            <a:ext cx="2905266" cy="214161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F4FE35F-4D96-7A6A-C03D-57149946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59" y="1979097"/>
            <a:ext cx="2846072" cy="2074307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27E6D69-37AB-18BA-9621-B928B082B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334" y="4223244"/>
            <a:ext cx="3016237" cy="20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94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-206119" y="10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365125"/>
            <a:ext cx="10660117" cy="1325563"/>
          </a:xfrm>
        </p:spPr>
        <p:txBody>
          <a:bodyPr>
            <a:noAutofit/>
          </a:bodyPr>
          <a:lstStyle/>
          <a:p>
            <a:r>
              <a:rPr lang="en-US" sz="5000" b="1" dirty="0">
                <a:effectLst/>
              </a:rPr>
              <a:t>Results: Decision Tree vs Random Forrest</a:t>
            </a:r>
            <a:endParaRPr lang="en-US" sz="5000" b="1" dirty="0">
              <a:solidFill>
                <a:srgbClr val="FFFFFF"/>
              </a:solidFill>
            </a:endParaRP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C75B1DBD-4984-088A-E42F-325A8A7D5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11" y="1955086"/>
            <a:ext cx="4297172" cy="3251914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DA407A70-3B17-5530-BDC5-1F8C6CB1B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065" y="1924542"/>
            <a:ext cx="4219974" cy="3556000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B38124-A04A-41D0-7771-D982EA0A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310" y="5176456"/>
            <a:ext cx="4297171" cy="882662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BF0C8E-8505-3329-2CD2-DF25BC623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7063" y="5480542"/>
            <a:ext cx="4200407" cy="7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79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-335271" y="10"/>
            <a:ext cx="12191997" cy="685800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365125"/>
            <a:ext cx="10660117" cy="132556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effectLst/>
              </a:rPr>
              <a:t>Resources</a:t>
            </a:r>
            <a:endParaRPr lang="en-US" sz="5000" b="1" dirty="0">
              <a:solidFill>
                <a:srgbClr val="FFFFFF"/>
              </a:solidFill>
            </a:endParaRP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48528E-4A7E-930F-7F4F-7703D2631054}"/>
              </a:ext>
            </a:extLst>
          </p:cNvPr>
          <p:cNvSpPr txBox="1"/>
          <p:nvPr/>
        </p:nvSpPr>
        <p:spPr>
          <a:xfrm>
            <a:off x="1024759" y="2443655"/>
            <a:ext cx="100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737CB-0D3B-A2A6-0C69-D197C4153362}"/>
              </a:ext>
            </a:extLst>
          </p:cNvPr>
          <p:cNvSpPr txBox="1"/>
          <p:nvPr/>
        </p:nvSpPr>
        <p:spPr>
          <a:xfrm>
            <a:off x="1093076" y="2110667"/>
            <a:ext cx="100058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u="sng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https://www.kaggle.com/code/anriueno/telco-customer-data-analysis-prediction/data</a:t>
            </a:r>
            <a:endParaRPr lang="en-US" b="0" i="0" dirty="0">
              <a:effectLst/>
              <a:latin typeface="-apple-system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Tommy Blanchard, Debasish Behera and </a:t>
            </a:r>
            <a:r>
              <a:rPr lang="en-US" b="0" i="0" dirty="0" err="1">
                <a:effectLst/>
                <a:latin typeface="-apple-system"/>
              </a:rPr>
              <a:t>Pranshu</a:t>
            </a:r>
            <a:r>
              <a:rPr lang="en-US" b="0" i="0" dirty="0">
                <a:effectLst/>
                <a:latin typeface="-apple-system"/>
              </a:rPr>
              <a:t> Bhatnagar. “Data Science for Marketing Analytics.”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https://scikit-learn.org/stable/modules/tree.html</a:t>
            </a:r>
            <a:endParaRPr lang="en-US" b="0" i="0" u="none" strike="noStrike" dirty="0">
              <a:effectLst/>
              <a:latin typeface="-apple-system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endParaRPr lang="en-US" dirty="0">
              <a:latin typeface="-apple-system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endParaRPr lang="en-US" dirty="0"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dirty="0"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33658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20057</TotalTime>
  <Words>317</Words>
  <Application>Microsoft Macintosh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inherit</vt:lpstr>
      <vt:lpstr>Office Theme</vt:lpstr>
      <vt:lpstr>Customer Registration  Analysis</vt:lpstr>
      <vt:lpstr>Background</vt:lpstr>
      <vt:lpstr>Data Overview</vt:lpstr>
      <vt:lpstr>Target Variable Analysis</vt:lpstr>
      <vt:lpstr>Tree based Method Approach</vt:lpstr>
      <vt:lpstr>Exploratory Data Analysis Univariate </vt:lpstr>
      <vt:lpstr>Exploratory Data Analysis Bivariate </vt:lpstr>
      <vt:lpstr>Results: Decision Tree vs Random Forrest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munna bansal</dc:creator>
  <cp:lastModifiedBy>munna bansal</cp:lastModifiedBy>
  <cp:revision>10</cp:revision>
  <dcterms:created xsi:type="dcterms:W3CDTF">2022-12-04T19:29:34Z</dcterms:created>
  <dcterms:modified xsi:type="dcterms:W3CDTF">2022-12-18T20:08:33Z</dcterms:modified>
</cp:coreProperties>
</file>