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2"/>
  </p:notesMasterIdLst>
  <p:handoutMasterIdLst>
    <p:handoutMasterId r:id="rId13"/>
  </p:handoutMasterIdLst>
  <p:sldIdLst>
    <p:sldId id="256" r:id="rId2"/>
    <p:sldId id="258" r:id="rId3"/>
    <p:sldId id="271" r:id="rId4"/>
    <p:sldId id="262" r:id="rId5"/>
    <p:sldId id="277" r:id="rId6"/>
    <p:sldId id="265" r:id="rId7"/>
    <p:sldId id="275" r:id="rId8"/>
    <p:sldId id="278" r:id="rId9"/>
    <p:sldId id="279" r:id="rId10"/>
    <p:sldId id="276" r:id="rId11"/>
  </p:sldIdLst>
  <p:sldSz cx="9144000" cy="6858000" type="screen4x3"/>
  <p:notesSz cx="9220200" cy="6934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56AA6"/>
    <a:srgbClr val="005BE2"/>
    <a:srgbClr val="0066FF"/>
    <a:srgbClr val="990000"/>
    <a:srgbClr val="333333"/>
    <a:srgbClr val="006600"/>
    <a:srgbClr val="339966"/>
    <a:srgbClr val="66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99" autoAdjust="0"/>
  </p:normalViewPr>
  <p:slideViewPr>
    <p:cSldViewPr>
      <p:cViewPr varScale="1">
        <p:scale>
          <a:sx n="54" d="100"/>
          <a:sy n="54" d="100"/>
        </p:scale>
        <p:origin x="84" y="4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95843" cy="3462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22247" y="1"/>
            <a:ext cx="3995843" cy="346232"/>
          </a:xfrm>
          <a:prstGeom prst="rect">
            <a:avLst/>
          </a:prstGeom>
        </p:spPr>
        <p:txBody>
          <a:bodyPr vert="horz" lIns="91440" tIns="45720" rIns="91440" bIns="45720" rtlCol="0"/>
          <a:lstStyle>
            <a:lvl1pPr algn="r">
              <a:defRPr sz="1200"/>
            </a:lvl1pPr>
          </a:lstStyle>
          <a:p>
            <a:fld id="{75F22A57-9970-4425-8D13-7A597D069596}" type="datetimeFigureOut">
              <a:rPr lang="en-US" smtClean="0"/>
              <a:pPr/>
              <a:t>2/10/2015</a:t>
            </a:fld>
            <a:endParaRPr lang="en-US" dirty="0"/>
          </a:p>
        </p:txBody>
      </p:sp>
      <p:sp>
        <p:nvSpPr>
          <p:cNvPr id="4" name="Footer Placeholder 3"/>
          <p:cNvSpPr>
            <a:spLocks noGrp="1"/>
          </p:cNvSpPr>
          <p:nvPr>
            <p:ph type="ftr" sz="quarter" idx="2"/>
          </p:nvPr>
        </p:nvSpPr>
        <p:spPr>
          <a:xfrm>
            <a:off x="0" y="6586775"/>
            <a:ext cx="3995843" cy="3462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22247" y="6586775"/>
            <a:ext cx="3995843" cy="346232"/>
          </a:xfrm>
          <a:prstGeom prst="rect">
            <a:avLst/>
          </a:prstGeom>
        </p:spPr>
        <p:txBody>
          <a:bodyPr vert="horz" lIns="91440" tIns="45720" rIns="91440" bIns="45720" rtlCol="0" anchor="b"/>
          <a:lstStyle>
            <a:lvl1pPr algn="r">
              <a:defRPr sz="1200"/>
            </a:lvl1pPr>
          </a:lstStyle>
          <a:p>
            <a:fld id="{ABCAFE10-0255-4D3D-869E-A968BFC3AADA}" type="slidenum">
              <a:rPr lang="en-US" smtClean="0"/>
              <a:pPr/>
              <a:t>‹#›</a:t>
            </a:fld>
            <a:endParaRPr lang="en-US" dirty="0"/>
          </a:p>
        </p:txBody>
      </p:sp>
    </p:spTree>
    <p:extLst>
      <p:ext uri="{BB962C8B-B14F-4D97-AF65-F5344CB8AC3E}">
        <p14:creationId xmlns:p14="http://schemas.microsoft.com/office/powerpoint/2010/main" val="2894323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dirty="0"/>
          </a:p>
        </p:txBody>
      </p:sp>
      <p:sp>
        <p:nvSpPr>
          <p:cNvPr id="3" name="Date Placeholder 2"/>
          <p:cNvSpPr>
            <a:spLocks noGrp="1"/>
          </p:cNvSpPr>
          <p:nvPr>
            <p:ph type="dt" idx="1"/>
          </p:nvPr>
        </p:nvSpPr>
        <p:spPr>
          <a:xfrm>
            <a:off x="5222646" y="0"/>
            <a:ext cx="3995420" cy="346710"/>
          </a:xfrm>
          <a:prstGeom prst="rect">
            <a:avLst/>
          </a:prstGeom>
        </p:spPr>
        <p:txBody>
          <a:bodyPr vert="horz" lIns="92309" tIns="46154" rIns="92309" bIns="46154" rtlCol="0"/>
          <a:lstStyle>
            <a:lvl1pPr algn="r">
              <a:defRPr sz="1200"/>
            </a:lvl1pPr>
          </a:lstStyle>
          <a:p>
            <a:fld id="{0690B6CA-5B3E-4CFC-A08D-655679A1E5AD}" type="datetimeFigureOut">
              <a:rPr lang="en-US" smtClean="0"/>
              <a:pPr/>
              <a:t>2/10/2015</a:t>
            </a:fld>
            <a:endParaRPr lang="en-US" dirty="0"/>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3995420" cy="346710"/>
          </a:xfrm>
          <a:prstGeom prst="rect">
            <a:avLst/>
          </a:prstGeom>
        </p:spPr>
        <p:txBody>
          <a:bodyPr vert="horz" lIns="92309" tIns="46154" rIns="92309" bIns="461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22646" y="6586287"/>
            <a:ext cx="3995420" cy="346710"/>
          </a:xfrm>
          <a:prstGeom prst="rect">
            <a:avLst/>
          </a:prstGeom>
        </p:spPr>
        <p:txBody>
          <a:bodyPr vert="horz" lIns="92309" tIns="46154" rIns="92309" bIns="46154" rtlCol="0" anchor="b"/>
          <a:lstStyle>
            <a:lvl1pPr algn="r">
              <a:defRPr sz="1200"/>
            </a:lvl1pPr>
          </a:lstStyle>
          <a:p>
            <a:fld id="{7DEAADEA-836C-4F20-A753-CD0D7DD40216}" type="slidenum">
              <a:rPr lang="en-US" smtClean="0"/>
              <a:pPr/>
              <a:t>‹#›</a:t>
            </a:fld>
            <a:endParaRPr lang="en-US" dirty="0"/>
          </a:p>
        </p:txBody>
      </p:sp>
    </p:spTree>
    <p:extLst>
      <p:ext uri="{BB962C8B-B14F-4D97-AF65-F5344CB8AC3E}">
        <p14:creationId xmlns:p14="http://schemas.microsoft.com/office/powerpoint/2010/main" val="385150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23087">
              <a:defRPr/>
            </a:pPr>
            <a:r>
              <a:rPr lang="en-US" dirty="0" smtClean="0"/>
              <a:t>Becoming</a:t>
            </a:r>
            <a:r>
              <a:rPr lang="en-US" baseline="0" dirty="0" smtClean="0"/>
              <a:t> a member of Tau Beta Pi is a great honor. It means that you are in the top 1/8</a:t>
            </a:r>
            <a:r>
              <a:rPr lang="en-US" baseline="30000" dirty="0" smtClean="0"/>
              <a:t>th</a:t>
            </a:r>
            <a:r>
              <a:rPr lang="en-US" baseline="0" dirty="0" smtClean="0"/>
              <a:t> of the Junior class or the top 1/4</a:t>
            </a:r>
            <a:r>
              <a:rPr lang="en-US" baseline="30000" dirty="0" smtClean="0"/>
              <a:t>th</a:t>
            </a:r>
            <a:r>
              <a:rPr lang="en-US" baseline="0" dirty="0" smtClean="0"/>
              <a:t> of the Senior class. You will join many successful engineers in becoming a member of this society.</a:t>
            </a:r>
            <a:endParaRPr lang="en-US" dirty="0" smtClean="0"/>
          </a:p>
          <a:p>
            <a:pPr marL="0" lvl="1" defTabSz="923087">
              <a:defRPr/>
            </a:pPr>
            <a:r>
              <a:rPr lang="en-US" dirty="0" smtClean="0"/>
              <a:t>Former President of McDonnell Douglass,  Livingston Farrand, Milo Ketchum, President of Lockheed Martin</a:t>
            </a:r>
          </a:p>
          <a:p>
            <a:pPr marL="0" lvl="1" defTabSz="923087">
              <a:defRPr/>
            </a:pPr>
            <a:r>
              <a:rPr lang="en-US" dirty="0" smtClean="0"/>
              <a:t>Many of the CEO’s of major corporations have affiliations with TBP.</a:t>
            </a:r>
          </a:p>
          <a:p>
            <a:endParaRPr lang="en-US" dirty="0"/>
          </a:p>
        </p:txBody>
      </p:sp>
      <p:sp>
        <p:nvSpPr>
          <p:cNvPr id="4" name="Slide Number Placeholder 3"/>
          <p:cNvSpPr>
            <a:spLocks noGrp="1"/>
          </p:cNvSpPr>
          <p:nvPr>
            <p:ph type="sldNum" sz="quarter" idx="10"/>
          </p:nvPr>
        </p:nvSpPr>
        <p:spPr/>
        <p:txBody>
          <a:bodyPr/>
          <a:lstStyle/>
          <a:p>
            <a:fld id="{7DEAADEA-836C-4F20-A753-CD0D7DD40216}" type="slidenum">
              <a:rPr lang="en-US" smtClean="0"/>
              <a:pPr/>
              <a:t>2</a:t>
            </a:fld>
            <a:endParaRPr lang="en-US" dirty="0"/>
          </a:p>
        </p:txBody>
      </p:sp>
    </p:spTree>
    <p:extLst>
      <p:ext uri="{BB962C8B-B14F-4D97-AF65-F5344CB8AC3E}">
        <p14:creationId xmlns:p14="http://schemas.microsoft.com/office/powerpoint/2010/main" val="285879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Engineering Futures are professional</a:t>
            </a:r>
            <a:r>
              <a:rPr lang="en-US" baseline="0" dirty="0" smtClean="0"/>
              <a:t> development courses that deal with interpersonal relationships and working with others, either as teams or in other group settings. Fortune 500 companies pay thousands, but we get them for free. Make you more marketable to employers. Curriculum: People skills, Team chartering, Group Process, Analytical Problem Solving, Effective Presentation Skills</a:t>
            </a:r>
            <a:endParaRPr lang="en-US" dirty="0"/>
          </a:p>
        </p:txBody>
      </p:sp>
      <p:sp>
        <p:nvSpPr>
          <p:cNvPr id="4" name="Slide Number Placeholder 3"/>
          <p:cNvSpPr>
            <a:spLocks noGrp="1"/>
          </p:cNvSpPr>
          <p:nvPr>
            <p:ph type="sldNum" sz="quarter" idx="10"/>
          </p:nvPr>
        </p:nvSpPr>
        <p:spPr/>
        <p:txBody>
          <a:bodyPr/>
          <a:lstStyle/>
          <a:p>
            <a:fld id="{7DEAADEA-836C-4F20-A753-CD0D7DD40216}" type="slidenum">
              <a:rPr lang="en-US" smtClean="0"/>
              <a:pPr/>
              <a:t>3</a:t>
            </a:fld>
            <a:endParaRPr lang="en-US" dirty="0"/>
          </a:p>
        </p:txBody>
      </p:sp>
    </p:spTree>
    <p:extLst>
      <p:ext uri="{BB962C8B-B14F-4D97-AF65-F5344CB8AC3E}">
        <p14:creationId xmlns:p14="http://schemas.microsoft.com/office/powerpoint/2010/main" val="331440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 is also very</a:t>
            </a:r>
            <a:r>
              <a:rPr lang="en-US" baseline="0" dirty="0" smtClean="0"/>
              <a:t> important to Tau Beta Pi. We try and host a group volunteer event once a semester.</a:t>
            </a:r>
            <a:endParaRPr lang="en-US" dirty="0" smtClean="0"/>
          </a:p>
        </p:txBody>
      </p:sp>
      <p:sp>
        <p:nvSpPr>
          <p:cNvPr id="4" name="Slide Number Placeholder 3"/>
          <p:cNvSpPr>
            <a:spLocks noGrp="1"/>
          </p:cNvSpPr>
          <p:nvPr>
            <p:ph type="sldNum" sz="quarter" idx="10"/>
          </p:nvPr>
        </p:nvSpPr>
        <p:spPr/>
        <p:txBody>
          <a:bodyPr/>
          <a:lstStyle/>
          <a:p>
            <a:fld id="{7DEAADEA-836C-4F20-A753-CD0D7DD40216}" type="slidenum">
              <a:rPr lang="en-US" smtClean="0"/>
              <a:pPr/>
              <a:t>4</a:t>
            </a:fld>
            <a:endParaRPr lang="en-US" dirty="0"/>
          </a:p>
        </p:txBody>
      </p:sp>
    </p:spTree>
    <p:extLst>
      <p:ext uri="{BB962C8B-B14F-4D97-AF65-F5344CB8AC3E}">
        <p14:creationId xmlns:p14="http://schemas.microsoft.com/office/powerpoint/2010/main" val="83091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AADEA-836C-4F20-A753-CD0D7DD40216}" type="slidenum">
              <a:rPr lang="en-US" smtClean="0"/>
              <a:pPr/>
              <a:t>6</a:t>
            </a:fld>
            <a:endParaRPr lang="en-US" dirty="0"/>
          </a:p>
        </p:txBody>
      </p:sp>
    </p:spTree>
    <p:extLst>
      <p:ext uri="{BB962C8B-B14F-4D97-AF65-F5344CB8AC3E}">
        <p14:creationId xmlns:p14="http://schemas.microsoft.com/office/powerpoint/2010/main" val="231057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AADEA-836C-4F20-A753-CD0D7DD40216}" type="slidenum">
              <a:rPr lang="en-US" smtClean="0"/>
              <a:pPr/>
              <a:t>8</a:t>
            </a:fld>
            <a:endParaRPr lang="en-US" dirty="0"/>
          </a:p>
        </p:txBody>
      </p:sp>
    </p:spTree>
    <p:extLst>
      <p:ext uri="{BB962C8B-B14F-4D97-AF65-F5344CB8AC3E}">
        <p14:creationId xmlns:p14="http://schemas.microsoft.com/office/powerpoint/2010/main" val="363297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90C3D01-7F4C-497F-ACC2-ED4FC5AD0F17}" type="slidenum">
              <a:rPr lang="en-US" altLang="en-US" smtClean="0"/>
              <a:pPr/>
              <a:t>‹#›</a:t>
            </a:fld>
            <a:endParaRPr lang="en-US" alt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EDDB7482-E48C-461D-A155-AEA2440AF166}" type="slidenum">
              <a:rPr lang="en-US" altLang="en-US" smtClean="0"/>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altLang="en-US" dirty="0"/>
          </a:p>
        </p:txBody>
      </p:sp>
      <p:sp>
        <p:nvSpPr>
          <p:cNvPr id="6" name="Slide Number Placeholder 5"/>
          <p:cNvSpPr>
            <a:spLocks noGrp="1"/>
          </p:cNvSpPr>
          <p:nvPr>
            <p:ph type="sldNum" sz="quarter" idx="12"/>
          </p:nvPr>
        </p:nvSpPr>
        <p:spPr/>
        <p:txBody>
          <a:bodyPr/>
          <a:lstStyle/>
          <a:p>
            <a:fld id="{67BB97B9-7906-4950-A8B3-11B170AD8F9C}" type="slidenum">
              <a:rPr lang="en-US" altLang="en-US" smtClean="0"/>
              <a:pPr/>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30725"/>
          </a:xfrm>
        </p:spPr>
        <p:txBody>
          <a:bodyPr/>
          <a:lstStyle/>
          <a:p>
            <a:endParaRPr lang="en-US" dirty="0"/>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F7868E0-4A97-48B1-9B1B-ED3737F8DE7D}" type="slidenum">
              <a:rPr lang="en-US" altLang="en-US"/>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7461AC8E-2FA1-4EC3-BA4E-1F4338B9FE0B}" type="slidenum">
              <a:rPr lang="en-US" altLang="en-US" smtClean="0"/>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317B3EC3-ED19-4ED7-A347-6C572F94C2A1}" type="slidenum">
              <a:rPr lang="en-US" altLang="en-US" smtClean="0"/>
              <a:pPr/>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70FF004D-12EB-48C5-BF7A-8B01C20076BC}" type="slidenum">
              <a:rPr lang="en-US" altLang="en-US" smtClean="0"/>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ltLang="en-US" dirty="0"/>
          </a:p>
        </p:txBody>
      </p:sp>
      <p:sp>
        <p:nvSpPr>
          <p:cNvPr id="8" name="Footer Placeholder 7"/>
          <p:cNvSpPr>
            <a:spLocks noGrp="1"/>
          </p:cNvSpPr>
          <p:nvPr>
            <p:ph type="ftr" sz="quarter" idx="11"/>
          </p:nvPr>
        </p:nvSpPr>
        <p:spPr/>
        <p:txBody>
          <a:bodyPr/>
          <a:lstStyle/>
          <a:p>
            <a:endParaRPr lang="en-US" altLang="en-US" dirty="0"/>
          </a:p>
        </p:txBody>
      </p:sp>
      <p:sp>
        <p:nvSpPr>
          <p:cNvPr id="9" name="Slide Number Placeholder 8"/>
          <p:cNvSpPr>
            <a:spLocks noGrp="1"/>
          </p:cNvSpPr>
          <p:nvPr>
            <p:ph type="sldNum" sz="quarter" idx="12"/>
          </p:nvPr>
        </p:nvSpPr>
        <p:spPr/>
        <p:txBody>
          <a:bodyPr/>
          <a:lstStyle/>
          <a:p>
            <a:fld id="{8D3ACCDF-51C5-4458-B9B9-CF5FBEA7D067}" type="slidenum">
              <a:rPr lang="en-US" altLang="en-US" smtClean="0"/>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ltLang="en-US" dirty="0"/>
          </a:p>
        </p:txBody>
      </p:sp>
      <p:sp>
        <p:nvSpPr>
          <p:cNvPr id="4" name="Footer Placeholder 3"/>
          <p:cNvSpPr>
            <a:spLocks noGrp="1"/>
          </p:cNvSpPr>
          <p:nvPr>
            <p:ph type="ftr" sz="quarter" idx="11"/>
          </p:nvPr>
        </p:nvSpPr>
        <p:spPr/>
        <p:txBody>
          <a:bodyPr/>
          <a:lstStyle/>
          <a:p>
            <a:endParaRPr lang="en-US" altLang="en-US" dirty="0"/>
          </a:p>
        </p:txBody>
      </p:sp>
      <p:sp>
        <p:nvSpPr>
          <p:cNvPr id="5" name="Slide Number Placeholder 4"/>
          <p:cNvSpPr>
            <a:spLocks noGrp="1"/>
          </p:cNvSpPr>
          <p:nvPr>
            <p:ph type="sldNum" sz="quarter" idx="12"/>
          </p:nvPr>
        </p:nvSpPr>
        <p:spPr/>
        <p:txBody>
          <a:bodyPr/>
          <a:lstStyle/>
          <a:p>
            <a:fld id="{1F88B308-9C89-4789-A3F8-F425354C3A1A}" type="slidenum">
              <a:rPr lang="en-US" altLang="en-US" smtClean="0"/>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dirty="0"/>
          </a:p>
        </p:txBody>
      </p:sp>
      <p:sp>
        <p:nvSpPr>
          <p:cNvPr id="3" name="Footer Placeholder 2"/>
          <p:cNvSpPr>
            <a:spLocks noGrp="1"/>
          </p:cNvSpPr>
          <p:nvPr>
            <p:ph type="ftr" sz="quarter" idx="11"/>
          </p:nvPr>
        </p:nvSpPr>
        <p:spPr/>
        <p:txBody>
          <a:bodyPr/>
          <a:lstStyle/>
          <a:p>
            <a:endParaRPr lang="en-US" altLang="en-US" dirty="0"/>
          </a:p>
        </p:txBody>
      </p:sp>
      <p:sp>
        <p:nvSpPr>
          <p:cNvPr id="4" name="Slide Number Placeholder 3"/>
          <p:cNvSpPr>
            <a:spLocks noGrp="1"/>
          </p:cNvSpPr>
          <p:nvPr>
            <p:ph type="sldNum" sz="quarter" idx="12"/>
          </p:nvPr>
        </p:nvSpPr>
        <p:spPr/>
        <p:txBody>
          <a:bodyPr/>
          <a:lstStyle/>
          <a:p>
            <a:fld id="{2E7E8645-63D0-4EC2-85CA-2C51A5DB1CA2}" type="slidenum">
              <a:rPr lang="en-US" altLang="en-US" smtClean="0"/>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7E921124-9D63-436A-A7E4-72212B9730BC}" type="slidenum">
              <a:rPr lang="en-US" altLang="en-US" smtClean="0"/>
              <a:pPr/>
              <a:t>‹#›</a:t>
            </a:fld>
            <a:endParaRPr lang="en-US" alt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lt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ltLang="en-US" dirty="0"/>
          </a:p>
        </p:txBody>
      </p:sp>
      <p:sp>
        <p:nvSpPr>
          <p:cNvPr id="7" name="Slide Number Placeholder 6"/>
          <p:cNvSpPr>
            <a:spLocks noGrp="1"/>
          </p:cNvSpPr>
          <p:nvPr>
            <p:ph type="sldNum" sz="quarter" idx="12"/>
          </p:nvPr>
        </p:nvSpPr>
        <p:spPr>
          <a:xfrm>
            <a:off x="8339328" y="1170432"/>
            <a:ext cx="733864" cy="201168"/>
          </a:xfrm>
        </p:spPr>
        <p:txBody>
          <a:bodyPr/>
          <a:lstStyle/>
          <a:p>
            <a:fld id="{8F835248-860F-47BA-8E21-5EDDDC4B9D78}" type="slidenum">
              <a:rPr lang="en-US" altLang="en-US" smtClean="0"/>
              <a:pPr/>
              <a:t>‹#›</a:t>
            </a:fld>
            <a:endParaRPr lang="en-US"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lt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lt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99DF447-4AB5-476F-A603-7471A0A3B56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habitat.org/default.aspx"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mages.google.com/imgres?imgurl=http://lh3.google.com/_RVc9IcmEaKg/RzXkHw5tjCI/AAAAAAAAAPc/kseF9GHbhH0/s800/IMG_0294.JPG&amp;imgrefurl=http://picasaweb.google.com/lh/photo/GsOQOxWgwXgvPxm7wlxmLA&amp;h=600&amp;w=800&amp;sz=69&amp;hl=en&amp;start=8&amp;tbnid=Rc74sy91LiC9OM:&amp;tbnh=107&amp;tbnw=143&amp;prev=/images?q=tau+beta+pi+certificate&amp;gbv=2&amp;hl=e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457200"/>
            <a:ext cx="7772400" cy="1470025"/>
          </a:xfrm>
        </p:spPr>
        <p:txBody>
          <a:bodyPr/>
          <a:lstStyle/>
          <a:p>
            <a:r>
              <a:rPr lang="en-US" dirty="0"/>
              <a:t>Tau Beta Pi</a:t>
            </a:r>
          </a:p>
        </p:txBody>
      </p:sp>
      <p:sp>
        <p:nvSpPr>
          <p:cNvPr id="2051" name="Rectangle 3"/>
          <p:cNvSpPr>
            <a:spLocks noGrp="1" noChangeArrowheads="1"/>
          </p:cNvSpPr>
          <p:nvPr>
            <p:ph type="subTitle" idx="1"/>
          </p:nvPr>
        </p:nvSpPr>
        <p:spPr>
          <a:xfrm>
            <a:off x="762000" y="3200400"/>
            <a:ext cx="8153400" cy="1981200"/>
          </a:xfrm>
        </p:spPr>
        <p:txBody>
          <a:bodyPr/>
          <a:lstStyle/>
          <a:p>
            <a:r>
              <a:rPr lang="en-US" sz="3600" dirty="0"/>
              <a:t>The National Engineering Honor Society</a:t>
            </a:r>
          </a:p>
          <a:p>
            <a:r>
              <a:rPr lang="en-US" sz="3600" dirty="0"/>
              <a:t>University of </a:t>
            </a:r>
            <a:r>
              <a:rPr lang="en-US" sz="3600" dirty="0" smtClean="0"/>
              <a:t>Colorado at Boulder</a:t>
            </a:r>
          </a:p>
          <a:p>
            <a:r>
              <a:rPr lang="en-US" sz="3600" dirty="0" smtClean="0"/>
              <a:t>Colorado Beta Chapter</a:t>
            </a:r>
            <a:endParaRPr lang="en-US" sz="3600" dirty="0"/>
          </a:p>
          <a:p>
            <a:endParaRPr lang="en-US" dirty="0"/>
          </a:p>
        </p:txBody>
      </p:sp>
      <p:pic>
        <p:nvPicPr>
          <p:cNvPr id="6" name="Picture 5" descr="TBPlogoHiRes.gif"/>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6385570" y="152400"/>
            <a:ext cx="2543724" cy="2590800"/>
          </a:xfrm>
          <a:prstGeom prst="rect">
            <a:avLst/>
          </a:prstGeom>
        </p:spPr>
      </p:pic>
    </p:spTree>
  </p:cSld>
  <p:clrMapOvr>
    <a:masterClrMapping/>
  </p:clrMapOvr>
  <p:transition advTm="5569">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Text Placeholder 2"/>
          <p:cNvSpPr>
            <a:spLocks noGrp="1"/>
          </p:cNvSpPr>
          <p:nvPr>
            <p:ph type="body" idx="1"/>
          </p:nvPr>
        </p:nvSpPr>
        <p:spPr/>
        <p:txBody>
          <a:bodyPr/>
          <a:lstStyle/>
          <a:p>
            <a:r>
              <a:rPr lang="en-US" dirty="0" smtClean="0"/>
              <a:t>Feel free to email us if you have any questions!</a:t>
            </a:r>
            <a:endParaRPr lang="en-US" dirty="0"/>
          </a:p>
        </p:txBody>
      </p:sp>
      <p:sp>
        <p:nvSpPr>
          <p:cNvPr id="4" name="TextBox 3"/>
          <p:cNvSpPr txBox="1"/>
          <p:nvPr/>
        </p:nvSpPr>
        <p:spPr>
          <a:xfrm>
            <a:off x="381000" y="3200400"/>
            <a:ext cx="3962400" cy="1692771"/>
          </a:xfrm>
          <a:prstGeom prst="rect">
            <a:avLst/>
          </a:prstGeom>
          <a:noFill/>
        </p:spPr>
        <p:txBody>
          <a:bodyPr wrap="square" rtlCol="0">
            <a:spAutoFit/>
          </a:bodyPr>
          <a:lstStyle/>
          <a:p>
            <a:r>
              <a:rPr lang="en-US" sz="2800" dirty="0" smtClean="0"/>
              <a:t>President:</a:t>
            </a:r>
          </a:p>
          <a:p>
            <a:r>
              <a:rPr lang="en-US" sz="2800" dirty="0" smtClean="0"/>
              <a:t>Amber Lane	</a:t>
            </a:r>
          </a:p>
          <a:p>
            <a:endParaRPr lang="en-US" sz="2800" dirty="0" smtClean="0"/>
          </a:p>
          <a:p>
            <a:r>
              <a:rPr lang="en-US" sz="2000" dirty="0" smtClean="0"/>
              <a:t>Amber.Lane@colorado.edu</a:t>
            </a:r>
            <a:endParaRPr lang="en-US" sz="2000" dirty="0"/>
          </a:p>
        </p:txBody>
      </p:sp>
      <p:sp>
        <p:nvSpPr>
          <p:cNvPr id="5" name="TextBox 4"/>
          <p:cNvSpPr txBox="1"/>
          <p:nvPr/>
        </p:nvSpPr>
        <p:spPr>
          <a:xfrm>
            <a:off x="4572000" y="3200400"/>
            <a:ext cx="4572000" cy="1692771"/>
          </a:xfrm>
          <a:prstGeom prst="rect">
            <a:avLst/>
          </a:prstGeom>
          <a:noFill/>
        </p:spPr>
        <p:txBody>
          <a:bodyPr wrap="square" rtlCol="0">
            <a:spAutoFit/>
          </a:bodyPr>
          <a:lstStyle/>
          <a:p>
            <a:r>
              <a:rPr lang="en-US" sz="2800" dirty="0" smtClean="0"/>
              <a:t>Vice-President:</a:t>
            </a:r>
          </a:p>
          <a:p>
            <a:r>
              <a:rPr lang="en-US" sz="2800" dirty="0" smtClean="0"/>
              <a:t>Andy Kim</a:t>
            </a:r>
          </a:p>
          <a:p>
            <a:endParaRPr lang="en-US" sz="2800" dirty="0" smtClean="0"/>
          </a:p>
          <a:p>
            <a:r>
              <a:rPr lang="en-US" sz="2000" dirty="0" smtClean="0"/>
              <a:t>Jihoon.Kim@colorado.edu</a:t>
            </a:r>
            <a:endParaRPr lang="en-US" sz="2000" dirty="0"/>
          </a:p>
        </p:txBody>
      </p:sp>
    </p:spTree>
    <p:extLst>
      <p:ext uri="{BB962C8B-B14F-4D97-AF65-F5344CB8AC3E}">
        <p14:creationId xmlns:p14="http://schemas.microsoft.com/office/powerpoint/2010/main" val="2054035195"/>
      </p:ext>
    </p:extLst>
  </p:cSld>
  <p:clrMapOvr>
    <a:masterClrMapping/>
  </p:clrMapOvr>
  <p:transition spd="slow" advClick="0" advTm="5101">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Who We Are/History</a:t>
            </a:r>
          </a:p>
        </p:txBody>
      </p:sp>
      <p:sp>
        <p:nvSpPr>
          <p:cNvPr id="7" name="Content Placeholder 6"/>
          <p:cNvSpPr>
            <a:spLocks noGrp="1"/>
          </p:cNvSpPr>
          <p:nvPr>
            <p:ph idx="1"/>
          </p:nvPr>
        </p:nvSpPr>
        <p:spPr/>
        <p:txBody>
          <a:bodyPr>
            <a:normAutofit/>
          </a:bodyPr>
          <a:lstStyle/>
          <a:p>
            <a:r>
              <a:rPr lang="en-US" dirty="0" smtClean="0"/>
              <a:t>All-Encompassing Engineering Honor Society</a:t>
            </a:r>
          </a:p>
          <a:p>
            <a:r>
              <a:rPr lang="en-US" dirty="0" smtClean="0"/>
              <a:t>National Organization</a:t>
            </a:r>
          </a:p>
          <a:p>
            <a:pPr lvl="1"/>
            <a:r>
              <a:rPr lang="en-US" dirty="0" smtClean="0"/>
              <a:t>Founded 1885</a:t>
            </a:r>
          </a:p>
          <a:p>
            <a:pPr lvl="1"/>
            <a:r>
              <a:rPr lang="en-US" dirty="0" smtClean="0"/>
              <a:t>Largest Engineering Honor Society</a:t>
            </a:r>
          </a:p>
          <a:p>
            <a:r>
              <a:rPr lang="en-US" dirty="0" smtClean="0"/>
              <a:t>Local Chapter</a:t>
            </a:r>
          </a:p>
          <a:p>
            <a:pPr lvl="1"/>
            <a:r>
              <a:rPr lang="en-US" dirty="0" smtClean="0"/>
              <a:t>Founded in 1905, second chapter in Colorado</a:t>
            </a:r>
          </a:p>
          <a:p>
            <a:pPr lvl="1"/>
            <a:r>
              <a:rPr lang="en-US" dirty="0" smtClean="0"/>
              <a:t>Over 4,500 Total Members</a:t>
            </a:r>
          </a:p>
        </p:txBody>
      </p:sp>
    </p:spTree>
  </p:cSld>
  <p:clrMapOvr>
    <a:masterClrMapping/>
  </p:clrMapOvr>
  <p:transition spd="slow" advTm="5070">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Activities</a:t>
            </a:r>
            <a:endParaRPr lang="en-US" dirty="0"/>
          </a:p>
        </p:txBody>
      </p:sp>
      <p:sp>
        <p:nvSpPr>
          <p:cNvPr id="3" name="Content Placeholder 2"/>
          <p:cNvSpPr>
            <a:spLocks noGrp="1"/>
          </p:cNvSpPr>
          <p:nvPr>
            <p:ph idx="1"/>
          </p:nvPr>
        </p:nvSpPr>
        <p:spPr/>
        <p:txBody>
          <a:bodyPr/>
          <a:lstStyle/>
          <a:p>
            <a:r>
              <a:rPr lang="en-US" dirty="0"/>
              <a:t>Professional Development</a:t>
            </a:r>
          </a:p>
          <a:p>
            <a:pPr lvl="1"/>
            <a:r>
              <a:rPr lang="en-US" dirty="0"/>
              <a:t>Engineering Futures</a:t>
            </a:r>
          </a:p>
          <a:p>
            <a:pPr lvl="1"/>
            <a:r>
              <a:rPr lang="en-US" dirty="0" smtClean="0"/>
              <a:t>Opportunities/Networking</a:t>
            </a:r>
          </a:p>
          <a:p>
            <a:pPr lvl="1"/>
            <a:r>
              <a:rPr lang="en-US" dirty="0" smtClean="0"/>
              <a:t>Company </a:t>
            </a:r>
            <a:r>
              <a:rPr lang="en-US" dirty="0"/>
              <a:t>Presentations</a:t>
            </a:r>
          </a:p>
          <a:p>
            <a:pPr lvl="1">
              <a:buFont typeface="Wingdings" pitchFamily="2" charset="2"/>
              <a:buNone/>
            </a:pPr>
            <a:r>
              <a:rPr lang="en-US" dirty="0"/>
              <a:t>&amp; Exclusive Recruitment </a:t>
            </a:r>
          </a:p>
        </p:txBody>
      </p:sp>
      <p:pic>
        <p:nvPicPr>
          <p:cNvPr id="5" name="Picture 7" descr="20061130_WEb_Lockheed_M_Logo"/>
          <p:cNvPicPr>
            <a:picLocks noChangeAspect="1" noChangeArrowheads="1"/>
          </p:cNvPicPr>
          <p:nvPr/>
        </p:nvPicPr>
        <p:blipFill>
          <a:blip r:embed="rId3" cstate="print"/>
          <a:srcRect/>
          <a:stretch>
            <a:fillRect/>
          </a:stretch>
        </p:blipFill>
        <p:spPr bwMode="auto">
          <a:xfrm>
            <a:off x="4572000" y="5705475"/>
            <a:ext cx="4267200" cy="847725"/>
          </a:xfrm>
          <a:prstGeom prst="rect">
            <a:avLst/>
          </a:prstGeom>
          <a:noFill/>
        </p:spPr>
      </p:pic>
      <p:pic>
        <p:nvPicPr>
          <p:cNvPr id="6" name="Picture 8" descr="PA114760"/>
          <p:cNvPicPr>
            <a:picLocks noChangeAspect="1" noChangeArrowheads="1"/>
          </p:cNvPicPr>
          <p:nvPr/>
        </p:nvPicPr>
        <p:blipFill>
          <a:blip r:embed="rId4" cstate="print"/>
          <a:srcRect/>
          <a:stretch>
            <a:fillRect/>
          </a:stretch>
        </p:blipFill>
        <p:spPr bwMode="auto">
          <a:xfrm>
            <a:off x="5638800" y="3200400"/>
            <a:ext cx="3276600" cy="2025650"/>
          </a:xfrm>
          <a:prstGeom prst="rect">
            <a:avLst/>
          </a:prstGeom>
          <a:noFill/>
        </p:spPr>
      </p:pic>
      <p:pic>
        <p:nvPicPr>
          <p:cNvPr id="1026" name="Picture 2" descr="http://t3.gstatic.com/images?q=tbn:ANd9GcSoaRkfRBOQmq9h0HjGHU-qLe7Q_B59-_hewV09MyLK9YtupELv"/>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95" y="5505449"/>
            <a:ext cx="4371975"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3.gstatic.com/images?q=tbn:ANd9GcS3a_lu2BrzeQk2BaLd1JOsO-j013p132u53rS3eyCG6tU-GOL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7350" y="1600200"/>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03825"/>
      </p:ext>
    </p:extLst>
  </p:cSld>
  <p:clrMapOvr>
    <a:masterClrMapping/>
  </p:clrMapOvr>
  <p:transition spd="slow" advTm="4743">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Local Activities</a:t>
            </a:r>
            <a:endParaRPr lang="en-US" dirty="0"/>
          </a:p>
        </p:txBody>
      </p:sp>
      <p:sp>
        <p:nvSpPr>
          <p:cNvPr id="8195" name="Rectangle 3"/>
          <p:cNvSpPr>
            <a:spLocks noGrp="1" noChangeArrowheads="1"/>
          </p:cNvSpPr>
          <p:nvPr>
            <p:ph idx="1"/>
          </p:nvPr>
        </p:nvSpPr>
        <p:spPr>
          <a:xfrm>
            <a:off x="235527" y="1600200"/>
            <a:ext cx="8229600" cy="4625609"/>
          </a:xfrm>
        </p:spPr>
        <p:txBody>
          <a:bodyPr/>
          <a:lstStyle/>
          <a:p>
            <a:r>
              <a:rPr lang="en-US" dirty="0"/>
              <a:t>Community Service</a:t>
            </a:r>
          </a:p>
          <a:p>
            <a:pPr lvl="1"/>
            <a:r>
              <a:rPr lang="en-US" dirty="0"/>
              <a:t>Trick Or </a:t>
            </a:r>
            <a:r>
              <a:rPr lang="en-US" dirty="0" smtClean="0"/>
              <a:t>Can [Fall]</a:t>
            </a:r>
          </a:p>
          <a:p>
            <a:pPr lvl="1"/>
            <a:r>
              <a:rPr lang="en-US" dirty="0" smtClean="0"/>
              <a:t>Habitat </a:t>
            </a:r>
            <a:r>
              <a:rPr lang="en-US" dirty="0"/>
              <a:t>for Humanity</a:t>
            </a:r>
          </a:p>
          <a:p>
            <a:pPr lvl="1"/>
            <a:r>
              <a:rPr lang="en-US" dirty="0"/>
              <a:t>Relay for </a:t>
            </a:r>
            <a:r>
              <a:rPr lang="en-US" dirty="0" smtClean="0"/>
              <a:t>Life</a:t>
            </a:r>
          </a:p>
          <a:p>
            <a:pPr lvl="1"/>
            <a:r>
              <a:rPr lang="en-US" dirty="0" smtClean="0"/>
              <a:t>Colorado Food Share</a:t>
            </a:r>
          </a:p>
        </p:txBody>
      </p:sp>
      <p:pic>
        <p:nvPicPr>
          <p:cNvPr id="8196" name="Picture 4" descr="SortingWork"/>
          <p:cNvPicPr>
            <a:picLocks noChangeAspect="1" noChangeArrowheads="1"/>
          </p:cNvPicPr>
          <p:nvPr/>
        </p:nvPicPr>
        <p:blipFill>
          <a:blip r:embed="rId3" cstate="print"/>
          <a:srcRect t="21819"/>
          <a:stretch>
            <a:fillRect/>
          </a:stretch>
        </p:blipFill>
        <p:spPr bwMode="auto">
          <a:xfrm>
            <a:off x="228600" y="4713317"/>
            <a:ext cx="3657600" cy="2144683"/>
          </a:xfrm>
          <a:prstGeom prst="rect">
            <a:avLst/>
          </a:prstGeom>
          <a:noFill/>
          <a:ln w="9525">
            <a:noFill/>
            <a:miter lim="800000"/>
            <a:headEnd/>
            <a:tailEnd/>
          </a:ln>
        </p:spPr>
      </p:pic>
      <p:pic>
        <p:nvPicPr>
          <p:cNvPr id="8201" name="Picture 9"/>
          <p:cNvPicPr>
            <a:picLocks noChangeAspect="1" noChangeArrowheads="1"/>
          </p:cNvPicPr>
          <p:nvPr/>
        </p:nvPicPr>
        <p:blipFill>
          <a:blip r:embed="rId4" cstate="print"/>
          <a:srcRect/>
          <a:stretch>
            <a:fillRect/>
          </a:stretch>
        </p:blipFill>
        <p:spPr bwMode="auto">
          <a:xfrm>
            <a:off x="4038600" y="4724400"/>
            <a:ext cx="2574555" cy="2133600"/>
          </a:xfrm>
          <a:prstGeom prst="rect">
            <a:avLst/>
          </a:prstGeom>
          <a:noFill/>
        </p:spPr>
      </p:pic>
      <p:pic>
        <p:nvPicPr>
          <p:cNvPr id="8204" name="Picture 12"/>
          <p:cNvPicPr>
            <a:picLocks noChangeAspect="1" noChangeArrowheads="1"/>
          </p:cNvPicPr>
          <p:nvPr/>
        </p:nvPicPr>
        <p:blipFill>
          <a:blip r:embed="rId5" cstate="print"/>
          <a:srcRect/>
          <a:stretch>
            <a:fillRect/>
          </a:stretch>
        </p:blipFill>
        <p:spPr bwMode="auto">
          <a:xfrm>
            <a:off x="6324600" y="1676400"/>
            <a:ext cx="2631107" cy="3505200"/>
          </a:xfrm>
          <a:prstGeom prst="rect">
            <a:avLst/>
          </a:prstGeom>
          <a:noFill/>
        </p:spPr>
      </p:pic>
      <p:pic>
        <p:nvPicPr>
          <p:cNvPr id="8198" name="Picture 6" descr="Habitat for Humanity">
            <a:hlinkClick r:id="rId6"/>
          </p:cNvPr>
          <p:cNvPicPr>
            <a:picLocks noChangeAspect="1" noChangeArrowheads="1"/>
          </p:cNvPicPr>
          <p:nvPr/>
        </p:nvPicPr>
        <p:blipFill>
          <a:blip r:embed="rId7" cstate="print"/>
          <a:srcRect/>
          <a:stretch>
            <a:fillRect/>
          </a:stretch>
        </p:blipFill>
        <p:spPr bwMode="auto">
          <a:xfrm>
            <a:off x="5410200" y="6019800"/>
            <a:ext cx="3524250" cy="695325"/>
          </a:xfrm>
          <a:prstGeom prst="rect">
            <a:avLst/>
          </a:prstGeom>
          <a:noFill/>
          <a:effectLst>
            <a:softEdge rad="63500"/>
          </a:effectLst>
        </p:spPr>
      </p:pic>
    </p:spTree>
  </p:cSld>
  <p:clrMapOvr>
    <a:masterClrMapping/>
  </p:clrMapOvr>
  <p:transition spd="slow" advTm="5085">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 District Activities</a:t>
            </a:r>
            <a:endParaRPr lang="en-US" dirty="0"/>
          </a:p>
        </p:txBody>
      </p:sp>
      <p:sp>
        <p:nvSpPr>
          <p:cNvPr id="3" name="Content Placeholder 2"/>
          <p:cNvSpPr>
            <a:spLocks noGrp="1"/>
          </p:cNvSpPr>
          <p:nvPr>
            <p:ph idx="1"/>
          </p:nvPr>
        </p:nvSpPr>
        <p:spPr>
          <a:xfrm>
            <a:off x="457200" y="1775191"/>
            <a:ext cx="8077200" cy="1958609"/>
          </a:xfrm>
        </p:spPr>
        <p:txBody>
          <a:bodyPr>
            <a:normAutofit fontScale="85000" lnSpcReduction="20000"/>
          </a:bodyPr>
          <a:lstStyle/>
          <a:p>
            <a:r>
              <a:rPr lang="en-US" dirty="0" smtClean="0"/>
              <a:t>National Convention </a:t>
            </a:r>
          </a:p>
          <a:p>
            <a:r>
              <a:rPr lang="en-US" dirty="0" smtClean="0"/>
              <a:t>District Conference</a:t>
            </a:r>
          </a:p>
          <a:p>
            <a:pPr lvl="1"/>
            <a:r>
              <a:rPr lang="en-US" dirty="0" smtClean="0"/>
              <a:t>Meet engineers from all over the country</a:t>
            </a:r>
          </a:p>
          <a:p>
            <a:pPr lvl="1"/>
            <a:r>
              <a:rPr lang="en-US" dirty="0" smtClean="0"/>
              <a:t>Exchange ideas</a:t>
            </a:r>
          </a:p>
          <a:p>
            <a:pPr lvl="1"/>
            <a:r>
              <a:rPr lang="en-US" dirty="0" smtClean="0"/>
              <a:t>Network!</a:t>
            </a:r>
          </a:p>
          <a:p>
            <a:pPr lvl="1"/>
            <a:endParaRPr lang="en-US" dirty="0"/>
          </a:p>
        </p:txBody>
      </p:sp>
      <p:pic>
        <p:nvPicPr>
          <p:cNvPr id="4" name="Picture 3" descr="National Convention.jpg"/>
          <p:cNvPicPr>
            <a:picLocks noChangeAspect="1"/>
          </p:cNvPicPr>
          <p:nvPr/>
        </p:nvPicPr>
        <p:blipFill>
          <a:blip r:embed="rId2" cstate="print"/>
          <a:stretch>
            <a:fillRect/>
          </a:stretch>
        </p:blipFill>
        <p:spPr>
          <a:xfrm>
            <a:off x="914400" y="3733800"/>
            <a:ext cx="7029450" cy="29337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dirty="0"/>
              <a:t>National Organization- Benefits</a:t>
            </a:r>
          </a:p>
        </p:txBody>
      </p:sp>
      <p:sp>
        <p:nvSpPr>
          <p:cNvPr id="12291" name="Rectangle 3"/>
          <p:cNvSpPr>
            <a:spLocks noGrp="1" noChangeArrowheads="1"/>
          </p:cNvSpPr>
          <p:nvPr>
            <p:ph idx="1"/>
          </p:nvPr>
        </p:nvSpPr>
        <p:spPr/>
        <p:txBody>
          <a:bodyPr>
            <a:normAutofit/>
          </a:bodyPr>
          <a:lstStyle/>
          <a:p>
            <a:pPr>
              <a:lnSpc>
                <a:spcPct val="80000"/>
              </a:lnSpc>
            </a:pPr>
            <a:r>
              <a:rPr lang="en-US" sz="2600" dirty="0">
                <a:solidFill>
                  <a:srgbClr val="006600"/>
                </a:solidFill>
              </a:rPr>
              <a:t>Scholarships</a:t>
            </a:r>
          </a:p>
          <a:p>
            <a:pPr lvl="2">
              <a:lnSpc>
                <a:spcPct val="80000"/>
              </a:lnSpc>
            </a:pPr>
            <a:r>
              <a:rPr lang="en-US" sz="2000" dirty="0"/>
              <a:t>$2000/year</a:t>
            </a:r>
          </a:p>
          <a:p>
            <a:pPr lvl="2">
              <a:lnSpc>
                <a:spcPct val="80000"/>
              </a:lnSpc>
            </a:pPr>
            <a:r>
              <a:rPr lang="en-US" sz="2000" dirty="0" smtClean="0"/>
              <a:t>Often ~ 50% chance of receiving one!</a:t>
            </a:r>
            <a:endParaRPr lang="en-US" sz="2000" dirty="0"/>
          </a:p>
          <a:p>
            <a:pPr>
              <a:lnSpc>
                <a:spcPct val="80000"/>
              </a:lnSpc>
            </a:pPr>
            <a:r>
              <a:rPr lang="en-US" sz="2600" dirty="0">
                <a:solidFill>
                  <a:srgbClr val="006600"/>
                </a:solidFill>
              </a:rPr>
              <a:t>Fellowships</a:t>
            </a:r>
          </a:p>
          <a:p>
            <a:pPr lvl="2">
              <a:lnSpc>
                <a:spcPct val="80000"/>
              </a:lnSpc>
            </a:pPr>
            <a:r>
              <a:rPr lang="en-US" sz="2000" dirty="0"/>
              <a:t>$10,000/year</a:t>
            </a:r>
          </a:p>
          <a:p>
            <a:pPr lvl="2">
              <a:lnSpc>
                <a:spcPct val="80000"/>
              </a:lnSpc>
            </a:pPr>
            <a:r>
              <a:rPr lang="en-US" sz="2000" dirty="0" smtClean="0"/>
              <a:t>30 Awarded last year</a:t>
            </a:r>
            <a:endParaRPr lang="en-US" sz="2000" dirty="0"/>
          </a:p>
          <a:p>
            <a:pPr>
              <a:lnSpc>
                <a:spcPct val="80000"/>
              </a:lnSpc>
            </a:pPr>
            <a:r>
              <a:rPr lang="en-US" sz="2600" dirty="0">
                <a:solidFill>
                  <a:srgbClr val="006600"/>
                </a:solidFill>
              </a:rPr>
              <a:t>Student Loans</a:t>
            </a:r>
          </a:p>
          <a:p>
            <a:pPr lvl="2">
              <a:lnSpc>
                <a:spcPct val="80000"/>
              </a:lnSpc>
            </a:pPr>
            <a:r>
              <a:rPr lang="en-US" sz="2000" dirty="0"/>
              <a:t>Up to $2500</a:t>
            </a:r>
          </a:p>
          <a:p>
            <a:pPr>
              <a:lnSpc>
                <a:spcPct val="80000"/>
              </a:lnSpc>
            </a:pPr>
            <a:r>
              <a:rPr lang="en-US" sz="2600" dirty="0">
                <a:solidFill>
                  <a:srgbClr val="333333"/>
                </a:solidFill>
              </a:rPr>
              <a:t>Career Assistance</a:t>
            </a:r>
          </a:p>
          <a:p>
            <a:pPr>
              <a:lnSpc>
                <a:spcPct val="80000"/>
              </a:lnSpc>
            </a:pPr>
            <a:r>
              <a:rPr lang="en-US" sz="2600" dirty="0">
                <a:solidFill>
                  <a:schemeClr val="accent2"/>
                </a:solidFill>
              </a:rPr>
              <a:t>Networking and Mentoring</a:t>
            </a:r>
          </a:p>
          <a:p>
            <a:pPr>
              <a:lnSpc>
                <a:spcPct val="80000"/>
              </a:lnSpc>
            </a:pPr>
            <a:r>
              <a:rPr lang="en-US" sz="2600" dirty="0">
                <a:solidFill>
                  <a:srgbClr val="990000"/>
                </a:solidFill>
              </a:rPr>
              <a:t>Publications </a:t>
            </a:r>
          </a:p>
          <a:p>
            <a:pPr lvl="2">
              <a:lnSpc>
                <a:spcPct val="80000"/>
              </a:lnSpc>
            </a:pPr>
            <a:r>
              <a:rPr lang="en-US" sz="2000" dirty="0"/>
              <a:t>The Bulletin and The Bent</a:t>
            </a:r>
          </a:p>
          <a:p>
            <a:pPr>
              <a:lnSpc>
                <a:spcPct val="80000"/>
              </a:lnSpc>
            </a:pPr>
            <a:r>
              <a:rPr lang="en-US" sz="2600" dirty="0">
                <a:solidFill>
                  <a:srgbClr val="FF9900"/>
                </a:solidFill>
              </a:rPr>
              <a:t>Other Discounts and Benefits!</a:t>
            </a:r>
            <a:r>
              <a:rPr lang="en-US" sz="2600" dirty="0"/>
              <a:t> </a:t>
            </a:r>
            <a:endParaRPr lang="en-US" sz="2600" dirty="0" smtClean="0"/>
          </a:p>
          <a:p>
            <a:pPr lvl="1">
              <a:lnSpc>
                <a:spcPct val="80000"/>
              </a:lnSpc>
            </a:pPr>
            <a:r>
              <a:rPr lang="en-US" sz="2200" dirty="0" smtClean="0"/>
              <a:t>Geico discount, FE exam review discounts</a:t>
            </a:r>
            <a:endParaRPr lang="en-US" sz="2200" dirty="0"/>
          </a:p>
        </p:txBody>
      </p:sp>
      <p:pic>
        <p:nvPicPr>
          <p:cNvPr id="12293" name="Picture 5" descr="group"/>
          <p:cNvPicPr>
            <a:picLocks noChangeAspect="1" noChangeArrowheads="1"/>
          </p:cNvPicPr>
          <p:nvPr/>
        </p:nvPicPr>
        <p:blipFill>
          <a:blip r:embed="rId3" cstate="print"/>
          <a:srcRect/>
          <a:stretch>
            <a:fillRect/>
          </a:stretch>
        </p:blipFill>
        <p:spPr bwMode="auto">
          <a:xfrm>
            <a:off x="5638800" y="4030663"/>
            <a:ext cx="2971800" cy="1931987"/>
          </a:xfrm>
          <a:prstGeom prst="rect">
            <a:avLst/>
          </a:prstGeom>
          <a:noFill/>
        </p:spPr>
      </p:pic>
      <p:pic>
        <p:nvPicPr>
          <p:cNvPr id="12295" name="Picture 7" descr="money_symbol"/>
          <p:cNvPicPr>
            <a:picLocks noChangeAspect="1" noChangeArrowheads="1"/>
          </p:cNvPicPr>
          <p:nvPr/>
        </p:nvPicPr>
        <p:blipFill>
          <a:blip r:embed="rId4" cstate="print"/>
          <a:srcRect/>
          <a:stretch>
            <a:fillRect/>
          </a:stretch>
        </p:blipFill>
        <p:spPr bwMode="auto">
          <a:xfrm>
            <a:off x="6172200" y="1447800"/>
            <a:ext cx="2047875" cy="2286000"/>
          </a:xfrm>
          <a:prstGeom prst="rect">
            <a:avLst/>
          </a:prstGeom>
          <a:noFill/>
        </p:spPr>
      </p:pic>
    </p:spTree>
  </p:cSld>
  <p:clrMapOvr>
    <a:masterClrMapping/>
  </p:clrMapOvr>
  <p:transition spd="slow" advTm="5039">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Become a Member</a:t>
            </a:r>
            <a:endParaRPr lang="en-US" dirty="0"/>
          </a:p>
        </p:txBody>
      </p:sp>
      <p:sp>
        <p:nvSpPr>
          <p:cNvPr id="4" name="Rectangle 3"/>
          <p:cNvSpPr>
            <a:spLocks noGrp="1" noChangeArrowheads="1"/>
          </p:cNvSpPr>
          <p:nvPr>
            <p:ph idx="1"/>
          </p:nvPr>
        </p:nvSpPr>
        <p:spPr/>
        <p:txBody>
          <a:bodyPr/>
          <a:lstStyle/>
          <a:p>
            <a:r>
              <a:rPr lang="en-US" dirty="0" smtClean="0"/>
              <a:t>Top 1/8 of Juniors or 1/5 of Seniors are eligible to become members!</a:t>
            </a:r>
            <a:endParaRPr lang="en-US" dirty="0"/>
          </a:p>
          <a:p>
            <a:endParaRPr lang="en-US" dirty="0"/>
          </a:p>
          <a:p>
            <a:r>
              <a:rPr lang="en-US" dirty="0"/>
              <a:t>Additional Requirement for Membership:</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267200"/>
            <a:ext cx="523716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267200"/>
            <a:ext cx="21336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273480"/>
      </p:ext>
    </p:extLst>
  </p:cSld>
  <p:clrMapOvr>
    <a:masterClrMapping/>
  </p:clrMapOvr>
  <p:transition spd="slow" advTm="4586">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How To Become a Member</a:t>
            </a:r>
          </a:p>
        </p:txBody>
      </p:sp>
      <p:sp>
        <p:nvSpPr>
          <p:cNvPr id="14339" name="Rectangle 3"/>
          <p:cNvSpPr>
            <a:spLocks noGrp="1" noChangeArrowheads="1"/>
          </p:cNvSpPr>
          <p:nvPr>
            <p:ph idx="1"/>
          </p:nvPr>
        </p:nvSpPr>
        <p:spPr>
          <a:xfrm>
            <a:off x="304800" y="1524000"/>
            <a:ext cx="7010400" cy="4378325"/>
          </a:xfrm>
        </p:spPr>
        <p:txBody>
          <a:bodyPr>
            <a:normAutofit fontScale="92500" lnSpcReduction="20000"/>
          </a:bodyPr>
          <a:lstStyle/>
          <a:p>
            <a:r>
              <a:rPr lang="en-US" dirty="0" smtClean="0"/>
              <a:t>You already meet the academic req.</a:t>
            </a:r>
          </a:p>
          <a:p>
            <a:r>
              <a:rPr lang="en-US" dirty="0" smtClean="0"/>
              <a:t>Next </a:t>
            </a:r>
            <a:r>
              <a:rPr lang="en-US" dirty="0"/>
              <a:t>Steps:</a:t>
            </a:r>
          </a:p>
          <a:p>
            <a:pPr lvl="1"/>
            <a:r>
              <a:rPr lang="en-US" dirty="0"/>
              <a:t>Interview with an Officer</a:t>
            </a:r>
          </a:p>
          <a:p>
            <a:pPr lvl="2"/>
            <a:r>
              <a:rPr lang="en-US" dirty="0"/>
              <a:t>Sign Up </a:t>
            </a:r>
            <a:r>
              <a:rPr lang="en-US" dirty="0" smtClean="0"/>
              <a:t>Now! </a:t>
            </a:r>
            <a:endParaRPr lang="en-US" dirty="0"/>
          </a:p>
          <a:p>
            <a:pPr lvl="1"/>
            <a:r>
              <a:rPr lang="en-US" dirty="0"/>
              <a:t>Creativity Projects: </a:t>
            </a:r>
            <a:r>
              <a:rPr lang="en-US" dirty="0" smtClean="0"/>
              <a:t> Feb. 23</a:t>
            </a:r>
            <a:r>
              <a:rPr lang="en-US" baseline="30000" dirty="0" smtClean="0"/>
              <a:t>rd</a:t>
            </a:r>
            <a:r>
              <a:rPr lang="en-US" dirty="0" smtClean="0"/>
              <a:t> &amp; 24</a:t>
            </a:r>
            <a:r>
              <a:rPr lang="en-US" baseline="30000" dirty="0" smtClean="0"/>
              <a:t>th</a:t>
            </a:r>
            <a:endParaRPr lang="en-US" dirty="0"/>
          </a:p>
          <a:p>
            <a:pPr lvl="1"/>
            <a:r>
              <a:rPr lang="en-US" dirty="0"/>
              <a:t>Community Service </a:t>
            </a:r>
            <a:r>
              <a:rPr lang="en-US" dirty="0" smtClean="0"/>
              <a:t>Project</a:t>
            </a:r>
          </a:p>
          <a:p>
            <a:pPr lvl="2"/>
            <a:r>
              <a:rPr lang="en-US" dirty="0" smtClean="0"/>
              <a:t>Complete before initiation or write up recent past experience</a:t>
            </a:r>
            <a:endParaRPr lang="en-US" dirty="0"/>
          </a:p>
          <a:p>
            <a:pPr lvl="1"/>
            <a:r>
              <a:rPr lang="en-US" dirty="0"/>
              <a:t>Polish </a:t>
            </a:r>
            <a:r>
              <a:rPr lang="en-US" dirty="0" smtClean="0"/>
              <a:t>Bent</a:t>
            </a:r>
          </a:p>
          <a:p>
            <a:pPr lvl="2"/>
            <a:r>
              <a:rPr lang="en-US" dirty="0" smtClean="0"/>
              <a:t>You will receive one during creativity project presentation</a:t>
            </a:r>
            <a:endParaRPr lang="en-US" dirty="0"/>
          </a:p>
        </p:txBody>
      </p:sp>
      <p:pic>
        <p:nvPicPr>
          <p:cNvPr id="14341" name="Picture 5" descr="IMG_0294">
            <a:hlinkClick r:id="rId3"/>
          </p:cNvPr>
          <p:cNvPicPr>
            <a:picLocks noChangeAspect="1" noChangeArrowheads="1"/>
          </p:cNvPicPr>
          <p:nvPr/>
        </p:nvPicPr>
        <p:blipFill>
          <a:blip r:embed="rId4" cstate="print"/>
          <a:srcRect/>
          <a:stretch>
            <a:fillRect/>
          </a:stretch>
        </p:blipFill>
        <p:spPr bwMode="auto">
          <a:xfrm>
            <a:off x="6781800" y="1371600"/>
            <a:ext cx="2138352" cy="1600200"/>
          </a:xfrm>
          <a:prstGeom prst="rect">
            <a:avLst/>
          </a:prstGeom>
          <a:noFill/>
          <a:effectLst>
            <a:softEdge rad="127000"/>
          </a:effectLst>
        </p:spPr>
      </p:pic>
      <p:pic>
        <p:nvPicPr>
          <p:cNvPr id="14343" name="Picture 7" descr="n2213814021_33088"/>
          <p:cNvPicPr>
            <a:picLocks noChangeAspect="1" noChangeArrowheads="1"/>
          </p:cNvPicPr>
          <p:nvPr/>
        </p:nvPicPr>
        <p:blipFill>
          <a:blip r:embed="rId5" cstate="print"/>
          <a:srcRect/>
          <a:stretch>
            <a:fillRect/>
          </a:stretch>
        </p:blipFill>
        <p:spPr bwMode="auto">
          <a:xfrm>
            <a:off x="7467600" y="3048000"/>
            <a:ext cx="1460500" cy="3124200"/>
          </a:xfrm>
          <a:prstGeom prst="roundRect">
            <a:avLst/>
          </a:prstGeom>
          <a:noFill/>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Initiation</a:t>
            </a:r>
            <a:endParaRPr lang="en-US" dirty="0"/>
          </a:p>
        </p:txBody>
      </p:sp>
      <p:sp>
        <p:nvSpPr>
          <p:cNvPr id="3" name="Content Placeholder 2"/>
          <p:cNvSpPr>
            <a:spLocks noGrp="1"/>
          </p:cNvSpPr>
          <p:nvPr>
            <p:ph idx="1"/>
          </p:nvPr>
        </p:nvSpPr>
        <p:spPr>
          <a:xfrm>
            <a:off x="-7088" y="1881659"/>
            <a:ext cx="3588488" cy="4625609"/>
          </a:xfrm>
        </p:spPr>
        <p:txBody>
          <a:bodyPr/>
          <a:lstStyle/>
          <a:p>
            <a:pPr lvl="1"/>
            <a:r>
              <a:rPr lang="en-US" b="1" dirty="0" smtClean="0"/>
              <a:t>Ceremony Sunday, Mar. </a:t>
            </a:r>
            <a:r>
              <a:rPr lang="en-US" b="1" dirty="0" smtClean="0"/>
              <a:t>15</a:t>
            </a:r>
            <a:r>
              <a:rPr lang="en-US" b="1" baseline="30000" dirty="0" smtClean="0"/>
              <a:t>th</a:t>
            </a:r>
            <a:endParaRPr lang="en-US" b="1" dirty="0" smtClean="0"/>
          </a:p>
          <a:p>
            <a:pPr lvl="2"/>
            <a:r>
              <a:rPr lang="en-US" dirty="0" smtClean="0"/>
              <a:t>Banquet provided</a:t>
            </a:r>
          </a:p>
          <a:p>
            <a:pPr lvl="1"/>
            <a:r>
              <a:rPr lang="en-US" b="1" dirty="0" smtClean="0"/>
              <a:t>$90 Lifetime Fee</a:t>
            </a:r>
          </a:p>
          <a:p>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1565564"/>
            <a:ext cx="578939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Lantern">
      <a:majorFont>
        <a:latin typeface="Tw Cen MT"/>
        <a:ea typeface=""/>
        <a:cs typeface=""/>
        <a:font script="Cyrl" typeface="Tahoma"/>
        <a:font script="Grek" typeface="Tahoma"/>
        <a:font script="Jpan" typeface="HG丸ｺﾞｼｯｸM-PRO"/>
        <a:font script="Hang" typeface="HY엽서L"/>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丸ｺﾞｼｯｸM-PRO"/>
        <a:font script="Hang" typeface="맑은 고딕"/>
        <a:font script="Hans" typeface="幼圆"/>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3348</TotalTime>
  <Words>424</Words>
  <Application>Microsoft Office PowerPoint</Application>
  <PresentationFormat>On-screen Show (4:3)</PresentationFormat>
  <Paragraphs>83</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Tw Cen MT</vt:lpstr>
      <vt:lpstr>Wingdings</vt:lpstr>
      <vt:lpstr>Wingdings 2</vt:lpstr>
      <vt:lpstr>Wingdings 3</vt:lpstr>
      <vt:lpstr>Module</vt:lpstr>
      <vt:lpstr>Tau Beta Pi</vt:lpstr>
      <vt:lpstr>Who We Are/History</vt:lpstr>
      <vt:lpstr>Local Activities</vt:lpstr>
      <vt:lpstr>Local Activities</vt:lpstr>
      <vt:lpstr>National / District Activities</vt:lpstr>
      <vt:lpstr>National Organization- Benefits</vt:lpstr>
      <vt:lpstr>How to Become a Member</vt:lpstr>
      <vt:lpstr>How To Become a Member</vt:lpstr>
      <vt:lpstr>Initiation</vt:lpstr>
      <vt:lpstr>Contact Information   </vt:lpstr>
    </vt:vector>
  </TitlesOfParts>
  <Company>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Tau Beta Pi</dc:title>
  <dc:creator>TBP</dc:creator>
  <cp:lastModifiedBy>Amber Lane</cp:lastModifiedBy>
  <cp:revision>162</cp:revision>
  <cp:lastPrinted>2012-02-15T23:50:25Z</cp:lastPrinted>
  <dcterms:created xsi:type="dcterms:W3CDTF">2008-02-25T20:41:11Z</dcterms:created>
  <dcterms:modified xsi:type="dcterms:W3CDTF">2015-02-10T19:45:23Z</dcterms:modified>
</cp:coreProperties>
</file>