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82" r:id="rId3"/>
    <p:sldId id="290" r:id="rId4"/>
    <p:sldId id="284" r:id="rId5"/>
    <p:sldId id="286" r:id="rId6"/>
    <p:sldId id="283" r:id="rId7"/>
    <p:sldId id="280" r:id="rId8"/>
    <p:sldId id="281" r:id="rId9"/>
    <p:sldId id="285" r:id="rId10"/>
    <p:sldId id="288" r:id="rId11"/>
    <p:sldId id="289" r:id="rId12"/>
    <p:sldId id="28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2D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9" autoAdjust="0"/>
    <p:restoredTop sz="72870" autoAdjust="0"/>
  </p:normalViewPr>
  <p:slideViewPr>
    <p:cSldViewPr>
      <p:cViewPr varScale="1">
        <p:scale>
          <a:sx n="54" d="100"/>
          <a:sy n="54" d="100"/>
        </p:scale>
        <p:origin x="-6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37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2D740-835F-42AE-8112-597E4BE55E3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786BAA6A-F4BE-4A97-8778-A54E620489E8}">
      <dgm:prSet phldrT="[Text]" custT="1"/>
      <dgm:spPr/>
      <dgm:t>
        <a:bodyPr/>
        <a:lstStyle/>
        <a:p>
          <a:r>
            <a:rPr lang="en-US" sz="2800" dirty="0" smtClean="0"/>
            <a:t>RSS Crawling</a:t>
          </a:r>
          <a:endParaRPr lang="en-US" sz="2800" dirty="0"/>
        </a:p>
      </dgm:t>
    </dgm:pt>
    <dgm:pt modelId="{0F8FB358-0328-4268-AFEB-421878B1954D}" type="parTrans" cxnId="{7EEC4341-208F-46B2-9B63-72DBD61EDFF1}">
      <dgm:prSet/>
      <dgm:spPr/>
      <dgm:t>
        <a:bodyPr/>
        <a:lstStyle/>
        <a:p>
          <a:endParaRPr lang="en-US"/>
        </a:p>
      </dgm:t>
    </dgm:pt>
    <dgm:pt modelId="{A3B54F49-27E8-45A9-B465-7ACEBE4A808C}" type="sibTrans" cxnId="{7EEC4341-208F-46B2-9B63-72DBD61EDFF1}">
      <dgm:prSet/>
      <dgm:spPr/>
      <dgm:t>
        <a:bodyPr/>
        <a:lstStyle/>
        <a:p>
          <a:endParaRPr lang="en-US"/>
        </a:p>
      </dgm:t>
    </dgm:pt>
    <dgm:pt modelId="{CCAA7D00-2E8C-490D-B60F-AE3579020AD5}">
      <dgm:prSet phldrT="[Text]" custT="1"/>
      <dgm:spPr/>
      <dgm:t>
        <a:bodyPr/>
        <a:lstStyle/>
        <a:p>
          <a:r>
            <a:rPr lang="en-US" sz="2800" dirty="0" smtClean="0"/>
            <a:t>Clustering</a:t>
          </a:r>
          <a:endParaRPr lang="en-US" sz="2800" dirty="0"/>
        </a:p>
      </dgm:t>
    </dgm:pt>
    <dgm:pt modelId="{4AE52F16-DBC4-4A31-85C0-1A599B9C6380}" type="parTrans" cxnId="{999A9704-6516-4940-9C53-C333D3C15A29}">
      <dgm:prSet/>
      <dgm:spPr/>
      <dgm:t>
        <a:bodyPr/>
        <a:lstStyle/>
        <a:p>
          <a:endParaRPr lang="en-US"/>
        </a:p>
      </dgm:t>
    </dgm:pt>
    <dgm:pt modelId="{A7C0ADBB-AF6E-490B-B1B2-982186DF8424}" type="sibTrans" cxnId="{999A9704-6516-4940-9C53-C333D3C15A29}">
      <dgm:prSet/>
      <dgm:spPr/>
      <dgm:t>
        <a:bodyPr/>
        <a:lstStyle/>
        <a:p>
          <a:endParaRPr lang="en-US"/>
        </a:p>
      </dgm:t>
    </dgm:pt>
    <dgm:pt modelId="{8EA22D54-26AB-40C5-BA14-5A2EF3E5CEB3}">
      <dgm:prSet phldrT="[Text]" custT="1"/>
      <dgm:spPr/>
      <dgm:t>
        <a:bodyPr/>
        <a:lstStyle/>
        <a:p>
          <a:r>
            <a:rPr lang="en-US" sz="2800" dirty="0" smtClean="0"/>
            <a:t>NER</a:t>
          </a:r>
          <a:endParaRPr lang="en-US" sz="2800" dirty="0"/>
        </a:p>
      </dgm:t>
    </dgm:pt>
    <dgm:pt modelId="{C3E175BD-B16C-4F42-9BE7-DD5D0A6E6D10}" type="parTrans" cxnId="{BD2439AE-B8F4-477B-BEFE-36FFD7D15AF6}">
      <dgm:prSet/>
      <dgm:spPr/>
      <dgm:t>
        <a:bodyPr/>
        <a:lstStyle/>
        <a:p>
          <a:endParaRPr lang="en-US"/>
        </a:p>
      </dgm:t>
    </dgm:pt>
    <dgm:pt modelId="{75B2363E-3508-4FD3-9212-90D5D1993550}" type="sibTrans" cxnId="{BD2439AE-B8F4-477B-BEFE-36FFD7D15AF6}">
      <dgm:prSet/>
      <dgm:spPr/>
      <dgm:t>
        <a:bodyPr/>
        <a:lstStyle/>
        <a:p>
          <a:endParaRPr lang="en-US"/>
        </a:p>
      </dgm:t>
    </dgm:pt>
    <dgm:pt modelId="{C2EC1DC6-69C9-4C07-B4EC-203EB4F3A5AF}">
      <dgm:prSet custT="1"/>
      <dgm:spPr/>
      <dgm:t>
        <a:bodyPr/>
        <a:lstStyle/>
        <a:p>
          <a:r>
            <a:rPr lang="en-US" sz="2800" dirty="0" smtClean="0"/>
            <a:t>Background </a:t>
          </a:r>
          <a:br>
            <a:rPr lang="en-US" sz="2800" dirty="0" smtClean="0"/>
          </a:br>
          <a:r>
            <a:rPr lang="en-US" sz="2800" dirty="0" smtClean="0"/>
            <a:t>Extraction</a:t>
          </a:r>
          <a:endParaRPr lang="en-US" sz="2800" dirty="0"/>
        </a:p>
      </dgm:t>
    </dgm:pt>
    <dgm:pt modelId="{9440F99E-E3A5-47FC-A5B2-5712A9A8FB82}" type="parTrans" cxnId="{372F1EE6-513C-4856-AD2A-73A4589BCF20}">
      <dgm:prSet/>
      <dgm:spPr/>
      <dgm:t>
        <a:bodyPr/>
        <a:lstStyle/>
        <a:p>
          <a:endParaRPr lang="en-US"/>
        </a:p>
      </dgm:t>
    </dgm:pt>
    <dgm:pt modelId="{A832D457-2CB9-4E6D-9CD8-232AE7048850}" type="sibTrans" cxnId="{372F1EE6-513C-4856-AD2A-73A4589BCF20}">
      <dgm:prSet/>
      <dgm:spPr/>
      <dgm:t>
        <a:bodyPr/>
        <a:lstStyle/>
        <a:p>
          <a:endParaRPr lang="en-US"/>
        </a:p>
      </dgm:t>
    </dgm:pt>
    <dgm:pt modelId="{66F238BD-72B5-487E-BDEE-9012272CE48B}">
      <dgm:prSet custT="1"/>
      <dgm:spPr/>
      <dgm:t>
        <a:bodyPr/>
        <a:lstStyle/>
        <a:p>
          <a:r>
            <a:rPr lang="en-US" sz="2800" dirty="0" smtClean="0"/>
            <a:t>Web </a:t>
          </a:r>
          <a:br>
            <a:rPr lang="en-US" sz="2800" dirty="0" smtClean="0"/>
          </a:br>
          <a:r>
            <a:rPr lang="en-US" sz="2800" dirty="0" smtClean="0"/>
            <a:t>Framework</a:t>
          </a:r>
          <a:endParaRPr lang="en-US" sz="2800" dirty="0"/>
        </a:p>
      </dgm:t>
    </dgm:pt>
    <dgm:pt modelId="{AA73BC91-AA6E-4966-99A7-DE7C9EAD0F97}" type="parTrans" cxnId="{A7CF0F31-9037-4E52-9693-B81A4FD492E2}">
      <dgm:prSet/>
      <dgm:spPr/>
      <dgm:t>
        <a:bodyPr/>
        <a:lstStyle/>
        <a:p>
          <a:endParaRPr lang="en-US"/>
        </a:p>
      </dgm:t>
    </dgm:pt>
    <dgm:pt modelId="{348BFFAE-7D96-4A71-BC1A-27361D17D881}" type="sibTrans" cxnId="{A7CF0F31-9037-4E52-9693-B81A4FD492E2}">
      <dgm:prSet/>
      <dgm:spPr/>
      <dgm:t>
        <a:bodyPr/>
        <a:lstStyle/>
        <a:p>
          <a:endParaRPr lang="en-US"/>
        </a:p>
      </dgm:t>
    </dgm:pt>
    <dgm:pt modelId="{EEE9B414-41E5-4A8E-9954-EFB6DFFE46F7}" type="pres">
      <dgm:prSet presAssocID="{5252D740-835F-42AE-8112-597E4BE55E38}" presName="arrowDiagram" presStyleCnt="0">
        <dgm:presLayoutVars>
          <dgm:chMax val="5"/>
          <dgm:dir/>
          <dgm:resizeHandles val="exact"/>
        </dgm:presLayoutVars>
      </dgm:prSet>
      <dgm:spPr/>
    </dgm:pt>
    <dgm:pt modelId="{AD1DCBE0-A3FA-41B2-B003-3BAECEB0D695}" type="pres">
      <dgm:prSet presAssocID="{5252D740-835F-42AE-8112-597E4BE55E38}" presName="arrow" presStyleLbl="bgShp" presStyleIdx="0" presStyleCnt="1" custLinFactNeighborX="-6865"/>
      <dgm:spPr/>
    </dgm:pt>
    <dgm:pt modelId="{9FEE8855-2791-4B9B-835D-CD24099B41E3}" type="pres">
      <dgm:prSet presAssocID="{5252D740-835F-42AE-8112-597E4BE55E38}" presName="arrowDiagram5" presStyleCnt="0"/>
      <dgm:spPr/>
    </dgm:pt>
    <dgm:pt modelId="{564B4D0B-9E6C-422D-AEDE-6BB0ECD59841}" type="pres">
      <dgm:prSet presAssocID="{786BAA6A-F4BE-4A97-8778-A54E620489E8}" presName="bullet5a" presStyleLbl="node1" presStyleIdx="0" presStyleCnt="5" custLinFactX="-100000" custLinFactNeighborX="-181252" custLinFactNeighborY="-16019"/>
      <dgm:spPr/>
    </dgm:pt>
    <dgm:pt modelId="{64A4695D-EC2F-40A1-B41A-836037820765}" type="pres">
      <dgm:prSet presAssocID="{786BAA6A-F4BE-4A97-8778-A54E620489E8}" presName="textBox5a" presStyleLbl="revTx" presStyleIdx="0" presStyleCnt="5" custScaleX="239782" custScaleY="79088" custLinFactNeighborX="31515" custLinFactNeighborY="-308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B1839-84F1-4ACE-9AEF-C99B44DE96A5}" type="pres">
      <dgm:prSet presAssocID="{CCAA7D00-2E8C-490D-B60F-AE3579020AD5}" presName="bullet5b" presStyleLbl="node1" presStyleIdx="1" presStyleCnt="5" custLinFactX="-100000" custLinFactNeighborX="-113461" custLinFactNeighborY="28459"/>
      <dgm:spPr/>
    </dgm:pt>
    <dgm:pt modelId="{2D6AC01C-6DFE-4A4A-A507-406920671A35}" type="pres">
      <dgm:prSet presAssocID="{CCAA7D00-2E8C-490D-B60F-AE3579020AD5}" presName="textBox5b" presStyleLbl="revTx" presStyleIdx="1" presStyleCnt="5" custScaleX="158285" custScaleY="40850" custLinFactNeighborX="-7065" custLinFactNeighborY="-35213">
        <dgm:presLayoutVars>
          <dgm:bulletEnabled val="1"/>
        </dgm:presLayoutVars>
      </dgm:prSet>
      <dgm:spPr/>
    </dgm:pt>
    <dgm:pt modelId="{3ABE6316-9F1A-439B-9AF1-47F1E71E43F4}" type="pres">
      <dgm:prSet presAssocID="{8EA22D54-26AB-40C5-BA14-5A2EF3E5CEB3}" presName="bullet5c" presStyleLbl="node1" presStyleIdx="2" presStyleCnt="5" custLinFactX="-88187" custLinFactNeighborX="-100000" custLinFactNeighborY="13328"/>
      <dgm:spPr/>
    </dgm:pt>
    <dgm:pt modelId="{FABF0CCC-4919-47DD-A717-DB06D6063D48}" type="pres">
      <dgm:prSet presAssocID="{8EA22D54-26AB-40C5-BA14-5A2EF3E5CEB3}" presName="textBox5c" presStyleLbl="revTx" presStyleIdx="2" presStyleCnt="5" custFlipVert="0" custScaleX="60078" custScaleY="24159" custLinFactNeighborX="-59369" custLinFactNeighborY="-42932">
        <dgm:presLayoutVars>
          <dgm:bulletEnabled val="1"/>
        </dgm:presLayoutVars>
      </dgm:prSet>
      <dgm:spPr/>
    </dgm:pt>
    <dgm:pt modelId="{94FDD9BE-CED9-41C3-89A4-737B623C85BE}" type="pres">
      <dgm:prSet presAssocID="{C2EC1DC6-69C9-4C07-B4EC-203EB4F3A5AF}" presName="bullet5d" presStyleLbl="node1" presStyleIdx="3" presStyleCnt="5" custLinFactX="-69975" custLinFactNeighborX="-100000" custLinFactNeighborY="14801"/>
      <dgm:spPr/>
    </dgm:pt>
    <dgm:pt modelId="{1D9BC2BC-FCFE-4F5D-83E2-D6971254F7B9}" type="pres">
      <dgm:prSet presAssocID="{C2EC1DC6-69C9-4C07-B4EC-203EB4F3A5AF}" presName="textBox5d" presStyleLbl="revTx" presStyleIdx="3" presStyleCnt="5" custFlipVert="0" custScaleX="171722" custScaleY="31490" custLinFactNeighborX="-37192" custLinFactNeighborY="-220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05BF5-FAC8-49A1-BE09-CB1FEA7271E9}" type="pres">
      <dgm:prSet presAssocID="{66F238BD-72B5-487E-BDEE-9012272CE48B}" presName="bullet5e" presStyleLbl="node1" presStyleIdx="4" presStyleCnt="5" custLinFactX="-63872" custLinFactNeighborX="-100000" custLinFactNeighborY="9743"/>
      <dgm:spPr/>
    </dgm:pt>
    <dgm:pt modelId="{6AACD624-6843-4A51-A724-C556F0639569}" type="pres">
      <dgm:prSet presAssocID="{66F238BD-72B5-487E-BDEE-9012272CE48B}" presName="textBox5e" presStyleLbl="revTx" presStyleIdx="4" presStyleCnt="5" custScaleX="192214" custScaleY="28724" custLinFactNeighborX="-14241" custLinFactNeighborY="-44779">
        <dgm:presLayoutVars>
          <dgm:bulletEnabled val="1"/>
        </dgm:presLayoutVars>
      </dgm:prSet>
      <dgm:spPr/>
    </dgm:pt>
  </dgm:ptLst>
  <dgm:cxnLst>
    <dgm:cxn modelId="{47D07E41-9505-4CC4-9249-09B5F5B0C44B}" type="presOf" srcId="{8EA22D54-26AB-40C5-BA14-5A2EF3E5CEB3}" destId="{FABF0CCC-4919-47DD-A717-DB06D6063D48}" srcOrd="0" destOrd="0" presId="urn:microsoft.com/office/officeart/2005/8/layout/arrow2"/>
    <dgm:cxn modelId="{A7CF0F31-9037-4E52-9693-B81A4FD492E2}" srcId="{5252D740-835F-42AE-8112-597E4BE55E38}" destId="{66F238BD-72B5-487E-BDEE-9012272CE48B}" srcOrd="4" destOrd="0" parTransId="{AA73BC91-AA6E-4966-99A7-DE7C9EAD0F97}" sibTransId="{348BFFAE-7D96-4A71-BC1A-27361D17D881}"/>
    <dgm:cxn modelId="{03595A06-7A14-4256-9A14-9D5C0B72BA1F}" type="presOf" srcId="{CCAA7D00-2E8C-490D-B60F-AE3579020AD5}" destId="{2D6AC01C-6DFE-4A4A-A507-406920671A35}" srcOrd="0" destOrd="0" presId="urn:microsoft.com/office/officeart/2005/8/layout/arrow2"/>
    <dgm:cxn modelId="{B023EB7E-B767-4598-9BA7-9A8979CAC727}" type="presOf" srcId="{C2EC1DC6-69C9-4C07-B4EC-203EB4F3A5AF}" destId="{1D9BC2BC-FCFE-4F5D-83E2-D6971254F7B9}" srcOrd="0" destOrd="0" presId="urn:microsoft.com/office/officeart/2005/8/layout/arrow2"/>
    <dgm:cxn modelId="{BF440CA4-57AE-46DD-A997-3A9D7EF1E408}" type="presOf" srcId="{5252D740-835F-42AE-8112-597E4BE55E38}" destId="{EEE9B414-41E5-4A8E-9954-EFB6DFFE46F7}" srcOrd="0" destOrd="0" presId="urn:microsoft.com/office/officeart/2005/8/layout/arrow2"/>
    <dgm:cxn modelId="{CE91BBC7-96CF-43E8-A9BE-B83146A04FE8}" type="presOf" srcId="{786BAA6A-F4BE-4A97-8778-A54E620489E8}" destId="{64A4695D-EC2F-40A1-B41A-836037820765}" srcOrd="0" destOrd="0" presId="urn:microsoft.com/office/officeart/2005/8/layout/arrow2"/>
    <dgm:cxn modelId="{999A9704-6516-4940-9C53-C333D3C15A29}" srcId="{5252D740-835F-42AE-8112-597E4BE55E38}" destId="{CCAA7D00-2E8C-490D-B60F-AE3579020AD5}" srcOrd="1" destOrd="0" parTransId="{4AE52F16-DBC4-4A31-85C0-1A599B9C6380}" sibTransId="{A7C0ADBB-AF6E-490B-B1B2-982186DF8424}"/>
    <dgm:cxn modelId="{551C92CF-FADA-4A99-95A4-182B35F8A948}" type="presOf" srcId="{66F238BD-72B5-487E-BDEE-9012272CE48B}" destId="{6AACD624-6843-4A51-A724-C556F0639569}" srcOrd="0" destOrd="0" presId="urn:microsoft.com/office/officeart/2005/8/layout/arrow2"/>
    <dgm:cxn modelId="{7EEC4341-208F-46B2-9B63-72DBD61EDFF1}" srcId="{5252D740-835F-42AE-8112-597E4BE55E38}" destId="{786BAA6A-F4BE-4A97-8778-A54E620489E8}" srcOrd="0" destOrd="0" parTransId="{0F8FB358-0328-4268-AFEB-421878B1954D}" sibTransId="{A3B54F49-27E8-45A9-B465-7ACEBE4A808C}"/>
    <dgm:cxn modelId="{372F1EE6-513C-4856-AD2A-73A4589BCF20}" srcId="{5252D740-835F-42AE-8112-597E4BE55E38}" destId="{C2EC1DC6-69C9-4C07-B4EC-203EB4F3A5AF}" srcOrd="3" destOrd="0" parTransId="{9440F99E-E3A5-47FC-A5B2-5712A9A8FB82}" sibTransId="{A832D457-2CB9-4E6D-9CD8-232AE7048850}"/>
    <dgm:cxn modelId="{BD2439AE-B8F4-477B-BEFE-36FFD7D15AF6}" srcId="{5252D740-835F-42AE-8112-597E4BE55E38}" destId="{8EA22D54-26AB-40C5-BA14-5A2EF3E5CEB3}" srcOrd="2" destOrd="0" parTransId="{C3E175BD-B16C-4F42-9BE7-DD5D0A6E6D10}" sibTransId="{75B2363E-3508-4FD3-9212-90D5D1993550}"/>
    <dgm:cxn modelId="{B16BFEED-4D83-4813-827C-6C4B367E4B49}" type="presParOf" srcId="{EEE9B414-41E5-4A8E-9954-EFB6DFFE46F7}" destId="{AD1DCBE0-A3FA-41B2-B003-3BAECEB0D695}" srcOrd="0" destOrd="0" presId="urn:microsoft.com/office/officeart/2005/8/layout/arrow2"/>
    <dgm:cxn modelId="{3935C9D3-5DA8-4046-A561-B212D0FFA991}" type="presParOf" srcId="{EEE9B414-41E5-4A8E-9954-EFB6DFFE46F7}" destId="{9FEE8855-2791-4B9B-835D-CD24099B41E3}" srcOrd="1" destOrd="0" presId="urn:microsoft.com/office/officeart/2005/8/layout/arrow2"/>
    <dgm:cxn modelId="{865F06AD-8A62-4261-9AB9-2A2B8014F7B7}" type="presParOf" srcId="{9FEE8855-2791-4B9B-835D-CD24099B41E3}" destId="{564B4D0B-9E6C-422D-AEDE-6BB0ECD59841}" srcOrd="0" destOrd="0" presId="urn:microsoft.com/office/officeart/2005/8/layout/arrow2"/>
    <dgm:cxn modelId="{C2ED4099-9A38-4571-8140-A8BF1332EDAC}" type="presParOf" srcId="{9FEE8855-2791-4B9B-835D-CD24099B41E3}" destId="{64A4695D-EC2F-40A1-B41A-836037820765}" srcOrd="1" destOrd="0" presId="urn:microsoft.com/office/officeart/2005/8/layout/arrow2"/>
    <dgm:cxn modelId="{F6D0CA32-1831-4AF1-B32C-B6B357A7BD85}" type="presParOf" srcId="{9FEE8855-2791-4B9B-835D-CD24099B41E3}" destId="{F51B1839-84F1-4ACE-9AEF-C99B44DE96A5}" srcOrd="2" destOrd="0" presId="urn:microsoft.com/office/officeart/2005/8/layout/arrow2"/>
    <dgm:cxn modelId="{455645BF-675C-42A8-8DAC-BE5ABFAF682F}" type="presParOf" srcId="{9FEE8855-2791-4B9B-835D-CD24099B41E3}" destId="{2D6AC01C-6DFE-4A4A-A507-406920671A35}" srcOrd="3" destOrd="0" presId="urn:microsoft.com/office/officeart/2005/8/layout/arrow2"/>
    <dgm:cxn modelId="{DD6831F6-AD80-4952-B42A-AE53417D0EE0}" type="presParOf" srcId="{9FEE8855-2791-4B9B-835D-CD24099B41E3}" destId="{3ABE6316-9F1A-439B-9AF1-47F1E71E43F4}" srcOrd="4" destOrd="0" presId="urn:microsoft.com/office/officeart/2005/8/layout/arrow2"/>
    <dgm:cxn modelId="{C8490D67-B371-45DE-BE34-112FEC79C259}" type="presParOf" srcId="{9FEE8855-2791-4B9B-835D-CD24099B41E3}" destId="{FABF0CCC-4919-47DD-A717-DB06D6063D48}" srcOrd="5" destOrd="0" presId="urn:microsoft.com/office/officeart/2005/8/layout/arrow2"/>
    <dgm:cxn modelId="{69B64F89-820C-42C5-B026-EF11E6F2B8D2}" type="presParOf" srcId="{9FEE8855-2791-4B9B-835D-CD24099B41E3}" destId="{94FDD9BE-CED9-41C3-89A4-737B623C85BE}" srcOrd="6" destOrd="0" presId="urn:microsoft.com/office/officeart/2005/8/layout/arrow2"/>
    <dgm:cxn modelId="{913E5F0A-0CBA-4B8F-BEA1-9E26245C09BD}" type="presParOf" srcId="{9FEE8855-2791-4B9B-835D-CD24099B41E3}" destId="{1D9BC2BC-FCFE-4F5D-83E2-D6971254F7B9}" srcOrd="7" destOrd="0" presId="urn:microsoft.com/office/officeart/2005/8/layout/arrow2"/>
    <dgm:cxn modelId="{55758F52-68B9-4522-AAA7-AEE1174E05FB}" type="presParOf" srcId="{9FEE8855-2791-4B9B-835D-CD24099B41E3}" destId="{59305BF5-FAC8-49A1-BE09-CB1FEA7271E9}" srcOrd="8" destOrd="0" presId="urn:microsoft.com/office/officeart/2005/8/layout/arrow2"/>
    <dgm:cxn modelId="{048C71A6-C03A-4EB2-81D6-61795D5BC6FD}" type="presParOf" srcId="{9FEE8855-2791-4B9B-835D-CD24099B41E3}" destId="{6AACD624-6843-4A51-A724-C556F0639569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1DCBE0-A3FA-41B2-B003-3BAECEB0D695}">
      <dsp:nvSpPr>
        <dsp:cNvPr id="0" name=""/>
        <dsp:cNvSpPr/>
      </dsp:nvSpPr>
      <dsp:spPr>
        <a:xfrm>
          <a:off x="0" y="0"/>
          <a:ext cx="7437120" cy="46482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B4D0B-9E6C-422D-AEDE-6BB0ECD59841}">
      <dsp:nvSpPr>
        <dsp:cNvPr id="0" name=""/>
        <dsp:cNvSpPr/>
      </dsp:nvSpPr>
      <dsp:spPr>
        <a:xfrm>
          <a:off x="762000" y="3429000"/>
          <a:ext cx="171053" cy="1710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4695D-EC2F-40A1-B41A-836037820765}">
      <dsp:nvSpPr>
        <dsp:cNvPr id="0" name=""/>
        <dsp:cNvSpPr/>
      </dsp:nvSpPr>
      <dsp:spPr>
        <a:xfrm>
          <a:off x="954736" y="3316071"/>
          <a:ext cx="2336106" cy="874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38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RSS Crawling</a:t>
          </a:r>
          <a:endParaRPr lang="en-US" sz="2800" kern="1200" dirty="0"/>
        </a:p>
      </dsp:txBody>
      <dsp:txXfrm>
        <a:off x="954736" y="3316071"/>
        <a:ext cx="2336106" cy="874928"/>
      </dsp:txXfrm>
    </dsp:sp>
    <dsp:sp modelId="{F51B1839-84F1-4ACE-9AEF-C99B44DE96A5}">
      <dsp:nvSpPr>
        <dsp:cNvPr id="0" name=""/>
        <dsp:cNvSpPr/>
      </dsp:nvSpPr>
      <dsp:spPr>
        <a:xfrm>
          <a:off x="1597501" y="2642931"/>
          <a:ext cx="267736" cy="267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AC01C-6DFE-4A4A-A507-406920671A35}">
      <dsp:nvSpPr>
        <dsp:cNvPr id="0" name=""/>
        <dsp:cNvSpPr/>
      </dsp:nvSpPr>
      <dsp:spPr>
        <a:xfrm>
          <a:off x="1855878" y="2590798"/>
          <a:ext cx="1954126" cy="795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68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Clustering</a:t>
          </a:r>
          <a:endParaRPr lang="en-US" sz="2800" kern="1200" dirty="0"/>
        </a:p>
      </dsp:txBody>
      <dsp:txXfrm>
        <a:off x="1855878" y="2590798"/>
        <a:ext cx="1954126" cy="795592"/>
      </dsp:txXfrm>
    </dsp:sp>
    <dsp:sp modelId="{3ABE6316-9F1A-439B-9AF1-47F1E71E43F4}">
      <dsp:nvSpPr>
        <dsp:cNvPr id="0" name=""/>
        <dsp:cNvSpPr/>
      </dsp:nvSpPr>
      <dsp:spPr>
        <a:xfrm>
          <a:off x="2687160" y="1904999"/>
          <a:ext cx="356981" cy="356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F0CCC-4919-47DD-A717-DB06D6063D48}">
      <dsp:nvSpPr>
        <dsp:cNvPr id="0" name=""/>
        <dsp:cNvSpPr/>
      </dsp:nvSpPr>
      <dsp:spPr>
        <a:xfrm>
          <a:off x="2971796" y="1904996"/>
          <a:ext cx="862338" cy="631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157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NER</a:t>
          </a:r>
          <a:endParaRPr lang="en-US" sz="2800" kern="1200" dirty="0"/>
        </a:p>
      </dsp:txBody>
      <dsp:txXfrm>
        <a:off x="2971796" y="1904996"/>
        <a:ext cx="862338" cy="631102"/>
      </dsp:txXfrm>
    </dsp:sp>
    <dsp:sp modelId="{94FDD9BE-CED9-41C3-89A4-737B623C85BE}">
      <dsp:nvSpPr>
        <dsp:cNvPr id="0" name=""/>
        <dsp:cNvSpPr/>
      </dsp:nvSpPr>
      <dsp:spPr>
        <a:xfrm>
          <a:off x="3958500" y="1371602"/>
          <a:ext cx="461101" cy="4611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BC2BC-FCFE-4F5D-83E2-D6971254F7B9}">
      <dsp:nvSpPr>
        <dsp:cNvPr id="0" name=""/>
        <dsp:cNvSpPr/>
      </dsp:nvSpPr>
      <dsp:spPr>
        <a:xfrm>
          <a:off x="3886200" y="1914908"/>
          <a:ext cx="2554234" cy="980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328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Background </a:t>
          </a:r>
          <a:br>
            <a:rPr lang="en-US" sz="2800" kern="1200" dirty="0" smtClean="0"/>
          </a:br>
          <a:r>
            <a:rPr lang="en-US" sz="2800" kern="1200" dirty="0" smtClean="0"/>
            <a:t>Extraction</a:t>
          </a:r>
          <a:endParaRPr lang="en-US" sz="2800" kern="1200" dirty="0"/>
        </a:p>
      </dsp:txBody>
      <dsp:txXfrm>
        <a:off x="3886200" y="1914908"/>
        <a:ext cx="2554234" cy="980691"/>
      </dsp:txXfrm>
    </dsp:sp>
    <dsp:sp modelId="{59305BF5-FAC8-49A1-BE09-CB1FEA7271E9}">
      <dsp:nvSpPr>
        <dsp:cNvPr id="0" name=""/>
        <dsp:cNvSpPr/>
      </dsp:nvSpPr>
      <dsp:spPr>
        <a:xfrm>
          <a:off x="5203665" y="990601"/>
          <a:ext cx="587532" cy="5875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CD624-6843-4A51-A724-C556F0639569}">
      <dsp:nvSpPr>
        <dsp:cNvPr id="0" name=""/>
        <dsp:cNvSpPr/>
      </dsp:nvSpPr>
      <dsp:spPr>
        <a:xfrm>
          <a:off x="5562602" y="914404"/>
          <a:ext cx="2859037" cy="98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321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Web </a:t>
          </a:r>
          <a:br>
            <a:rPr lang="en-US" sz="2800" kern="1200" dirty="0" smtClean="0"/>
          </a:br>
          <a:r>
            <a:rPr lang="en-US" sz="2800" kern="1200" dirty="0" smtClean="0"/>
            <a:t>Framework</a:t>
          </a:r>
          <a:endParaRPr lang="en-US" sz="2800" kern="1200" dirty="0"/>
        </a:p>
      </dsp:txBody>
      <dsp:txXfrm>
        <a:off x="5562602" y="914404"/>
        <a:ext cx="2859037" cy="982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ED0E4-3A89-4C76-A12C-CCD67DAE0C57}" type="datetimeFigureOut">
              <a:rPr lang="en-US" smtClean="0"/>
              <a:pPr/>
              <a:t>7/12/2014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AF0F6-30C3-43AB-8494-B653359B48C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585BA-CC47-4983-8886-C617D5996AAB}" type="datetimeFigureOut">
              <a:rPr lang="en-US" smtClean="0"/>
              <a:pPr/>
              <a:t>7/12/2014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500F4-E7D5-4E99-A35B-2D954466A3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Arsenij </a:t>
            </a:r>
            <a:r>
              <a:rPr lang="de-DE" dirty="0" err="1" smtClean="0"/>
              <a:t>Jazenjuk</a:t>
            </a:r>
            <a:r>
              <a:rPr lang="de-DE" dirty="0" smtClean="0"/>
              <a:t> und </a:t>
            </a:r>
            <a:r>
              <a:rPr lang="de-DE" dirty="0" err="1" smtClean="0"/>
              <a:t>Olexandr</a:t>
            </a:r>
            <a:r>
              <a:rPr lang="de-DE" dirty="0" smtClean="0"/>
              <a:t> </a:t>
            </a:r>
            <a:r>
              <a:rPr lang="de-DE" dirty="0" err="1" smtClean="0"/>
              <a:t>Turtschynow</a:t>
            </a:r>
            <a:r>
              <a:rPr lang="de-DE" dirty="0" smtClean="0"/>
              <a:t> sind, oder (3) wie viele Ukrainer russischer Abstammung sind.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500F4-E7D5-4E99-A35B-2D954466A3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500F4-E7D5-4E99-A35B-2D954466A3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Crawlen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(RSS-Feeds)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Hierarisch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Agglomerativ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Distanzfunktion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Entity Recognition (Stanford NER)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Hintergrunddaten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Geocode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via Google, Freebase, Leaflet/OSMs)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Webframework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Django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500F4-E7D5-4E99-A35B-2D954466A3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-381000" y="-152400"/>
            <a:ext cx="9829800" cy="403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 userDrawn="1"/>
        </p:nvSpPr>
        <p:spPr>
          <a:xfrm>
            <a:off x="-304800" y="5181600"/>
            <a:ext cx="9601200" cy="167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chlag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16. Juli 2014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NM+ - Zwischenpräsentation | RF, TG, SM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BAB08E-C97D-4120-AD51-349303B9E4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0700" y="4876800"/>
            <a:ext cx="5562600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486400" cy="42640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76200" y="5638800"/>
            <a:ext cx="9296400" cy="1447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16. Juli 2014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NM+ - Zwischenpräsentation | RF, TG, SM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4BAB08E-C97D-4120-AD51-349303B9E4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NewsMiner</a:t>
            </a:r>
            <a:r>
              <a:rPr lang="en-US" dirty="0" smtClean="0"/>
              <a:t>+“ – </a:t>
            </a:r>
            <a:r>
              <a:rPr lang="en-US" dirty="0" err="1" smtClean="0"/>
              <a:t>Zwischenpräsentation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Rebecca </a:t>
            </a:r>
            <a:r>
              <a:rPr lang="en-US" dirty="0" err="1" smtClean="0"/>
              <a:t>Finster</a:t>
            </a:r>
            <a:r>
              <a:rPr lang="en-US" dirty="0" smtClean="0"/>
              <a:t>, </a:t>
            </a:r>
            <a:r>
              <a:rPr lang="en-US" dirty="0" err="1" smtClean="0"/>
              <a:t>Timo</a:t>
            </a:r>
            <a:r>
              <a:rPr lang="en-US" dirty="0" smtClean="0"/>
              <a:t> Günther, Stefan </a:t>
            </a:r>
            <a:r>
              <a:rPr lang="en-US" dirty="0" err="1" smtClean="0"/>
              <a:t>Mühlbauer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Verfahren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Recognition (Stanford NER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Conditional Random Fields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Verfahren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Hintergrunddaten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Geocode</a:t>
            </a:r>
            <a:r>
              <a:rPr lang="en-US" dirty="0" smtClean="0"/>
              <a:t> via Google </a:t>
            </a:r>
          </a:p>
          <a:p>
            <a:pPr lvl="1"/>
            <a:r>
              <a:rPr lang="en-US" dirty="0" smtClean="0"/>
              <a:t>Freebase</a:t>
            </a:r>
          </a:p>
          <a:p>
            <a:pPr lvl="1"/>
            <a:r>
              <a:rPr lang="en-US" dirty="0" smtClean="0"/>
              <a:t>Leaflet/OSMs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Technologien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6" name="Gruppieren 25"/>
          <p:cNvGrpSpPr/>
          <p:nvPr/>
        </p:nvGrpSpPr>
        <p:grpSpPr>
          <a:xfrm>
            <a:off x="1143000" y="1197769"/>
            <a:ext cx="6858000" cy="3983831"/>
            <a:chOff x="1828800" y="1197769"/>
            <a:chExt cx="6858000" cy="3983831"/>
          </a:xfrm>
        </p:grpSpPr>
        <p:sp>
          <p:nvSpPr>
            <p:cNvPr id="7" name="Flussdiagramm: Magnetplattenspeicher 6"/>
            <p:cNvSpPr/>
            <p:nvPr/>
          </p:nvSpPr>
          <p:spPr>
            <a:xfrm>
              <a:off x="1828800" y="3429000"/>
              <a:ext cx="1828800" cy="1752600"/>
            </a:xfrm>
            <a:prstGeom prst="flowChartMagneticDisk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Postgres</a:t>
              </a:r>
              <a:endParaRPr lang="en-US" sz="2400" dirty="0"/>
            </a:p>
          </p:txBody>
        </p:sp>
        <p:sp>
          <p:nvSpPr>
            <p:cNvPr id="8" name="Flussdiagramm: Prozess 7"/>
            <p:cNvSpPr/>
            <p:nvPr/>
          </p:nvSpPr>
          <p:spPr>
            <a:xfrm>
              <a:off x="4572000" y="3429000"/>
              <a:ext cx="4114800" cy="1752600"/>
            </a:xfrm>
            <a:prstGeom prst="flowChartProcess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NewsMiner</a:t>
              </a:r>
              <a:r>
                <a:rPr lang="en-US" sz="2400" dirty="0" smtClean="0"/>
                <a:t>+ (Java &amp; Python) </a:t>
              </a:r>
            </a:p>
            <a:p>
              <a:pPr>
                <a:buFontTx/>
                <a:buChar char="-"/>
              </a:pPr>
              <a:r>
                <a:rPr lang="en-US" sz="2400" dirty="0" smtClean="0"/>
                <a:t> </a:t>
              </a:r>
              <a:r>
                <a:rPr lang="en-US" dirty="0" smtClean="0"/>
                <a:t>RSS Crawler</a:t>
              </a:r>
              <a:br>
                <a:rPr lang="en-US" dirty="0" smtClean="0"/>
              </a:br>
              <a:r>
                <a:rPr lang="en-US" dirty="0" smtClean="0"/>
                <a:t>- Clustering</a:t>
              </a:r>
            </a:p>
            <a:p>
              <a:pPr>
                <a:buFontTx/>
                <a:buChar char="-"/>
              </a:pPr>
              <a:r>
                <a:rPr lang="en-US" dirty="0" smtClean="0"/>
                <a:t> NER (Stanford NER)</a:t>
              </a:r>
              <a:br>
                <a:rPr lang="en-US" dirty="0" smtClean="0"/>
              </a:br>
              <a:r>
                <a:rPr lang="en-US" dirty="0" smtClean="0"/>
                <a:t>- Background Extraction </a:t>
              </a:r>
              <a:endParaRPr lang="en-US" dirty="0"/>
            </a:p>
          </p:txBody>
        </p:sp>
        <p:sp>
          <p:nvSpPr>
            <p:cNvPr id="9" name="Flussdiagramm: Prozess 8"/>
            <p:cNvSpPr/>
            <p:nvPr/>
          </p:nvSpPr>
          <p:spPr>
            <a:xfrm>
              <a:off x="1828800" y="1600200"/>
              <a:ext cx="1828800" cy="914400"/>
            </a:xfrm>
            <a:prstGeom prst="flowChartProcess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Django</a:t>
              </a:r>
              <a:endParaRPr lang="en-US" sz="2400" dirty="0"/>
            </a:p>
          </p:txBody>
        </p:sp>
        <p:grpSp>
          <p:nvGrpSpPr>
            <p:cNvPr id="13" name="Gruppieren 12"/>
            <p:cNvGrpSpPr/>
            <p:nvPr/>
          </p:nvGrpSpPr>
          <p:grpSpPr>
            <a:xfrm>
              <a:off x="5486400" y="1197769"/>
              <a:ext cx="1752600" cy="2002631"/>
              <a:chOff x="5562600" y="1197769"/>
              <a:chExt cx="1752600" cy="2002631"/>
            </a:xfrm>
          </p:grpSpPr>
          <p:pic>
            <p:nvPicPr>
              <p:cNvPr id="10" name="Grafik 9" descr="happygei.png"/>
              <p:cNvPicPr>
                <a:picLocks noChangeAspect="1"/>
              </p:cNvPicPr>
              <p:nvPr/>
            </p:nvPicPr>
            <p:blipFill>
              <a:blip r:embed="rId2" cstate="print"/>
              <a:srcRect l="20660" t="19512" r="24247" b="4878"/>
              <a:stretch>
                <a:fillRect/>
              </a:stretch>
            </p:blipFill>
            <p:spPr>
              <a:xfrm>
                <a:off x="5562600" y="1197769"/>
                <a:ext cx="1752600" cy="1697831"/>
              </a:xfrm>
              <a:prstGeom prst="rect">
                <a:avLst/>
              </a:prstGeom>
            </p:spPr>
          </p:pic>
          <p:sp>
            <p:nvSpPr>
              <p:cNvPr id="12" name="Textfeld 11"/>
              <p:cNvSpPr txBox="1"/>
              <p:nvPr/>
            </p:nvSpPr>
            <p:spPr>
              <a:xfrm>
                <a:off x="6096000" y="2738735"/>
                <a:ext cx="758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User</a:t>
                </a:r>
                <a:endParaRPr lang="en-US" sz="2400" dirty="0"/>
              </a:p>
            </p:txBody>
          </p:sp>
        </p:grpSp>
        <p:cxnSp>
          <p:nvCxnSpPr>
            <p:cNvPr id="15" name="Gerade Verbindung mit Pfeil 14"/>
            <p:cNvCxnSpPr>
              <a:stCxn id="8" idx="1"/>
              <a:endCxn id="7" idx="4"/>
            </p:cNvCxnSpPr>
            <p:nvPr/>
          </p:nvCxnSpPr>
          <p:spPr>
            <a:xfrm flipH="1">
              <a:off x="3657600" y="4305300"/>
              <a:ext cx="9144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7" idx="1"/>
              <a:endCxn id="9" idx="2"/>
            </p:cNvCxnSpPr>
            <p:nvPr/>
          </p:nvCxnSpPr>
          <p:spPr>
            <a:xfrm flipV="1">
              <a:off x="2743200" y="2514600"/>
              <a:ext cx="0" cy="914400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9" idx="3"/>
              <a:endCxn id="10" idx="1"/>
            </p:cNvCxnSpPr>
            <p:nvPr/>
          </p:nvCxnSpPr>
          <p:spPr>
            <a:xfrm flipV="1">
              <a:off x="3657600" y="2046685"/>
              <a:ext cx="1828800" cy="10715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Idee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Grafik 7" descr="ukraine_pers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1371600"/>
            <a:ext cx="6096000" cy="342775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rot="19922401">
            <a:off x="5283376" y="3936208"/>
            <a:ext cx="3572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17,3%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Idee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Bei </a:t>
            </a:r>
            <a:r>
              <a:rPr lang="de-DE" dirty="0" smtClean="0"/>
              <a:t>vielen aktuellen internationalen News fehlt dem Leser wichtiger Kontext. </a:t>
            </a:r>
          </a:p>
          <a:p>
            <a:r>
              <a:rPr lang="de-DE" dirty="0" smtClean="0"/>
              <a:t>Viele Redaktionen reagieren auf das fehlende Wissen, indem sie zusätzlich zu ihren aktuellen Meldungen Hintergrund- und Übersichtsartikel anbieten. </a:t>
            </a:r>
          </a:p>
          <a:p>
            <a:r>
              <a:rPr lang="de-DE" dirty="0" smtClean="0"/>
              <a:t>Onlineangebote wie die Tagesschau </a:t>
            </a:r>
            <a:r>
              <a:rPr lang="de-DE" dirty="0" smtClean="0"/>
              <a:t> oder </a:t>
            </a:r>
            <a:r>
              <a:rPr lang="de-DE" dirty="0" smtClean="0"/>
              <a:t>The Guardian </a:t>
            </a:r>
            <a:r>
              <a:rPr lang="de-DE" dirty="0" smtClean="0"/>
              <a:t>sind </a:t>
            </a:r>
            <a:r>
              <a:rPr lang="de-DE" dirty="0" smtClean="0"/>
              <a:t>u.a. durch die von ihnen in Form von </a:t>
            </a:r>
            <a:r>
              <a:rPr lang="de-DE" dirty="0" err="1" smtClean="0"/>
              <a:t>Mashups</a:t>
            </a:r>
            <a:r>
              <a:rPr lang="de-DE" dirty="0" smtClean="0"/>
              <a:t> angebotenen Hintergrund- und Übersichtsartikel führend in diesem Bereich.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Unser </a:t>
            </a:r>
            <a:r>
              <a:rPr lang="en-US" dirty="0" err="1" smtClean="0"/>
              <a:t>Projekt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NM+ zielt darauf ab, die wichtigsten Themen des Tages mit einem Dossier zu versehen.</a:t>
            </a:r>
          </a:p>
          <a:p>
            <a:r>
              <a:rPr lang="de-DE" dirty="0" smtClean="0"/>
              <a:t>Zielgruppe: Nutzer, die das aktuelle Weltgeschehen in Politik und Wirtschaft verfolgen und die sich neben aktuellen News auch für deren Hintergründe interessieren und Wert auf eine sachlich korrekte Berichterstattung legen.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Prototyp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/>
          <p:cNvGraphicFramePr/>
          <p:nvPr/>
        </p:nvGraphicFramePr>
        <p:xfrm>
          <a:off x="0" y="990600"/>
          <a:ext cx="9144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657600" cy="365125"/>
          </a:xfrm>
        </p:spPr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4BAB08E-C97D-4120-AD51-349303B9E4E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7543800" y="1371600"/>
            <a:ext cx="13394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News</a:t>
            </a:r>
            <a:br>
              <a:rPr lang="en-US" sz="2800" b="1" dirty="0" smtClean="0"/>
            </a:br>
            <a:r>
              <a:rPr lang="en-US" sz="2800" b="1" dirty="0" smtClean="0"/>
              <a:t>Miner</a:t>
            </a:r>
            <a:r>
              <a:rPr lang="en-US" sz="2800" b="1" dirty="0" smtClean="0"/>
              <a:t>+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NM+ - Zwischenpräsentation | RF, TG, SM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572000" y="4495800"/>
            <a:ext cx="2858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Infobox</a:t>
            </a:r>
            <a:r>
              <a:rPr lang="en-US" sz="3200" dirty="0" smtClean="0"/>
              <a:t>-Widget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867400" y="1752600"/>
            <a:ext cx="3071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Map: Auto-Focus</a:t>
            </a:r>
            <a:endParaRPr lang="en-US" sz="3200" dirty="0"/>
          </a:p>
        </p:txBody>
      </p:sp>
      <p:sp>
        <p:nvSpPr>
          <p:cNvPr id="10" name="Textfeld 9"/>
          <p:cNvSpPr txBox="1"/>
          <p:nvPr/>
        </p:nvSpPr>
        <p:spPr>
          <a:xfrm>
            <a:off x="1828800" y="838200"/>
            <a:ext cx="3155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GUI-</a:t>
            </a:r>
            <a:r>
              <a:rPr lang="en-US" sz="3200" dirty="0" err="1" smtClean="0"/>
              <a:t>Optimierung</a:t>
            </a:r>
            <a:endParaRPr lang="en-US" sz="3200" dirty="0"/>
          </a:p>
        </p:txBody>
      </p:sp>
      <p:sp>
        <p:nvSpPr>
          <p:cNvPr id="14" name="Textfeld 13"/>
          <p:cNvSpPr txBox="1"/>
          <p:nvPr/>
        </p:nvSpPr>
        <p:spPr>
          <a:xfrm>
            <a:off x="381000" y="3276600"/>
            <a:ext cx="44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Dossier: </a:t>
            </a:r>
            <a:r>
              <a:rPr lang="en-US" sz="3200" dirty="0" err="1" smtClean="0"/>
              <a:t>Titelgenerierung</a:t>
            </a:r>
            <a:endParaRPr lang="en-US" sz="3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NM+ - Zwischenpräsentation | RF, TG, SM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Verfahren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Clustern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Hierarisch</a:t>
            </a:r>
            <a:r>
              <a:rPr lang="en-US" dirty="0" smtClean="0"/>
              <a:t> (VSM)</a:t>
            </a:r>
          </a:p>
          <a:p>
            <a:pPr lvl="1"/>
            <a:r>
              <a:rPr lang="en-US" dirty="0" err="1" smtClean="0"/>
              <a:t>Agglomerativ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Distanzfunktion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1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RF">
      <a:majorFont>
        <a:latin typeface="Yanone Kaffeesatz Bold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Präsentation1</Template>
  <TotalTime>0</TotalTime>
  <Words>406</Words>
  <Application>Microsoft Office PowerPoint</Application>
  <PresentationFormat>Bildschirmpräsentation (4:3)</PresentationFormat>
  <Paragraphs>87</Paragraphs>
  <Slides>12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Präsentation1</vt:lpstr>
      <vt:lpstr>“NewsMiner+“ – Zwischenpräsentation</vt:lpstr>
      <vt:lpstr>Idee</vt:lpstr>
      <vt:lpstr>Idee</vt:lpstr>
      <vt:lpstr>Unser Projekt</vt:lpstr>
      <vt:lpstr>Prototyp</vt:lpstr>
      <vt:lpstr>Folie 6</vt:lpstr>
      <vt:lpstr>To Do</vt:lpstr>
      <vt:lpstr>Any Questions?</vt:lpstr>
      <vt:lpstr>Verfahren</vt:lpstr>
      <vt:lpstr>Verfahren</vt:lpstr>
      <vt:lpstr>Verfahren</vt:lpstr>
      <vt:lpstr>Technologien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"Big Data &amp; NoSQL“ – 5th Talk</dc:title>
  <dc:creator>Rebecca Finster</dc:creator>
  <cp:lastModifiedBy>Rebecca Finster</cp:lastModifiedBy>
  <cp:revision>51</cp:revision>
  <dcterms:created xsi:type="dcterms:W3CDTF">2014-07-09T14:01:37Z</dcterms:created>
  <dcterms:modified xsi:type="dcterms:W3CDTF">2014-07-12T13:22:40Z</dcterms:modified>
</cp:coreProperties>
</file>