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F8321CF-6A18-47F7-92D6-7D275EA45CB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Arsenij Jazenjuk und Olexandr Turtschynow sind, oder (3) wie viele Ukrainer russischer Abstammung sind. 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D2A6CB8-ABE1-4AEA-93C5-1686E33B29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C406864-BAA4-419A-B655-70536AFD5B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Crawlen (RSS-Feeds)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Clustern (Hierarisch, Agglomerativ, Distanzfunktion)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Entity Recognition (Stanford NER)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Hintergrunddaten (Geocode via Google, Freebase, Leaflet/OSMs)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Webframework (Django)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B9272D5-E927-4CF2-8C7A-6EA16831778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Seventh Outline LevelTextmasterformate durch Klicken bearbeiten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DA6E28-4A48-4EF0-84A8-14C1FF76F74B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-380880" y="-152280"/>
            <a:ext cx="9829440" cy="403812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-304920" y="5181480"/>
            <a:ext cx="9600840" cy="16761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yriad Pro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Myriad Pro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Myriad Pro"/>
              </a:rPr>
              <a:t>Fünfte Ebene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A341B9-9911-48FF-820F-E897CBB29B7F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CAEC1B8-1B66-4F0C-91BA-FA9C0D84CE9C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76a3"/>
                </a:solidFill>
                <a:latin typeface="Yanone Kaffeesatz Bold"/>
              </a:rPr>
              <a:t>NewsMiner+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Rebecca Finster, Timo Günther, Stefan Mühlbauer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Hintergrunddaten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Geocode via Google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Freebase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Leaflet/OSMs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8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28FF3F-72A3-4365-B73A-06B7B4A3A409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Technologien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06C1CE-0BFB-4AE0-9ACE-0EC131084A0F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1143000" y="3429000"/>
            <a:ext cx="1828440" cy="1752120"/>
          </a:xfrm>
          <a:prstGeom prst="flowChartMagneticDisk">
            <a:avLst/>
          </a:prstGeom>
          <a:solidFill>
            <a:srgbClr val="115964"/>
          </a:solidFill>
          <a:ln w="25560">
            <a:solidFill>
              <a:srgbClr val="21b2c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Postgres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3886200" y="3429000"/>
            <a:ext cx="4114440" cy="1752120"/>
          </a:xfrm>
          <a:prstGeom prst="flowChartProcess">
            <a:avLst/>
          </a:prstGeom>
          <a:solidFill>
            <a:srgbClr val="115964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NewsMiner+ (Java &amp; Python)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 </a:t>
            </a:r>
            <a:r>
              <a:rPr lang="en-US">
                <a:solidFill>
                  <a:srgbClr val="ffffff"/>
                </a:solidFill>
                <a:latin typeface="Myriad Pro"/>
              </a:rPr>
              <a:t>RSS Crawler</a:t>
            </a:r>
            <a:r>
              <a:rPr lang="en-US">
                <a:solidFill>
                  <a:srgbClr val="ffffff"/>
                </a:solidFill>
                <a:latin typeface="Myriad Pro"/>
              </a:rPr>
              <a:t>
</a:t>
            </a:r>
            <a:r>
              <a:rPr lang="en-US">
                <a:solidFill>
                  <a:srgbClr val="ffffff"/>
                </a:solidFill>
                <a:latin typeface="Myriad Pro"/>
              </a:rPr>
              <a:t>- Clustering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ffffff"/>
                </a:solidFill>
                <a:latin typeface="Myriad Pro"/>
              </a:rPr>
              <a:t> </a:t>
            </a:r>
            <a:r>
              <a:rPr lang="en-US">
                <a:solidFill>
                  <a:srgbClr val="ffffff"/>
                </a:solidFill>
                <a:latin typeface="Myriad Pro"/>
              </a:rPr>
              <a:t>NER (Stanford NER)</a:t>
            </a:r>
            <a:r>
              <a:rPr lang="en-US">
                <a:solidFill>
                  <a:srgbClr val="ffffff"/>
                </a:solidFill>
                <a:latin typeface="Myriad Pro"/>
              </a:rPr>
              <a:t>
</a:t>
            </a:r>
            <a:r>
              <a:rPr lang="en-US">
                <a:solidFill>
                  <a:srgbClr val="ffffff"/>
                </a:solidFill>
                <a:latin typeface="Myriad Pro"/>
              </a:rPr>
              <a:t>- Background Extraction 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1143000" y="1600200"/>
            <a:ext cx="1828440" cy="914040"/>
          </a:xfrm>
          <a:prstGeom prst="flowChartProcess">
            <a:avLst/>
          </a:prstGeom>
          <a:solidFill>
            <a:srgbClr val="115964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Django</a:t>
            </a:r>
            <a:endParaRPr/>
          </a:p>
        </p:txBody>
      </p:sp>
      <p:pic>
        <p:nvPicPr>
          <p:cNvPr id="191" name="Grafik 9" descr=""/>
          <p:cNvPicPr/>
          <p:nvPr/>
        </p:nvPicPr>
        <p:blipFill>
          <a:blip r:embed="rId1"/>
          <a:srcRect l="460336" t="434523" r="540168" b="108571"/>
          <a:stretch>
            <a:fillRect/>
          </a:stretch>
        </p:blipFill>
        <p:spPr>
          <a:xfrm>
            <a:off x="4800600" y="1197720"/>
            <a:ext cx="1752120" cy="1697400"/>
          </a:xfrm>
          <a:prstGeom prst="rect">
            <a:avLst/>
          </a:prstGeom>
          <a:ln>
            <a:noFill/>
          </a:ln>
        </p:spPr>
      </p:pic>
      <p:sp>
        <p:nvSpPr>
          <p:cNvPr id="192" name="CustomShape 8"/>
          <p:cNvSpPr/>
          <p:nvPr/>
        </p:nvSpPr>
        <p:spPr>
          <a:xfrm>
            <a:off x="5338080" y="2738880"/>
            <a:ext cx="7495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yriad Pro"/>
              </a:rPr>
              <a:t>User</a:t>
            </a:r>
            <a:endParaRPr/>
          </a:p>
        </p:txBody>
      </p:sp>
      <p:sp>
        <p:nvSpPr>
          <p:cNvPr id="193" name="CustomShape 9"/>
          <p:cNvSpPr/>
          <p:nvPr/>
        </p:nvSpPr>
        <p:spPr>
          <a:xfrm flipH="1">
            <a:off x="2971080" y="4305240"/>
            <a:ext cx="914040" cy="360"/>
          </a:xfrm>
          <a:prstGeom prst="straightConnector1">
            <a:avLst/>
          </a:prstGeom>
          <a:noFill/>
          <a:ln w="57240">
            <a:solidFill>
              <a:srgbClr val="083763"/>
            </a:solidFill>
            <a:round/>
            <a:tailEnd len="med" type="arrow" w="med"/>
          </a:ln>
        </p:spPr>
      </p:sp>
      <p:sp>
        <p:nvSpPr>
          <p:cNvPr id="194" name="CustomShape 10"/>
          <p:cNvSpPr/>
          <p:nvPr/>
        </p:nvSpPr>
        <p:spPr>
          <a:xfrm flipV="1">
            <a:off x="2057400" y="2513880"/>
            <a:ext cx="360" cy="91404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5" name="CustomShape 11"/>
          <p:cNvSpPr/>
          <p:nvPr/>
        </p:nvSpPr>
        <p:spPr>
          <a:xfrm flipV="1">
            <a:off x="2971800" y="2045520"/>
            <a:ext cx="1828440" cy="1044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Schwierigkeiten in der Ukraine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1DC2EA-263C-414F-80E4-F761B2B8AE48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pic>
        <p:nvPicPr>
          <p:cNvPr id="133" name="Grafik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320" y="1407600"/>
            <a:ext cx="6095520" cy="342756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6529320" y="1237320"/>
            <a:ext cx="3571560" cy="37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NexusSansPro"/>
              </a:rPr>
              <a:t>Wer?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NexusSansPro"/>
              </a:rPr>
              <a:t>Arsenij Jazenjuk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NexusSansPro"/>
              </a:rPr>
              <a:t>und Olexandr 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
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Turtschynow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
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NexusSansPro"/>
              </a:rPr>
              <a:t>Wann?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NexusSansPro"/>
              </a:rPr>
              <a:t> 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1. Quartal 2014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NexusSansPro"/>
              </a:rPr>
              <a:t>Wo?</a:t>
            </a:r>
            <a:r>
              <a:rPr lang="en-US" sz="2400">
                <a:solidFill>
                  <a:srgbClr val="000000"/>
                </a:solidFill>
                <a:latin typeface="NexusSansPr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NexusSansPro"/>
              </a:rPr>
              <a:t>Ukraine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Idee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Bei vielen aktuellen internationalen News fehlt dem Leser wichtiger Kontext.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Viele Redaktionen reagieren auf das fehlende Wissen, indem sie zusätzlich zu ihren aktuellen Meldungen Hintergrund- und Übersichtsartikel anbieten.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Onlineangebote wie die Tagesschau  oder The Guardian sind u.a. durch die von ihnen in Form von Mashups angebotenen Hintergrund- und Übersichtsartikel führend in diesem Bereich.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3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8092FC-ED84-43DC-AE98-94CD5598C090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Unser Projekt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NM+ zielt darauf ab, die wichtigsten Themen des Tages mit einem Dossier zu versehen.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Zielgruppe: Nutzer, die das aktuelle Weltgeschehen in Politik und Wirtschaft verfolgen und die sich neben aktuellen News auch für deren Hintergründe interessieren und Wert auf eine sachlich korrekte Berichterstattung legen.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C3385D-9818-4969-949B-C3D947C302E6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76a3"/>
                </a:solidFill>
                <a:latin typeface="Yanone Kaffeesatz Bold"/>
              </a:rPr>
              <a:t>Prototyp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F6A994C-2A66-4E3E-86B3-3987EECE1426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990720"/>
            <a:ext cx="7436880" cy="464796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ccd4ea"/>
          </a:solidFill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762120" y="4419720"/>
            <a:ext cx="170640" cy="17064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1" name="CustomShape 3"/>
          <p:cNvSpPr/>
          <p:nvPr/>
        </p:nvSpPr>
        <p:spPr>
          <a:xfrm>
            <a:off x="954720" y="4306680"/>
            <a:ext cx="2335680" cy="874440"/>
          </a:xfrm>
          <a:prstGeom prst="rect">
            <a:avLst/>
          </a:prstGeom>
          <a:noFill/>
          <a:ln>
            <a:noFill/>
          </a:ln>
        </p:spPr>
        <p:txBody>
          <a:bodyPr lIns="90720" rIns="0" tIns="0" bIns="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RSS Crawling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1597680" y="3633480"/>
            <a:ext cx="267480" cy="2674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1855800" y="3581280"/>
            <a:ext cx="1953720" cy="795240"/>
          </a:xfrm>
          <a:prstGeom prst="rect">
            <a:avLst/>
          </a:prstGeom>
          <a:noFill/>
          <a:ln>
            <a:noFill/>
          </a:ln>
        </p:spPr>
        <p:txBody>
          <a:bodyPr lIns="141840" rIns="0" tIns="0" bIns="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Clustering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2687040" y="2895480"/>
            <a:ext cx="356760" cy="3567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5" name="CustomShape 7"/>
          <p:cNvSpPr/>
          <p:nvPr/>
        </p:nvSpPr>
        <p:spPr>
          <a:xfrm>
            <a:off x="2971800" y="2895480"/>
            <a:ext cx="861840" cy="630720"/>
          </a:xfrm>
          <a:prstGeom prst="rect">
            <a:avLst/>
          </a:prstGeom>
          <a:noFill/>
          <a:ln>
            <a:noFill/>
          </a:ln>
        </p:spPr>
        <p:txBody>
          <a:bodyPr lIns="189000" rIns="0" tIns="0" bIns="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NER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3958560" y="2362320"/>
            <a:ext cx="460800" cy="46080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7" name="CustomShape 9"/>
          <p:cNvSpPr/>
          <p:nvPr/>
        </p:nvSpPr>
        <p:spPr>
          <a:xfrm>
            <a:off x="3886200" y="2905560"/>
            <a:ext cx="2553840" cy="980280"/>
          </a:xfrm>
          <a:prstGeom prst="rect">
            <a:avLst/>
          </a:prstGeom>
          <a:noFill/>
          <a:ln>
            <a:noFill/>
          </a:ln>
        </p:spPr>
        <p:txBody>
          <a:bodyPr lIns="244440" rIns="0" tIns="0" bIns="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Background </a:t>
            </a:r>
            <a:r>
              <a:rPr lang="en-US" sz="2800">
                <a:solidFill>
                  <a:srgbClr val="000000"/>
                </a:solidFill>
                <a:latin typeface="Myriad Pro"/>
              </a:rPr>
              <a:t>
</a:t>
            </a:r>
            <a:r>
              <a:rPr lang="en-US" sz="2800">
                <a:solidFill>
                  <a:srgbClr val="000000"/>
                </a:solidFill>
                <a:latin typeface="Myriad Pro"/>
              </a:rPr>
              <a:t>Extraction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5203800" y="1981080"/>
            <a:ext cx="587160" cy="5871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9" name="CustomShape 11"/>
          <p:cNvSpPr/>
          <p:nvPr/>
        </p:nvSpPr>
        <p:spPr>
          <a:xfrm>
            <a:off x="5562720" y="1905120"/>
            <a:ext cx="2858760" cy="982440"/>
          </a:xfrm>
          <a:prstGeom prst="rect">
            <a:avLst/>
          </a:prstGeom>
          <a:noFill/>
          <a:ln>
            <a:noFill/>
          </a:ln>
        </p:spPr>
        <p:txBody>
          <a:bodyPr lIns="311400" rIns="0" tIns="0" bIns="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Web </a:t>
            </a:r>
            <a:r>
              <a:rPr lang="en-US" sz="2800">
                <a:solidFill>
                  <a:srgbClr val="000000"/>
                </a:solidFill>
                <a:latin typeface="Myriad Pro"/>
              </a:rPr>
              <a:t>
</a:t>
            </a:r>
            <a:r>
              <a:rPr lang="en-US" sz="2800">
                <a:solidFill>
                  <a:srgbClr val="000000"/>
                </a:solidFill>
                <a:latin typeface="Myriad Pro"/>
              </a:rPr>
              <a:t>Framework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Wie</a:t>
            </a:r>
            <a:endParaRPr/>
          </a:p>
        </p:txBody>
      </p:sp>
      <p:sp>
        <p:nvSpPr>
          <p:cNvPr id="161" name="TextShape 1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62" name="TextShape 1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63" name="TextShape 1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7544C8-AFB4-4DCB-990D-A4D17E90816A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sp>
        <p:nvSpPr>
          <p:cNvPr id="164" name="CustomShape 16"/>
          <p:cNvSpPr/>
          <p:nvPr/>
        </p:nvSpPr>
        <p:spPr>
          <a:xfrm>
            <a:off x="7550640" y="1371600"/>
            <a:ext cx="132552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Myriad Pro"/>
              </a:rPr>
              <a:t>News</a:t>
            </a:r>
            <a:r>
              <a:rPr b="1" lang="en-US" sz="2800">
                <a:solidFill>
                  <a:srgbClr val="000000"/>
                </a:solidFill>
                <a:latin typeface="Myriad Pro"/>
              </a:rPr>
              <a:t>
</a:t>
            </a:r>
            <a:r>
              <a:rPr b="1" lang="en-US" sz="2800">
                <a:solidFill>
                  <a:srgbClr val="000000"/>
                </a:solidFill>
                <a:latin typeface="Myriad Pro"/>
              </a:rPr>
              <a:t>Miner+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76a3"/>
                </a:solidFill>
                <a:latin typeface="Yanone Kaffeesatz Bold"/>
              </a:rPr>
              <a:t>Any Questions?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9BCD1A-1C7D-4702-80CB-9E15189B10C0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6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Clustern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Hierarisch (VSM)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Agglomerativ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Distanzfunktion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163E27-7FDF-41D2-926C-D04853637D4A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Entity Recognition (Stanford NER)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Conditional Random Fields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3DAA72-D709-4EFC-B2C1-68C246C6D099}" type="slidenum">
              <a:rPr lang="en-US" sz="1200">
                <a:solidFill>
                  <a:srgbClr val="ffffff"/>
                </a:solidFill>
                <a:latin typeface="Myriad Pro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