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67" r:id="rId6"/>
    <p:sldId id="268" r:id="rId7"/>
    <p:sldId id="269" r:id="rId8"/>
    <p:sldId id="270" r:id="rId9"/>
    <p:sldId id="260" r:id="rId10"/>
    <p:sldId id="261" r:id="rId11"/>
    <p:sldId id="264" r:id="rId12"/>
    <p:sldId id="263" r:id="rId13"/>
    <p:sldId id="265" r:id="rId14"/>
    <p:sldId id="266" r:id="rId15"/>
    <p:sldId id="271" r:id="rId16"/>
    <p:sldId id="272" r:id="rId17"/>
    <p:sldId id="262" r:id="rId18"/>
    <p:sldId id="258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F8321CF-6A18-47F7-92D6-7D275EA45CB3}" type="slidenum">
              <a:rPr lang="en-US" sz="1400">
                <a:latin typeface="Times New Roman"/>
              </a:rPr>
              <a:pPr algn="r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>
                <a:latin typeface="Arial"/>
              </a:rPr>
              <a:t>Arsenij Jazenjuk und Olexandr Turtschynow sind, oder (3) wie viele Ukrainer russischer Abstammung sind. 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D2A6CB8-ABE1-4AEA-93C5-1686E33B29B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Crawlen (RSS-Feeds)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Clustern (Hierarisch, Agglomerativ, Distanzfunktion)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Entity Recognition (Stanford NER)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Hintergrunddaten (Geocode via Google, Freebase, Leaflet/OSMs)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Webframework (Django)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B9272D5-E927-4CF2-8C7A-6EA16831778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C406864-BAA4-419A-B655-70536AFD5BE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Grafik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  <p:pic>
        <p:nvPicPr>
          <p:cNvPr id="41" name="Grafik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388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388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Grafik 7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  <p:pic>
        <p:nvPicPr>
          <p:cNvPr id="81" name="Grafik 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388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0" name="Grafik 1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  <p:pic>
        <p:nvPicPr>
          <p:cNvPr id="121" name="Grafik 1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240" y="1600200"/>
            <a:ext cx="4870800" cy="388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88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2988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29880"/>
            <a:ext cx="8229240" cy="185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-76320" y="5638680"/>
            <a:ext cx="9295920" cy="144756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76A3"/>
                </a:solidFill>
                <a:latin typeface="Yanone Kaffeesatz Bold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Seventh Outline LevelTextmasterformate durch Klicken bearbeiten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6DA6E28-4A48-4EF0-84A8-14C1FF76F74B}" type="slidenum">
              <a:rPr lang="en-US" sz="1200">
                <a:solidFill>
                  <a:srgbClr val="FFFFFF"/>
                </a:solidFill>
                <a:latin typeface="Myriad Pro"/>
              </a:rPr>
              <a:pPr algn="r">
                <a:lnSpc>
                  <a:spcPct val="100000"/>
                </a:lnSpc>
              </a:pPr>
              <a:t>‹Nr.›</a:t>
            </a:fld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-380880" y="-152280"/>
            <a:ext cx="9829440" cy="403812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-304920" y="5181480"/>
            <a:ext cx="9600840" cy="167616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76320" y="5638680"/>
            <a:ext cx="9295920" cy="144756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Seventh Outline LevelTextmasterformate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yriad Pro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Myriad Pro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Myriad Pro"/>
              </a:rPr>
              <a:t>Fünfte Ebene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A341B9-9911-48FF-820F-E897CBB29B7F}" type="slidenum">
              <a:rPr lang="en-US" sz="1200">
                <a:solidFill>
                  <a:srgbClr val="FFFFFF"/>
                </a:solidFill>
                <a:latin typeface="Myriad Pro"/>
              </a:rPr>
              <a:pPr algn="r">
                <a:lnSpc>
                  <a:spcPct val="100000"/>
                </a:lnSpc>
              </a:p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76320" y="5638680"/>
            <a:ext cx="9295920" cy="144756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3623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0076A3"/>
                </a:solidFill>
                <a:latin typeface="Yanone Kaffeesatz Bold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2666880" y="6356520"/>
            <a:ext cx="38095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CAEC1B8-1B66-4F0C-91BA-FA9C0D84CE9C}" type="slidenum">
              <a:rPr lang="en-US" sz="1200">
                <a:solidFill>
                  <a:srgbClr val="FFFFFF"/>
                </a:solidFill>
                <a:latin typeface="Myriad Pro"/>
              </a:rPr>
              <a:pPr>
                <a:lnSpc>
                  <a:spcPct val="100000"/>
                </a:lnSpc>
              </a:pPr>
              <a:t>‹Nr.›</a:t>
            </a:fld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Myriad Pr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Myriad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Myriad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Myriad Pro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 err="1" smtClean="0">
                <a:solidFill>
                  <a:srgbClr val="0076A3"/>
                </a:solidFill>
                <a:latin typeface="Yanone Kaffeesatz Bold"/>
              </a:rPr>
              <a:t>Teamprojekt</a:t>
            </a:r>
            <a:endParaRPr dirty="0"/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Myriad Pro"/>
              </a:rPr>
              <a:t>Rebecca Finster, Timo Günther, Stefan Mühlbauer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Verfahren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Clustern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Hierarisch (VSM)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Agglomerativ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Distanzfunktion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72" name="TextShape 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7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E163E27-7FDF-41D2-926C-D04853637D4A}" type="slidenum">
              <a:rPr lang="en-US" sz="1200">
                <a:solidFill>
                  <a:srgbClr val="FFFFFF"/>
                </a:solidFill>
                <a:latin typeface="Myriad Pro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Verfahren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Hintergrunddaten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Geocode via Google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Freebase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Leaflet/OSMs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82" name="TextShape 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8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28FF3F-72A3-4365-B73A-06B7B4A3A409}" type="slidenum">
              <a:rPr lang="en-US" sz="1200">
                <a:solidFill>
                  <a:srgbClr val="FFFFFF"/>
                </a:solidFill>
                <a:latin typeface="Myriad Pro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Technologien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906C1CE-0BFB-4AE0-9ACE-0EC131084A0F}" type="slidenum">
              <a:rPr lang="en-US" sz="1200">
                <a:solidFill>
                  <a:srgbClr val="FFFFFF"/>
                </a:solidFill>
                <a:latin typeface="Myriad Pro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1143000" y="3429000"/>
            <a:ext cx="1828440" cy="1752120"/>
          </a:xfrm>
          <a:prstGeom prst="flowChartMagneticDisk">
            <a:avLst/>
          </a:prstGeom>
          <a:solidFill>
            <a:srgbClr val="115964"/>
          </a:solidFill>
          <a:ln w="25560">
            <a:solidFill>
              <a:srgbClr val="21B2C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Myriad Pro"/>
              </a:rPr>
              <a:t>Postgres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3886200" y="3429000"/>
            <a:ext cx="4114440" cy="1752120"/>
          </a:xfrm>
          <a:prstGeom prst="flowChartProcess">
            <a:avLst/>
          </a:prstGeom>
          <a:solidFill>
            <a:srgbClr val="115964"/>
          </a:solidFill>
          <a:ln w="25560">
            <a:solidFill>
              <a:srgbClr val="0B52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Myriad Pro"/>
              </a:rPr>
              <a:t>NewsMiner+ (Java &amp; Python)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400">
                <a:solidFill>
                  <a:srgbClr val="FFFFFF"/>
                </a:solidFill>
                <a:latin typeface="Myriad Pro"/>
              </a:rPr>
              <a:t> </a:t>
            </a:r>
            <a:r>
              <a:rPr lang="en-US">
                <a:solidFill>
                  <a:srgbClr val="FFFFFF"/>
                </a:solidFill>
                <a:latin typeface="Myriad Pro"/>
              </a:rPr>
              <a:t>RSS Crawler
- Clustering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FFFFFF"/>
                </a:solidFill>
                <a:latin typeface="Myriad Pro"/>
              </a:rPr>
              <a:t> NER (Stanford NER)
- Background Extraction 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>
            <a:off x="1143000" y="1600200"/>
            <a:ext cx="1828440" cy="914040"/>
          </a:xfrm>
          <a:prstGeom prst="flowChartProcess">
            <a:avLst/>
          </a:prstGeom>
          <a:solidFill>
            <a:srgbClr val="115964"/>
          </a:solidFill>
          <a:ln w="25560">
            <a:solidFill>
              <a:srgbClr val="0B52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Myriad Pro"/>
              </a:rPr>
              <a:t>Django</a:t>
            </a:r>
            <a:endParaRPr/>
          </a:p>
        </p:txBody>
      </p:sp>
      <p:pic>
        <p:nvPicPr>
          <p:cNvPr id="191" name="Grafik 9"/>
          <p:cNvPicPr/>
          <p:nvPr/>
        </p:nvPicPr>
        <p:blipFill>
          <a:blip r:embed="rId2" cstate="print"/>
          <a:srcRect l="460336" t="434523" r="540168" b="108571"/>
          <a:stretch>
            <a:fillRect/>
          </a:stretch>
        </p:blipFill>
        <p:spPr>
          <a:xfrm>
            <a:off x="4800600" y="1197720"/>
            <a:ext cx="1752120" cy="1697400"/>
          </a:xfrm>
          <a:prstGeom prst="rect">
            <a:avLst/>
          </a:prstGeom>
          <a:ln>
            <a:noFill/>
          </a:ln>
        </p:spPr>
      </p:pic>
      <p:sp>
        <p:nvSpPr>
          <p:cNvPr id="192" name="CustomShape 8"/>
          <p:cNvSpPr/>
          <p:nvPr/>
        </p:nvSpPr>
        <p:spPr>
          <a:xfrm>
            <a:off x="5338080" y="2738880"/>
            <a:ext cx="7495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yriad Pro"/>
              </a:rPr>
              <a:t>User</a:t>
            </a:r>
            <a:endParaRPr/>
          </a:p>
        </p:txBody>
      </p:sp>
      <p:sp>
        <p:nvSpPr>
          <p:cNvPr id="193" name="CustomShape 9"/>
          <p:cNvSpPr/>
          <p:nvPr/>
        </p:nvSpPr>
        <p:spPr>
          <a:xfrm flipH="1">
            <a:off x="2971080" y="4305240"/>
            <a:ext cx="914040" cy="360"/>
          </a:xfrm>
          <a:prstGeom prst="straightConnector1">
            <a:avLst/>
          </a:prstGeom>
          <a:noFill/>
          <a:ln w="57240">
            <a:solidFill>
              <a:srgbClr val="083763"/>
            </a:solidFill>
            <a:round/>
            <a:tailEnd type="arrow" w="med" len="med"/>
          </a:ln>
        </p:spPr>
      </p:sp>
      <p:sp>
        <p:nvSpPr>
          <p:cNvPr id="194" name="CustomShape 10"/>
          <p:cNvSpPr/>
          <p:nvPr/>
        </p:nvSpPr>
        <p:spPr>
          <a:xfrm flipV="1">
            <a:off x="2057400" y="2513880"/>
            <a:ext cx="360" cy="91404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95" name="CustomShape 11"/>
          <p:cNvSpPr/>
          <p:nvPr/>
        </p:nvSpPr>
        <p:spPr>
          <a:xfrm flipV="1">
            <a:off x="2971800" y="2045520"/>
            <a:ext cx="1828440" cy="1044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tailEnd type="arrow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sagen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- Evaluation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geht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?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Einsatzmoeglichkeiten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3623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0076A3"/>
                </a:solidFill>
                <a:latin typeface="Yanone Kaffeesatz Bold"/>
              </a:rPr>
              <a:t>Any Questions?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49BCD1A-1C7D-4702-80CB-9E15189B10C0}" type="slidenum">
              <a:rPr lang="en-US" sz="1200">
                <a:solidFill>
                  <a:srgbClr val="FFFFFF"/>
                </a:solidFill>
                <a:latin typeface="Myriad Pro"/>
              </a:rPr>
              <a:pPr>
                <a:lnSpc>
                  <a:spcPct val="100000"/>
                </a:lnSpc>
              </a:pPr>
              <a:t>15</a:t>
            </a:fld>
            <a:endParaRPr/>
          </a:p>
        </p:txBody>
      </p:sp>
      <p:sp>
        <p:nvSpPr>
          <p:cNvPr id="167" name="TextShape 3"/>
          <p:cNvSpPr txBox="1"/>
          <p:nvPr/>
        </p:nvSpPr>
        <p:spPr>
          <a:xfrm>
            <a:off x="2666880" y="6356520"/>
            <a:ext cx="38095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68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Idee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Bei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vielen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aktuellen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internationalen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News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fehlt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dem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Leser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wichtiger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Kontext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Viele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Redaktionen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reagieren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auf das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fehlende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Wissen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indem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sie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zusätzlich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zu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ihren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aktuellen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Meldungen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Hintergrund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- und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Übersichtsartikel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anbieten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Onlineangebote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wie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die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Tagesschau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oder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The Guardian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sind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u.a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durch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die von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ihnen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in Form von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Mashups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angebotenen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Hintergrund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- und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Übersichtsartikel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führend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in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diesem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yriad Pro"/>
              </a:rPr>
              <a:t>Bereich</a:t>
            </a:r>
            <a:r>
              <a:rPr lang="en-US" sz="3200" dirty="0">
                <a:solidFill>
                  <a:srgbClr val="000000"/>
                </a:solidFill>
                <a:latin typeface="Myriad Pro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38" name="TextShape 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3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8092FC-ED84-43DC-AE98-94CD5598C090}" type="slidenum">
              <a:rPr lang="en-US" sz="1200">
                <a:solidFill>
                  <a:srgbClr val="FFFFFF"/>
                </a:solidFill>
                <a:latin typeface="Myriad Pro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Unser Projekt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NM+ zielt darauf ab, die wichtigsten Themen des Tages mit einem Dossier zu versehen.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Zielgruppe: Nutzer, die das aktuelle Weltgeschehen in Politik und Wirtschaft verfolgen und die sich neben aktuellen News auch für deren Hintergründe interessieren und Wert auf eine sachlich korrekte Berichterstattung legen.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4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C3385D-9818-4969-949B-C3D947C302E6}" type="slidenum">
              <a:rPr lang="en-US" sz="1200">
                <a:solidFill>
                  <a:srgbClr val="FFFFFF"/>
                </a:solidFill>
                <a:latin typeface="Myriad Pro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76A3"/>
                </a:solidFill>
                <a:latin typeface="Yanone Kaffeesatz Bold"/>
              </a:rPr>
              <a:t>Example story </a:t>
            </a:r>
            <a:r>
              <a:rPr lang="en-US" sz="4400" dirty="0" err="1" smtClean="0">
                <a:solidFill>
                  <a:srgbClr val="0076A3"/>
                </a:solidFill>
                <a:latin typeface="Yanone Kaffeesatz Bold"/>
              </a:rPr>
              <a:t>Schwierigkeiten</a:t>
            </a:r>
            <a:r>
              <a:rPr lang="en-US" sz="4400" dirty="0" smtClean="0">
                <a:solidFill>
                  <a:srgbClr val="0076A3"/>
                </a:solidFill>
                <a:latin typeface="Yanone Kaffeesatz Bold"/>
              </a:rPr>
              <a:t> </a:t>
            </a:r>
            <a:r>
              <a:rPr lang="en-US" sz="4400" dirty="0">
                <a:solidFill>
                  <a:srgbClr val="0076A3"/>
                </a:solidFill>
                <a:latin typeface="Yanone Kaffeesatz Bold"/>
              </a:rPr>
              <a:t>in </a:t>
            </a:r>
            <a:r>
              <a:rPr lang="en-US" sz="4400" dirty="0" err="1">
                <a:solidFill>
                  <a:srgbClr val="0076A3"/>
                </a:solidFill>
                <a:latin typeface="Yanone Kaffeesatz Bold"/>
              </a:rPr>
              <a:t>der</a:t>
            </a:r>
            <a:r>
              <a:rPr lang="en-US" sz="4400" dirty="0">
                <a:solidFill>
                  <a:srgbClr val="0076A3"/>
                </a:solidFill>
                <a:latin typeface="Yanone Kaffeesatz Bold"/>
              </a:rPr>
              <a:t> Ukraine</a:t>
            </a:r>
            <a:endParaRPr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3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A1DC2EA-263C-414F-80E4-F761B2B8AE48}" type="slidenum">
              <a:rPr lang="en-US" sz="1200">
                <a:solidFill>
                  <a:srgbClr val="FFFFFF"/>
                </a:solidFill>
                <a:latin typeface="Myriad Pro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  <p:pic>
        <p:nvPicPr>
          <p:cNvPr id="133" name="Grafik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320" y="1407600"/>
            <a:ext cx="6095520" cy="3427560"/>
          </a:xfrm>
          <a:prstGeom prst="rect">
            <a:avLst/>
          </a:prstGeom>
          <a:ln>
            <a:noFill/>
          </a:ln>
        </p:spPr>
      </p:pic>
      <p:sp>
        <p:nvSpPr>
          <p:cNvPr id="134" name="CustomShape 5"/>
          <p:cNvSpPr/>
          <p:nvPr/>
        </p:nvSpPr>
        <p:spPr>
          <a:xfrm>
            <a:off x="6529320" y="1237320"/>
            <a:ext cx="3571560" cy="374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Myriad Pro" pitchFamily="34" charset="0"/>
              </a:rPr>
              <a:t>Wer</a:t>
            </a:r>
            <a:r>
              <a:rPr lang="en-US" sz="2400" b="1" dirty="0">
                <a:solidFill>
                  <a:srgbClr val="000000"/>
                </a:solidFill>
                <a:latin typeface="Myriad Pro" pitchFamily="34" charset="0"/>
              </a:rPr>
              <a:t>?</a:t>
            </a:r>
            <a:endParaRPr dirty="0">
              <a:latin typeface="Myriad Pro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Myriad Pro" pitchFamily="34" charset="0"/>
              </a:rPr>
              <a:t>Arsenij</a:t>
            </a:r>
            <a:r>
              <a:rPr lang="en-US" sz="2400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yriad Pro" pitchFamily="34" charset="0"/>
              </a:rPr>
              <a:t>Jazenjuk</a:t>
            </a:r>
            <a:endParaRPr dirty="0">
              <a:latin typeface="Myriad Pro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Myriad Pro" pitchFamily="34" charset="0"/>
              </a:rPr>
              <a:t>und </a:t>
            </a:r>
            <a:r>
              <a:rPr lang="en-US" sz="2400" dirty="0" err="1">
                <a:solidFill>
                  <a:srgbClr val="000000"/>
                </a:solidFill>
                <a:latin typeface="Myriad Pro" pitchFamily="34" charset="0"/>
              </a:rPr>
              <a:t>Olexandr</a:t>
            </a:r>
            <a:r>
              <a:rPr lang="en-US" sz="2400" dirty="0">
                <a:solidFill>
                  <a:srgbClr val="000000"/>
                </a:solidFill>
                <a:latin typeface="Myriad Pro" pitchFamily="34" charset="0"/>
              </a:rPr>
              <a:t> 
</a:t>
            </a:r>
            <a:r>
              <a:rPr lang="en-US" sz="2400" dirty="0" err="1">
                <a:solidFill>
                  <a:srgbClr val="000000"/>
                </a:solidFill>
                <a:latin typeface="Myriad Pro" pitchFamily="34" charset="0"/>
              </a:rPr>
              <a:t>Turtschynow</a:t>
            </a:r>
            <a:r>
              <a:rPr lang="en-US" sz="2400" dirty="0">
                <a:solidFill>
                  <a:srgbClr val="000000"/>
                </a:solidFill>
                <a:latin typeface="Myriad Pro" pitchFamily="34" charset="0"/>
              </a:rPr>
              <a:t>
 </a:t>
            </a:r>
            <a:endParaRPr dirty="0">
              <a:latin typeface="Myriad Pro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Myriad Pro" pitchFamily="34" charset="0"/>
              </a:rPr>
              <a:t>Wann</a:t>
            </a:r>
            <a:r>
              <a:rPr lang="en-US" sz="2400" b="1" dirty="0">
                <a:solidFill>
                  <a:srgbClr val="000000"/>
                </a:solidFill>
                <a:latin typeface="Myriad Pro" pitchFamily="34" charset="0"/>
              </a:rPr>
              <a:t>?</a:t>
            </a:r>
            <a:endParaRPr dirty="0">
              <a:latin typeface="Myriad Pro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Myriad Pro" pitchFamily="34" charset="0"/>
              </a:rPr>
              <a:t> 1. </a:t>
            </a:r>
            <a:r>
              <a:rPr lang="en-US" sz="2400" dirty="0" err="1">
                <a:solidFill>
                  <a:srgbClr val="000000"/>
                </a:solidFill>
                <a:latin typeface="Myriad Pro" pitchFamily="34" charset="0"/>
              </a:rPr>
              <a:t>Quartal</a:t>
            </a:r>
            <a:r>
              <a:rPr lang="en-US" sz="2400" dirty="0">
                <a:solidFill>
                  <a:srgbClr val="000000"/>
                </a:solidFill>
                <a:latin typeface="Myriad Pro" pitchFamily="34" charset="0"/>
              </a:rPr>
              <a:t> 2014
</a:t>
            </a:r>
            <a:endParaRPr dirty="0">
              <a:latin typeface="Myriad Pro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Myriad Pro" pitchFamily="34" charset="0"/>
              </a:rPr>
              <a:t>Wo</a:t>
            </a:r>
            <a:r>
              <a:rPr lang="en-US" sz="2400" b="1" dirty="0">
                <a:solidFill>
                  <a:srgbClr val="000000"/>
                </a:solidFill>
                <a:latin typeface="Myriad Pro" pitchFamily="34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endParaRPr dirty="0">
              <a:latin typeface="Myriad Pro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Myriad Pro" pitchFamily="34" charset="0"/>
              </a:rPr>
              <a:t>Ukraine</a:t>
            </a:r>
            <a:endParaRPr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sources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Newssource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artikeltitel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Mashup</a:t>
            </a:r>
            <a:r>
              <a:rPr lang="en-US" dirty="0" smtClean="0"/>
              <a:t>, </a:t>
            </a:r>
            <a:r>
              <a:rPr lang="en-US" dirty="0" err="1" smtClean="0"/>
              <a:t>artikel</a:t>
            </a:r>
            <a:r>
              <a:rPr lang="en-US" dirty="0" smtClean="0"/>
              <a:t>, </a:t>
            </a:r>
            <a:r>
              <a:rPr lang="en-US" dirty="0" err="1" smtClean="0"/>
              <a:t>Bilder</a:t>
            </a:r>
            <a:r>
              <a:rPr lang="en-US" dirty="0" smtClean="0"/>
              <a:t>, maps example story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+ </a:t>
            </a:r>
            <a:r>
              <a:rPr lang="en-US" dirty="0" err="1" smtClean="0"/>
              <a:t>Fakten</a:t>
            </a:r>
            <a:r>
              <a:rPr lang="en-US" dirty="0" smtClean="0"/>
              <a:t> = NM+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3623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800" dirty="0" err="1" smtClean="0">
                <a:solidFill>
                  <a:srgbClr val="0076A3"/>
                </a:solidFill>
                <a:latin typeface="Yanone Kaffeesatz Bold"/>
              </a:rPr>
              <a:t>Prototyp</a:t>
            </a:r>
            <a:endParaRPr dirty="0"/>
          </a:p>
        </p:txBody>
      </p:sp>
      <p:sp>
        <p:nvSpPr>
          <p:cNvPr id="146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47" name="TextShape 3"/>
          <p:cNvSpPr txBox="1"/>
          <p:nvPr/>
        </p:nvSpPr>
        <p:spPr>
          <a:xfrm>
            <a:off x="2666880" y="6356520"/>
            <a:ext cx="38095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4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F6A994C-2A66-4E3E-86B3-3987EECE1426}" type="slidenum">
              <a:rPr lang="en-US" sz="1200">
                <a:solidFill>
                  <a:srgbClr val="FFFFFF"/>
                </a:solidFill>
                <a:latin typeface="Myriad Pro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990720"/>
            <a:ext cx="7436880" cy="4647960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CCD4EA"/>
          </a:solidFill>
          <a:ln>
            <a:noFill/>
          </a:ln>
        </p:spPr>
      </p:sp>
      <p:sp>
        <p:nvSpPr>
          <p:cNvPr id="150" name="CustomShape 2"/>
          <p:cNvSpPr/>
          <p:nvPr/>
        </p:nvSpPr>
        <p:spPr>
          <a:xfrm>
            <a:off x="762120" y="4419720"/>
            <a:ext cx="170640" cy="17064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</p:sp>
      <p:sp>
        <p:nvSpPr>
          <p:cNvPr id="151" name="CustomShape 3"/>
          <p:cNvSpPr/>
          <p:nvPr/>
        </p:nvSpPr>
        <p:spPr>
          <a:xfrm>
            <a:off x="954720" y="4306680"/>
            <a:ext cx="2335680" cy="874440"/>
          </a:xfrm>
          <a:prstGeom prst="rect">
            <a:avLst/>
          </a:prstGeom>
          <a:noFill/>
          <a:ln>
            <a:noFill/>
          </a:ln>
        </p:spPr>
        <p:txBody>
          <a:bodyPr lIns="90720" tIns="0" rIns="0" bIns="0"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RSS Crawling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1597680" y="3633480"/>
            <a:ext cx="267480" cy="26748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</p:sp>
      <p:sp>
        <p:nvSpPr>
          <p:cNvPr id="153" name="CustomShape 5"/>
          <p:cNvSpPr/>
          <p:nvPr/>
        </p:nvSpPr>
        <p:spPr>
          <a:xfrm>
            <a:off x="1855800" y="3581280"/>
            <a:ext cx="1953720" cy="795240"/>
          </a:xfrm>
          <a:prstGeom prst="rect">
            <a:avLst/>
          </a:prstGeom>
          <a:noFill/>
          <a:ln>
            <a:noFill/>
          </a:ln>
        </p:spPr>
        <p:txBody>
          <a:bodyPr lIns="141840" tIns="0" rIns="0" bIns="0"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Clustering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2687040" y="2895480"/>
            <a:ext cx="356760" cy="35676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</p:sp>
      <p:sp>
        <p:nvSpPr>
          <p:cNvPr id="155" name="CustomShape 7"/>
          <p:cNvSpPr/>
          <p:nvPr/>
        </p:nvSpPr>
        <p:spPr>
          <a:xfrm>
            <a:off x="2971800" y="2895480"/>
            <a:ext cx="861840" cy="630720"/>
          </a:xfrm>
          <a:prstGeom prst="rect">
            <a:avLst/>
          </a:prstGeom>
          <a:noFill/>
          <a:ln>
            <a:noFill/>
          </a:ln>
        </p:spPr>
        <p:txBody>
          <a:bodyPr lIns="189000" tIns="0" rIns="0" bIns="0"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NER</a:t>
            </a:r>
            <a:endParaRPr/>
          </a:p>
        </p:txBody>
      </p:sp>
      <p:sp>
        <p:nvSpPr>
          <p:cNvPr id="156" name="CustomShape 8"/>
          <p:cNvSpPr/>
          <p:nvPr/>
        </p:nvSpPr>
        <p:spPr>
          <a:xfrm>
            <a:off x="3958560" y="2362320"/>
            <a:ext cx="460800" cy="46080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</p:sp>
      <p:sp>
        <p:nvSpPr>
          <p:cNvPr id="157" name="CustomShape 9"/>
          <p:cNvSpPr/>
          <p:nvPr/>
        </p:nvSpPr>
        <p:spPr>
          <a:xfrm>
            <a:off x="3886200" y="2905560"/>
            <a:ext cx="2553840" cy="980280"/>
          </a:xfrm>
          <a:prstGeom prst="rect">
            <a:avLst/>
          </a:prstGeom>
          <a:noFill/>
          <a:ln>
            <a:noFill/>
          </a:ln>
        </p:spPr>
        <p:txBody>
          <a:bodyPr lIns="244440" tIns="0" rIns="0" bIns="0"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Background 
Extraction</a:t>
            </a:r>
            <a:endParaRPr/>
          </a:p>
        </p:txBody>
      </p:sp>
      <p:sp>
        <p:nvSpPr>
          <p:cNvPr id="158" name="CustomShape 10"/>
          <p:cNvSpPr/>
          <p:nvPr/>
        </p:nvSpPr>
        <p:spPr>
          <a:xfrm>
            <a:off x="5203800" y="1981080"/>
            <a:ext cx="587160" cy="58716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</p:sp>
      <p:sp>
        <p:nvSpPr>
          <p:cNvPr id="159" name="CustomShape 11"/>
          <p:cNvSpPr/>
          <p:nvPr/>
        </p:nvSpPr>
        <p:spPr>
          <a:xfrm>
            <a:off x="5562720" y="1905120"/>
            <a:ext cx="2858760" cy="982440"/>
          </a:xfrm>
          <a:prstGeom prst="rect">
            <a:avLst/>
          </a:prstGeom>
          <a:noFill/>
          <a:ln>
            <a:noFill/>
          </a:ln>
        </p:spPr>
        <p:txBody>
          <a:bodyPr lIns="311400" tIns="0" rIns="0" bIns="0"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Web 
Framework</a:t>
            </a:r>
            <a:endParaRPr/>
          </a:p>
        </p:txBody>
      </p:sp>
      <p:sp>
        <p:nvSpPr>
          <p:cNvPr id="160" name="CustomShape 12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Wie</a:t>
            </a:r>
            <a:endParaRPr/>
          </a:p>
        </p:txBody>
      </p:sp>
      <p:sp>
        <p:nvSpPr>
          <p:cNvPr id="161" name="TextShape 1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62" name="TextShape 1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63" name="TextShape 1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7544C8-AFB4-4DCB-990D-A4D17E90816A}" type="slidenum">
              <a:rPr lang="en-US" sz="1200">
                <a:solidFill>
                  <a:srgbClr val="FFFFFF"/>
                </a:solidFill>
                <a:latin typeface="Myriad Pro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164" name="CustomShape 16"/>
          <p:cNvSpPr/>
          <p:nvPr/>
        </p:nvSpPr>
        <p:spPr>
          <a:xfrm>
            <a:off x="7550640" y="1371600"/>
            <a:ext cx="1325520" cy="943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Myriad Pro"/>
              </a:rPr>
              <a:t>News
Miner+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76A3"/>
                </a:solidFill>
                <a:latin typeface="Yanone Kaffeesatz Bold"/>
              </a:rPr>
              <a:t>Verfahren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3885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yriad Pro"/>
              </a:rPr>
              <a:t>Entity Recognition (Stanford NER)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Myriad Pro"/>
              </a:rPr>
              <a:t>Conditional Random Fields</a:t>
            </a:r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16. Juli 2014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2743200" y="6356520"/>
            <a:ext cx="36572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Myriad Pro"/>
              </a:rPr>
              <a:t>NM+ - Zwischenpräsentation | RF, TG, SM</a:t>
            </a:r>
            <a:endParaRPr/>
          </a:p>
        </p:txBody>
      </p:sp>
      <p:sp>
        <p:nvSpPr>
          <p:cNvPr id="17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3DAA72-D709-4EFC-B2C1-68C246C6D099}" type="slidenum">
              <a:rPr lang="en-US" sz="1200">
                <a:solidFill>
                  <a:srgbClr val="FFFFFF"/>
                </a:solidFill>
                <a:latin typeface="Myriad Pro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Bildschirmpräsentation (4:3)</PresentationFormat>
  <Paragraphs>91</Paragraphs>
  <Slides>17</Slides>
  <Notes>3</Notes>
  <HiddenSlides>2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Office Theme</vt:lpstr>
      <vt:lpstr>Office Theme</vt:lpstr>
      <vt:lpstr>Office Theme</vt:lpstr>
      <vt:lpstr>Folie 1</vt:lpstr>
      <vt:lpstr>Folie 2</vt:lpstr>
      <vt:lpstr>News sources</vt:lpstr>
      <vt:lpstr>Newssource mit artikeltitel zu example</vt:lpstr>
      <vt:lpstr>Mashup, artikel, Bilder, maps example story</vt:lpstr>
      <vt:lpstr>Story + Fakten = NM+</vt:lpstr>
      <vt:lpstr>Folie 7</vt:lpstr>
      <vt:lpstr>Folie 8</vt:lpstr>
      <vt:lpstr>Folie 9</vt:lpstr>
      <vt:lpstr>Folie 10</vt:lpstr>
      <vt:lpstr>Folie 11</vt:lpstr>
      <vt:lpstr>Folie 12</vt:lpstr>
      <vt:lpstr>Was sagen andere - Evaluation</vt:lpstr>
      <vt:lpstr>Was geht noch? Andere Einsatzmoeglichkeiten</vt:lpstr>
      <vt:lpstr>Folie 15</vt:lpstr>
      <vt:lpstr>Folie 16</vt:lpstr>
      <vt:lpstr>Folie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Rebecca Finster</cp:lastModifiedBy>
  <cp:revision>7</cp:revision>
  <dcterms:modified xsi:type="dcterms:W3CDTF">2014-11-13T16:23:46Z</dcterms:modified>
</cp:coreProperties>
</file>