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7" r:id="rId2"/>
  </p:sldIdLst>
  <p:sldSz cx="51206400" cy="38404800"/>
  <p:notesSz cx="44361100" cy="31940500"/>
  <p:embeddedFontLst>
    <p:embeddedFont>
      <p:font typeface="宋体" panose="02010600030101010101" pitchFamily="2" charset="-122"/>
      <p:regular r:id="rId4"/>
    </p:embeddedFont>
    <p:embeddedFont>
      <p:font typeface="Arial Narrow" panose="020B0606020202030204" pitchFamily="34" charset="0"/>
      <p:regular r:id="rId5"/>
      <p:bold r:id="rId6"/>
      <p:italic r:id="rId7"/>
      <p:boldItalic r:id="rId8"/>
    </p:embeddedFont>
    <p:embeddedFont>
      <p:font typeface="Cambria" panose="02040503050406030204" pitchFamily="18" charset="0"/>
      <p:regular r:id="rId9"/>
      <p:bold r:id="rId10"/>
      <p:italic r:id="rId11"/>
      <p:boldItalic r:id="rId12"/>
    </p:embeddedFont>
  </p:embeddedFontLst>
  <p:defaultTextStyle>
    <a:defPPr>
      <a:defRPr lang="zh-CN"/>
    </a:defPPr>
    <a:lvl1pPr algn="l" rtl="0" fontAlgn="base">
      <a:spcBef>
        <a:spcPct val="0"/>
      </a:spcBef>
      <a:spcAft>
        <a:spcPct val="0"/>
      </a:spcAft>
      <a:defRPr sz="1700" kern="1200">
        <a:solidFill>
          <a:srgbClr val="000000"/>
        </a:solidFill>
        <a:latin typeface="Arial" charset="0"/>
        <a:ea typeface="宋体" charset="-122"/>
        <a:cs typeface="Arial" charset="0"/>
        <a:sym typeface="Arial" charset="0"/>
      </a:defRPr>
    </a:lvl1pPr>
    <a:lvl2pPr marL="533098" algn="l" rtl="0" fontAlgn="base">
      <a:spcBef>
        <a:spcPct val="0"/>
      </a:spcBef>
      <a:spcAft>
        <a:spcPct val="0"/>
      </a:spcAft>
      <a:defRPr sz="1700" kern="1200">
        <a:solidFill>
          <a:srgbClr val="000000"/>
        </a:solidFill>
        <a:latin typeface="Arial" charset="0"/>
        <a:ea typeface="宋体" charset="-122"/>
        <a:cs typeface="Arial" charset="0"/>
        <a:sym typeface="Arial" charset="0"/>
      </a:defRPr>
    </a:lvl2pPr>
    <a:lvl3pPr marL="1066201" algn="l" rtl="0" fontAlgn="base">
      <a:spcBef>
        <a:spcPct val="0"/>
      </a:spcBef>
      <a:spcAft>
        <a:spcPct val="0"/>
      </a:spcAft>
      <a:defRPr sz="1700" kern="1200">
        <a:solidFill>
          <a:srgbClr val="000000"/>
        </a:solidFill>
        <a:latin typeface="Arial" charset="0"/>
        <a:ea typeface="宋体" charset="-122"/>
        <a:cs typeface="Arial" charset="0"/>
        <a:sym typeface="Arial" charset="0"/>
      </a:defRPr>
    </a:lvl3pPr>
    <a:lvl4pPr marL="1599304" algn="l" rtl="0" fontAlgn="base">
      <a:spcBef>
        <a:spcPct val="0"/>
      </a:spcBef>
      <a:spcAft>
        <a:spcPct val="0"/>
      </a:spcAft>
      <a:defRPr sz="1700" kern="1200">
        <a:solidFill>
          <a:srgbClr val="000000"/>
        </a:solidFill>
        <a:latin typeface="Arial" charset="0"/>
        <a:ea typeface="宋体" charset="-122"/>
        <a:cs typeface="Arial" charset="0"/>
        <a:sym typeface="Arial" charset="0"/>
      </a:defRPr>
    </a:lvl4pPr>
    <a:lvl5pPr marL="2132402" algn="l" rtl="0" fontAlgn="base">
      <a:spcBef>
        <a:spcPct val="0"/>
      </a:spcBef>
      <a:spcAft>
        <a:spcPct val="0"/>
      </a:spcAft>
      <a:defRPr sz="1700" kern="1200">
        <a:solidFill>
          <a:srgbClr val="000000"/>
        </a:solidFill>
        <a:latin typeface="Arial" charset="0"/>
        <a:ea typeface="宋体" charset="-122"/>
        <a:cs typeface="Arial" charset="0"/>
        <a:sym typeface="Arial" charset="0"/>
      </a:defRPr>
    </a:lvl5pPr>
    <a:lvl6pPr marL="2665505" algn="l" defTabSz="1066201" rtl="0" eaLnBrk="1" latinLnBrk="0" hangingPunct="1">
      <a:defRPr sz="1700" kern="1200">
        <a:solidFill>
          <a:srgbClr val="000000"/>
        </a:solidFill>
        <a:latin typeface="Arial" charset="0"/>
        <a:ea typeface="宋体" charset="-122"/>
        <a:cs typeface="Arial" charset="0"/>
        <a:sym typeface="Arial" charset="0"/>
      </a:defRPr>
    </a:lvl6pPr>
    <a:lvl7pPr marL="3198602" algn="l" defTabSz="1066201" rtl="0" eaLnBrk="1" latinLnBrk="0" hangingPunct="1">
      <a:defRPr sz="1700" kern="1200">
        <a:solidFill>
          <a:srgbClr val="000000"/>
        </a:solidFill>
        <a:latin typeface="Arial" charset="0"/>
        <a:ea typeface="宋体" charset="-122"/>
        <a:cs typeface="Arial" charset="0"/>
        <a:sym typeface="Arial" charset="0"/>
      </a:defRPr>
    </a:lvl7pPr>
    <a:lvl8pPr marL="3731706" algn="l" defTabSz="1066201" rtl="0" eaLnBrk="1" latinLnBrk="0" hangingPunct="1">
      <a:defRPr sz="1700" kern="1200">
        <a:solidFill>
          <a:srgbClr val="000000"/>
        </a:solidFill>
        <a:latin typeface="Arial" charset="0"/>
        <a:ea typeface="宋体" charset="-122"/>
        <a:cs typeface="Arial" charset="0"/>
        <a:sym typeface="Arial" charset="0"/>
      </a:defRPr>
    </a:lvl8pPr>
    <a:lvl9pPr marL="4264803" algn="l" defTabSz="1066201" rtl="0" eaLnBrk="1" latinLnBrk="0" hangingPunct="1">
      <a:defRPr sz="1700" kern="1200">
        <a:solidFill>
          <a:srgbClr val="000000"/>
        </a:solidFill>
        <a:latin typeface="Arial" charset="0"/>
        <a:ea typeface="宋体" charset="-122"/>
        <a:cs typeface="Arial" charset="0"/>
        <a:sym typeface="Arial"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2160">
          <p15:clr>
            <a:srgbClr val="A4A3A4"/>
          </p15:clr>
        </p15:guide>
        <p15:guide id="4" pos="2880">
          <p15:clr>
            <a:srgbClr val="A4A3A4"/>
          </p15:clr>
        </p15:guide>
        <p15:guide id="5" orient="horz" pos="58061">
          <p15:clr>
            <a:srgbClr val="A4A3A4"/>
          </p15:clr>
        </p15:guide>
        <p15:guide id="6" orient="horz" pos="12096">
          <p15:clr>
            <a:srgbClr val="A4A3A4"/>
          </p15:clr>
        </p15:guide>
        <p15:guide id="7" pos="77414">
          <p15:clr>
            <a:srgbClr val="A4A3A4"/>
          </p15:clr>
        </p15:guide>
        <p15:guide id="8" pos="161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danMurray"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9388" autoAdjust="0"/>
    <p:restoredTop sz="74170" autoAdjust="0"/>
  </p:normalViewPr>
  <p:slideViewPr>
    <p:cSldViewPr>
      <p:cViewPr>
        <p:scale>
          <a:sx n="12" d="100"/>
          <a:sy n="12" d="100"/>
        </p:scale>
        <p:origin x="1786" y="118"/>
      </p:cViewPr>
      <p:guideLst>
        <p:guide orient="horz" pos="10368"/>
        <p:guide pos="13824"/>
        <p:guide orient="horz" pos="2160"/>
        <p:guide pos="2880"/>
        <p:guide orient="horz" pos="58061"/>
        <p:guide orient="horz" pos="12096"/>
        <p:guide pos="77414"/>
        <p:guide pos="161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commentAuthors" Target="commentAuthor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356FEA-4A2A-459E-A347-E43D3728C117}" type="doc">
      <dgm:prSet loTypeId="urn:microsoft.com/office/officeart/2005/8/layout/process2" loCatId="process" qsTypeId="urn:microsoft.com/office/officeart/2005/8/quickstyle/simple2" qsCatId="simple" csTypeId="urn:microsoft.com/office/officeart/2005/8/colors/accent6_1" csCatId="accent6" phldr="1"/>
      <dgm:spPr/>
      <dgm:t>
        <a:bodyPr/>
        <a:lstStyle/>
        <a:p>
          <a:endParaRPr lang="en-US"/>
        </a:p>
      </dgm:t>
    </dgm:pt>
    <dgm:pt modelId="{98691F17-35F8-44E8-900B-1DDC25D4B1F4}">
      <dgm:prSet phldrT="[Text]"/>
      <dgm:spPr/>
      <dgm:t>
        <a:bodyPr/>
        <a:lstStyle/>
        <a:p>
          <a:pPr algn="ctr"/>
          <a:r>
            <a:rPr lang="en-US" dirty="0"/>
            <a:t>Initial Clustering</a:t>
          </a:r>
        </a:p>
      </dgm:t>
    </dgm:pt>
    <dgm:pt modelId="{DA2A1482-109E-45DC-93CC-891296036AE8}" type="parTrans" cxnId="{4B5E9074-F10D-46AA-AA57-40B878412614}">
      <dgm:prSet/>
      <dgm:spPr/>
      <dgm:t>
        <a:bodyPr/>
        <a:lstStyle/>
        <a:p>
          <a:endParaRPr lang="en-US"/>
        </a:p>
      </dgm:t>
    </dgm:pt>
    <dgm:pt modelId="{FDDA3F51-6F6D-49C2-A8E2-BE7FF0D6A0DD}" type="sibTrans" cxnId="{4B5E9074-F10D-46AA-AA57-40B878412614}">
      <dgm:prSet/>
      <dgm:spPr/>
      <dgm:t>
        <a:bodyPr/>
        <a:lstStyle/>
        <a:p>
          <a:endParaRPr lang="en-US"/>
        </a:p>
      </dgm:t>
    </dgm:pt>
    <dgm:pt modelId="{26531860-FB11-49BC-B720-088293B98994}">
      <dgm:prSet phldrT="[Text]"/>
      <dgm:spPr/>
      <dgm:t>
        <a:bodyPr/>
        <a:lstStyle/>
        <a:p>
          <a:pPr algn="ctr"/>
          <a:r>
            <a:rPr lang="en-US" dirty="0"/>
            <a:t>Spatial Checks</a:t>
          </a:r>
        </a:p>
      </dgm:t>
    </dgm:pt>
    <dgm:pt modelId="{C41BB8B2-0D8A-4165-9A0A-5481D206A266}" type="parTrans" cxnId="{41812B75-B220-487D-AE53-813A17ABDA4C}">
      <dgm:prSet/>
      <dgm:spPr/>
      <dgm:t>
        <a:bodyPr/>
        <a:lstStyle/>
        <a:p>
          <a:endParaRPr lang="en-US"/>
        </a:p>
      </dgm:t>
    </dgm:pt>
    <dgm:pt modelId="{EBD5A807-F428-4EA8-A5C6-85985CE1A618}" type="sibTrans" cxnId="{41812B75-B220-487D-AE53-813A17ABDA4C}">
      <dgm:prSet/>
      <dgm:spPr/>
      <dgm:t>
        <a:bodyPr/>
        <a:lstStyle/>
        <a:p>
          <a:endParaRPr lang="en-US"/>
        </a:p>
      </dgm:t>
    </dgm:pt>
    <dgm:pt modelId="{6954B643-33DF-447C-8558-A449FF5ECE31}">
      <dgm:prSet phldrT="[Text]"/>
      <dgm:spPr/>
      <dgm:t>
        <a:bodyPr/>
        <a:lstStyle/>
        <a:p>
          <a:pPr algn="ctr"/>
          <a:r>
            <a:rPr lang="en-US" dirty="0"/>
            <a:t>Temporal Check</a:t>
          </a:r>
        </a:p>
      </dgm:t>
    </dgm:pt>
    <dgm:pt modelId="{396F904F-EDD1-47EB-9A1D-2FC972C64336}" type="parTrans" cxnId="{98996E9A-D087-4D38-9194-58DDD0296040}">
      <dgm:prSet/>
      <dgm:spPr/>
      <dgm:t>
        <a:bodyPr/>
        <a:lstStyle/>
        <a:p>
          <a:endParaRPr lang="en-US"/>
        </a:p>
      </dgm:t>
    </dgm:pt>
    <dgm:pt modelId="{252508F8-8899-472D-9B17-3C8BCD4B04E0}" type="sibTrans" cxnId="{98996E9A-D087-4D38-9194-58DDD0296040}">
      <dgm:prSet/>
      <dgm:spPr/>
      <dgm:t>
        <a:bodyPr/>
        <a:lstStyle/>
        <a:p>
          <a:endParaRPr lang="en-US"/>
        </a:p>
      </dgm:t>
    </dgm:pt>
    <dgm:pt modelId="{52518E36-4D00-45E1-A9D8-A29E4184EC3C}">
      <dgm:prSet phldrT="[Text]"/>
      <dgm:spPr/>
      <dgm:t>
        <a:bodyPr/>
        <a:lstStyle/>
        <a:p>
          <a:pPr algn="l"/>
          <a:r>
            <a:rPr lang="en-US" dirty="0"/>
            <a:t>Small Clusters</a:t>
          </a:r>
        </a:p>
      </dgm:t>
    </dgm:pt>
    <dgm:pt modelId="{F8C973DE-BBA9-4BC6-A5EC-AF301E9D57D9}" type="parTrans" cxnId="{92714FC3-2D47-4F97-BADC-642B967FF709}">
      <dgm:prSet/>
      <dgm:spPr/>
      <dgm:t>
        <a:bodyPr/>
        <a:lstStyle/>
        <a:p>
          <a:endParaRPr lang="en-US"/>
        </a:p>
      </dgm:t>
    </dgm:pt>
    <dgm:pt modelId="{40F8E6F6-D15F-48C2-8E13-65218CC075D1}" type="sibTrans" cxnId="{92714FC3-2D47-4F97-BADC-642B967FF709}">
      <dgm:prSet/>
      <dgm:spPr/>
      <dgm:t>
        <a:bodyPr/>
        <a:lstStyle/>
        <a:p>
          <a:endParaRPr lang="en-US"/>
        </a:p>
      </dgm:t>
    </dgm:pt>
    <dgm:pt modelId="{B5EF94FF-341D-4E89-A6A7-2E0B9F909D82}">
      <dgm:prSet phldrT="[Text]"/>
      <dgm:spPr/>
      <dgm:t>
        <a:bodyPr/>
        <a:lstStyle/>
        <a:p>
          <a:pPr algn="ctr"/>
          <a:r>
            <a:rPr lang="en-US" dirty="0"/>
            <a:t>Corresponding Region Check</a:t>
          </a:r>
        </a:p>
      </dgm:t>
    </dgm:pt>
    <dgm:pt modelId="{B85A5487-86CC-412C-8B11-3412D9C1EC55}" type="parTrans" cxnId="{EA941A5E-2A6A-49A3-86C8-442C110AB4A3}">
      <dgm:prSet/>
      <dgm:spPr/>
      <dgm:t>
        <a:bodyPr/>
        <a:lstStyle/>
        <a:p>
          <a:endParaRPr lang="en-US"/>
        </a:p>
      </dgm:t>
    </dgm:pt>
    <dgm:pt modelId="{E49F3CD7-33A8-40F8-87A7-8659446D843A}" type="sibTrans" cxnId="{EA941A5E-2A6A-49A3-86C8-442C110AB4A3}">
      <dgm:prSet/>
      <dgm:spPr/>
      <dgm:t>
        <a:bodyPr/>
        <a:lstStyle/>
        <a:p>
          <a:endParaRPr lang="en-US"/>
        </a:p>
      </dgm:t>
    </dgm:pt>
    <dgm:pt modelId="{38B124B2-B757-406E-A823-A76D64D9B1DE}">
      <dgm:prSet phldrT="[Text]"/>
      <dgm:spPr/>
      <dgm:t>
        <a:bodyPr/>
        <a:lstStyle/>
        <a:p>
          <a:pPr algn="l"/>
          <a:r>
            <a:rPr lang="en-US" dirty="0"/>
            <a:t>Large Clusters</a:t>
          </a:r>
        </a:p>
      </dgm:t>
    </dgm:pt>
    <dgm:pt modelId="{0E49F1A1-090D-4F2F-B916-510CD27D7E8C}" type="parTrans" cxnId="{9EE4350A-3B4E-48D6-B8BA-2247F11BC763}">
      <dgm:prSet/>
      <dgm:spPr/>
      <dgm:t>
        <a:bodyPr/>
        <a:lstStyle/>
        <a:p>
          <a:endParaRPr lang="en-US"/>
        </a:p>
      </dgm:t>
    </dgm:pt>
    <dgm:pt modelId="{20ECBAEC-A483-4A92-BE4F-BE18D9E3B965}" type="sibTrans" cxnId="{9EE4350A-3B4E-48D6-B8BA-2247F11BC763}">
      <dgm:prSet/>
      <dgm:spPr/>
      <dgm:t>
        <a:bodyPr/>
        <a:lstStyle/>
        <a:p>
          <a:endParaRPr lang="en-US"/>
        </a:p>
      </dgm:t>
    </dgm:pt>
    <dgm:pt modelId="{E80CA02D-8FA8-4EC5-ADD0-63CF79DD7464}">
      <dgm:prSet/>
      <dgm:spPr/>
      <dgm:t>
        <a:bodyPr/>
        <a:lstStyle/>
        <a:p>
          <a:pPr algn="l"/>
          <a:r>
            <a:rPr lang="en-US" dirty="0"/>
            <a:t>High total change </a:t>
          </a:r>
        </a:p>
      </dgm:t>
    </dgm:pt>
    <dgm:pt modelId="{23747E08-AD84-4ED9-9DDA-7B28A27B5827}" type="parTrans" cxnId="{3CCC06FC-51F4-46E1-8F97-DB386B9E1462}">
      <dgm:prSet/>
      <dgm:spPr/>
      <dgm:t>
        <a:bodyPr/>
        <a:lstStyle/>
        <a:p>
          <a:endParaRPr lang="en-US"/>
        </a:p>
      </dgm:t>
    </dgm:pt>
    <dgm:pt modelId="{42978A0B-2F4C-443C-AA1B-686323760442}" type="sibTrans" cxnId="{3CCC06FC-51F4-46E1-8F97-DB386B9E1462}">
      <dgm:prSet/>
      <dgm:spPr/>
      <dgm:t>
        <a:bodyPr/>
        <a:lstStyle/>
        <a:p>
          <a:endParaRPr lang="en-US"/>
        </a:p>
      </dgm:t>
    </dgm:pt>
    <dgm:pt modelId="{9D73ED50-1821-4C88-933B-5D90ACA576F1}">
      <dgm:prSet/>
      <dgm:spPr/>
      <dgm:t>
        <a:bodyPr/>
        <a:lstStyle/>
        <a:p>
          <a:pPr algn="l"/>
          <a:r>
            <a:rPr lang="en-US" dirty="0"/>
            <a:t>High average rate of change</a:t>
          </a:r>
        </a:p>
      </dgm:t>
    </dgm:pt>
    <dgm:pt modelId="{0D5CEB99-5D7B-4940-ACC3-6E56E677A5CF}" type="parTrans" cxnId="{2485B745-0B95-4D4E-A071-1C9EBB130BAC}">
      <dgm:prSet/>
      <dgm:spPr/>
      <dgm:t>
        <a:bodyPr/>
        <a:lstStyle/>
        <a:p>
          <a:endParaRPr lang="en-US"/>
        </a:p>
      </dgm:t>
    </dgm:pt>
    <dgm:pt modelId="{2671CBBE-969B-4F04-A8E5-FE584E873AAA}" type="sibTrans" cxnId="{2485B745-0B95-4D4E-A071-1C9EBB130BAC}">
      <dgm:prSet/>
      <dgm:spPr/>
      <dgm:t>
        <a:bodyPr/>
        <a:lstStyle/>
        <a:p>
          <a:endParaRPr lang="en-US"/>
        </a:p>
      </dgm:t>
    </dgm:pt>
    <dgm:pt modelId="{61DE75B6-5A68-4DFC-8CEF-95B0F4147E7D}">
      <dgm:prSet phldrT="[Text]"/>
      <dgm:spPr/>
      <dgm:t>
        <a:bodyPr/>
        <a:lstStyle/>
        <a:p>
          <a:pPr algn="l"/>
          <a:r>
            <a:rPr lang="en-US" dirty="0"/>
            <a:t>Compare to opposite side</a:t>
          </a:r>
        </a:p>
        <a:p>
          <a:pPr algn="ctr"/>
          <a:r>
            <a:rPr lang="en-US" dirty="0"/>
            <a:t>	</a:t>
          </a:r>
        </a:p>
      </dgm:t>
    </dgm:pt>
    <dgm:pt modelId="{26F76666-A89E-4599-892D-2A1DB6652DEA}" type="parTrans" cxnId="{296EED90-0ABB-406B-95BC-24E75D7CA7F1}">
      <dgm:prSet/>
      <dgm:spPr/>
      <dgm:t>
        <a:bodyPr/>
        <a:lstStyle/>
        <a:p>
          <a:endParaRPr lang="en-US"/>
        </a:p>
      </dgm:t>
    </dgm:pt>
    <dgm:pt modelId="{12FD8723-551F-4ED4-9CF2-675B4A84C3EF}" type="sibTrans" cxnId="{296EED90-0ABB-406B-95BC-24E75D7CA7F1}">
      <dgm:prSet/>
      <dgm:spPr/>
      <dgm:t>
        <a:bodyPr/>
        <a:lstStyle/>
        <a:p>
          <a:endParaRPr lang="en-US"/>
        </a:p>
      </dgm:t>
    </dgm:pt>
    <dgm:pt modelId="{2A83CDA1-8A56-43B7-B41F-0CD1D4D5FC2D}">
      <dgm:prSet phldrT="[Text]"/>
      <dgm:spPr/>
      <dgm:t>
        <a:bodyPr/>
        <a:lstStyle/>
        <a:p>
          <a:pPr algn="ctr"/>
          <a:r>
            <a:rPr lang="en-US" dirty="0"/>
            <a:t>Using DBSCAN</a:t>
          </a:r>
        </a:p>
      </dgm:t>
    </dgm:pt>
    <dgm:pt modelId="{507FC018-AC22-4FDE-A890-99C69490C860}" type="parTrans" cxnId="{345D49D7-F0BC-45AA-A4D8-C4505DB7C40B}">
      <dgm:prSet/>
      <dgm:spPr/>
      <dgm:t>
        <a:bodyPr/>
        <a:lstStyle/>
        <a:p>
          <a:endParaRPr lang="en-US"/>
        </a:p>
      </dgm:t>
    </dgm:pt>
    <dgm:pt modelId="{4299A1DA-9F5B-4B51-995D-2C246F4DA0B2}" type="sibTrans" cxnId="{345D49D7-F0BC-45AA-A4D8-C4505DB7C40B}">
      <dgm:prSet/>
      <dgm:spPr/>
      <dgm:t>
        <a:bodyPr/>
        <a:lstStyle/>
        <a:p>
          <a:endParaRPr lang="en-US"/>
        </a:p>
      </dgm:t>
    </dgm:pt>
    <dgm:pt modelId="{D3B46ABE-0606-4225-82CD-A45DC8E12F30}">
      <dgm:prSet phldrT="[Text]"/>
      <dgm:spPr/>
      <dgm:t>
        <a:bodyPr/>
        <a:lstStyle/>
        <a:p>
          <a:pPr algn="ctr"/>
          <a:r>
            <a:rPr lang="en-US" dirty="0"/>
            <a:t>Parameters change per patient</a:t>
          </a:r>
        </a:p>
      </dgm:t>
    </dgm:pt>
    <dgm:pt modelId="{98909467-4440-444C-9025-D80536FDC2B2}" type="parTrans" cxnId="{0EA9B63B-51B0-4619-A71E-4FCCE879B26A}">
      <dgm:prSet/>
      <dgm:spPr/>
      <dgm:t>
        <a:bodyPr/>
        <a:lstStyle/>
        <a:p>
          <a:endParaRPr lang="en-US"/>
        </a:p>
      </dgm:t>
    </dgm:pt>
    <dgm:pt modelId="{2BE32D92-7631-4CA8-9C97-6A47D47DAFEB}" type="sibTrans" cxnId="{0EA9B63B-51B0-4619-A71E-4FCCE879B26A}">
      <dgm:prSet/>
      <dgm:spPr/>
      <dgm:t>
        <a:bodyPr/>
        <a:lstStyle/>
        <a:p>
          <a:endParaRPr lang="en-US"/>
        </a:p>
      </dgm:t>
    </dgm:pt>
    <dgm:pt modelId="{3AA23029-D2A0-4C75-A8A0-03DD4DA06CFF}">
      <dgm:prSet phldrT="[Text]"/>
      <dgm:spPr/>
      <dgm:t>
        <a:bodyPr/>
        <a:lstStyle/>
        <a:p>
          <a:pPr algn="l"/>
          <a:r>
            <a:rPr lang="en-US" dirty="0"/>
            <a:t>Long/Narrow Clusters</a:t>
          </a:r>
        </a:p>
      </dgm:t>
    </dgm:pt>
    <dgm:pt modelId="{6B47B068-216E-4402-98B1-75F73417F523}" type="parTrans" cxnId="{991740E2-627A-48A6-8047-A656C177D530}">
      <dgm:prSet/>
      <dgm:spPr/>
      <dgm:t>
        <a:bodyPr/>
        <a:lstStyle/>
        <a:p>
          <a:endParaRPr lang="en-US"/>
        </a:p>
      </dgm:t>
    </dgm:pt>
    <dgm:pt modelId="{1060E2B8-1C5B-48FD-8099-CA6F8971ACDF}" type="sibTrans" cxnId="{991740E2-627A-48A6-8047-A656C177D530}">
      <dgm:prSet/>
      <dgm:spPr/>
      <dgm:t>
        <a:bodyPr/>
        <a:lstStyle/>
        <a:p>
          <a:endParaRPr lang="en-US"/>
        </a:p>
      </dgm:t>
    </dgm:pt>
    <dgm:pt modelId="{FB42CB49-1B16-46F2-AFEF-DB4C1AC9EEA4}" type="pres">
      <dgm:prSet presAssocID="{B8356FEA-4A2A-459E-A347-E43D3728C117}" presName="linearFlow" presStyleCnt="0">
        <dgm:presLayoutVars>
          <dgm:resizeHandles val="exact"/>
        </dgm:presLayoutVars>
      </dgm:prSet>
      <dgm:spPr/>
    </dgm:pt>
    <dgm:pt modelId="{9E16B309-82B1-47E0-AD8E-9DE122C5A402}" type="pres">
      <dgm:prSet presAssocID="{98691F17-35F8-44E8-900B-1DDC25D4B1F4}" presName="node" presStyleLbl="node1" presStyleIdx="0" presStyleCnt="4">
        <dgm:presLayoutVars>
          <dgm:bulletEnabled val="1"/>
        </dgm:presLayoutVars>
      </dgm:prSet>
      <dgm:spPr/>
    </dgm:pt>
    <dgm:pt modelId="{6155B5B6-5646-4F59-BEA6-61677D681005}" type="pres">
      <dgm:prSet presAssocID="{FDDA3F51-6F6D-49C2-A8E2-BE7FF0D6A0DD}" presName="sibTrans" presStyleLbl="sibTrans2D1" presStyleIdx="0" presStyleCnt="3"/>
      <dgm:spPr/>
    </dgm:pt>
    <dgm:pt modelId="{FA280242-89FE-453E-A8ED-4E099A8F7D09}" type="pres">
      <dgm:prSet presAssocID="{FDDA3F51-6F6D-49C2-A8E2-BE7FF0D6A0DD}" presName="connectorText" presStyleLbl="sibTrans2D1" presStyleIdx="0" presStyleCnt="3"/>
      <dgm:spPr/>
    </dgm:pt>
    <dgm:pt modelId="{3D3F488D-24DD-4386-8A09-2385514BF2EC}" type="pres">
      <dgm:prSet presAssocID="{26531860-FB11-49BC-B720-088293B98994}" presName="node" presStyleLbl="node1" presStyleIdx="1" presStyleCnt="4">
        <dgm:presLayoutVars>
          <dgm:bulletEnabled val="1"/>
        </dgm:presLayoutVars>
      </dgm:prSet>
      <dgm:spPr/>
    </dgm:pt>
    <dgm:pt modelId="{D5FCBE0D-A5A5-4899-92D1-7B13323771AD}" type="pres">
      <dgm:prSet presAssocID="{EBD5A807-F428-4EA8-A5C6-85985CE1A618}" presName="sibTrans" presStyleLbl="sibTrans2D1" presStyleIdx="1" presStyleCnt="3"/>
      <dgm:spPr/>
    </dgm:pt>
    <dgm:pt modelId="{75A892EF-2194-48C7-A3DC-019F82A06ED3}" type="pres">
      <dgm:prSet presAssocID="{EBD5A807-F428-4EA8-A5C6-85985CE1A618}" presName="connectorText" presStyleLbl="sibTrans2D1" presStyleIdx="1" presStyleCnt="3"/>
      <dgm:spPr/>
    </dgm:pt>
    <dgm:pt modelId="{BB2C1B6E-2882-4434-87EE-C0DAE6AEF58D}" type="pres">
      <dgm:prSet presAssocID="{6954B643-33DF-447C-8558-A449FF5ECE31}" presName="node" presStyleLbl="node1" presStyleIdx="2" presStyleCnt="4">
        <dgm:presLayoutVars>
          <dgm:bulletEnabled val="1"/>
        </dgm:presLayoutVars>
      </dgm:prSet>
      <dgm:spPr/>
    </dgm:pt>
    <dgm:pt modelId="{5DB5D052-614C-4574-8DAD-8D4CE01E8AB2}" type="pres">
      <dgm:prSet presAssocID="{252508F8-8899-472D-9B17-3C8BCD4B04E0}" presName="sibTrans" presStyleLbl="sibTrans2D1" presStyleIdx="2" presStyleCnt="3"/>
      <dgm:spPr/>
    </dgm:pt>
    <dgm:pt modelId="{FF7EF980-260C-4320-B122-233C9D7128B8}" type="pres">
      <dgm:prSet presAssocID="{252508F8-8899-472D-9B17-3C8BCD4B04E0}" presName="connectorText" presStyleLbl="sibTrans2D1" presStyleIdx="2" presStyleCnt="3"/>
      <dgm:spPr/>
    </dgm:pt>
    <dgm:pt modelId="{22D2E7F1-A6CB-44A3-917A-F96B3A8FD51C}" type="pres">
      <dgm:prSet presAssocID="{B5EF94FF-341D-4E89-A6A7-2E0B9F909D82}" presName="node" presStyleLbl="node1" presStyleIdx="3" presStyleCnt="4" custLinFactNeighborX="-273" custLinFactNeighborY="47745">
        <dgm:presLayoutVars>
          <dgm:bulletEnabled val="1"/>
        </dgm:presLayoutVars>
      </dgm:prSet>
      <dgm:spPr/>
    </dgm:pt>
  </dgm:ptLst>
  <dgm:cxnLst>
    <dgm:cxn modelId="{9EE4350A-3B4E-48D6-B8BA-2247F11BC763}" srcId="{26531860-FB11-49BC-B720-088293B98994}" destId="{38B124B2-B757-406E-A823-A76D64D9B1DE}" srcOrd="1" destOrd="0" parTransId="{0E49F1A1-090D-4F2F-B916-510CD27D7E8C}" sibTransId="{20ECBAEC-A483-4A92-BE4F-BE18D9E3B965}"/>
    <dgm:cxn modelId="{80012F1B-C482-4893-9AF9-53B5DA8C9D62}" type="presOf" srcId="{2A83CDA1-8A56-43B7-B41F-0CD1D4D5FC2D}" destId="{9E16B309-82B1-47E0-AD8E-9DE122C5A402}" srcOrd="0" destOrd="1" presId="urn:microsoft.com/office/officeart/2005/8/layout/process2"/>
    <dgm:cxn modelId="{9B9F0B24-F36F-4D82-B996-8F6BEBE4538D}" type="presOf" srcId="{252508F8-8899-472D-9B17-3C8BCD4B04E0}" destId="{FF7EF980-260C-4320-B122-233C9D7128B8}" srcOrd="1" destOrd="0" presId="urn:microsoft.com/office/officeart/2005/8/layout/process2"/>
    <dgm:cxn modelId="{0EA9B63B-51B0-4619-A71E-4FCCE879B26A}" srcId="{98691F17-35F8-44E8-900B-1DDC25D4B1F4}" destId="{D3B46ABE-0606-4225-82CD-A45DC8E12F30}" srcOrd="1" destOrd="0" parTransId="{98909467-4440-444C-9025-D80536FDC2B2}" sibTransId="{2BE32D92-7631-4CA8-9C97-6A47D47DAFEB}"/>
    <dgm:cxn modelId="{EA941A5E-2A6A-49A3-86C8-442C110AB4A3}" srcId="{B8356FEA-4A2A-459E-A347-E43D3728C117}" destId="{B5EF94FF-341D-4E89-A6A7-2E0B9F909D82}" srcOrd="3" destOrd="0" parTransId="{B85A5487-86CC-412C-8B11-3412D9C1EC55}" sibTransId="{E49F3CD7-33A8-40F8-87A7-8659446D843A}"/>
    <dgm:cxn modelId="{F3D70341-27B3-4188-AC12-B724BC85AD56}" type="presOf" srcId="{6954B643-33DF-447C-8558-A449FF5ECE31}" destId="{BB2C1B6E-2882-4434-87EE-C0DAE6AEF58D}" srcOrd="0" destOrd="0" presId="urn:microsoft.com/office/officeart/2005/8/layout/process2"/>
    <dgm:cxn modelId="{9063B241-A958-4861-807F-91496A300F54}" type="presOf" srcId="{98691F17-35F8-44E8-900B-1DDC25D4B1F4}" destId="{9E16B309-82B1-47E0-AD8E-9DE122C5A402}" srcOrd="0" destOrd="0" presId="urn:microsoft.com/office/officeart/2005/8/layout/process2"/>
    <dgm:cxn modelId="{2485B745-0B95-4D4E-A071-1C9EBB130BAC}" srcId="{6954B643-33DF-447C-8558-A449FF5ECE31}" destId="{9D73ED50-1821-4C88-933B-5D90ACA576F1}" srcOrd="1" destOrd="0" parTransId="{0D5CEB99-5D7B-4940-ACC3-6E56E677A5CF}" sibTransId="{2671CBBE-969B-4F04-A8E5-FE584E873AAA}"/>
    <dgm:cxn modelId="{872A2F4F-FEF6-458D-AF91-2E7999A3292D}" type="presOf" srcId="{52518E36-4D00-45E1-A9D8-A29E4184EC3C}" destId="{3D3F488D-24DD-4386-8A09-2385514BF2EC}" srcOrd="0" destOrd="1" presId="urn:microsoft.com/office/officeart/2005/8/layout/process2"/>
    <dgm:cxn modelId="{4B5E9074-F10D-46AA-AA57-40B878412614}" srcId="{B8356FEA-4A2A-459E-A347-E43D3728C117}" destId="{98691F17-35F8-44E8-900B-1DDC25D4B1F4}" srcOrd="0" destOrd="0" parTransId="{DA2A1482-109E-45DC-93CC-891296036AE8}" sibTransId="{FDDA3F51-6F6D-49C2-A8E2-BE7FF0D6A0DD}"/>
    <dgm:cxn modelId="{41812B75-B220-487D-AE53-813A17ABDA4C}" srcId="{B8356FEA-4A2A-459E-A347-E43D3728C117}" destId="{26531860-FB11-49BC-B720-088293B98994}" srcOrd="1" destOrd="0" parTransId="{C41BB8B2-0D8A-4165-9A0A-5481D206A266}" sibTransId="{EBD5A807-F428-4EA8-A5C6-85985CE1A618}"/>
    <dgm:cxn modelId="{895C3E7B-AC66-4E1E-A8C2-23646588CC48}" type="presOf" srcId="{FDDA3F51-6F6D-49C2-A8E2-BE7FF0D6A0DD}" destId="{6155B5B6-5646-4F59-BEA6-61677D681005}" srcOrd="0" destOrd="0" presId="urn:microsoft.com/office/officeart/2005/8/layout/process2"/>
    <dgm:cxn modelId="{7A61A97E-4D87-4E08-B545-542BDD23D4E3}" type="presOf" srcId="{D3B46ABE-0606-4225-82CD-A45DC8E12F30}" destId="{9E16B309-82B1-47E0-AD8E-9DE122C5A402}" srcOrd="0" destOrd="2" presId="urn:microsoft.com/office/officeart/2005/8/layout/process2"/>
    <dgm:cxn modelId="{C1472790-A587-4279-AC47-5C182BF2E50D}" type="presOf" srcId="{E80CA02D-8FA8-4EC5-ADD0-63CF79DD7464}" destId="{BB2C1B6E-2882-4434-87EE-C0DAE6AEF58D}" srcOrd="0" destOrd="1" presId="urn:microsoft.com/office/officeart/2005/8/layout/process2"/>
    <dgm:cxn modelId="{296EED90-0ABB-406B-95BC-24E75D7CA7F1}" srcId="{B5EF94FF-341D-4E89-A6A7-2E0B9F909D82}" destId="{61DE75B6-5A68-4DFC-8CEF-95B0F4147E7D}" srcOrd="0" destOrd="0" parTransId="{26F76666-A89E-4599-892D-2A1DB6652DEA}" sibTransId="{12FD8723-551F-4ED4-9CF2-675B4A84C3EF}"/>
    <dgm:cxn modelId="{5EA39293-6A39-47C9-BEB2-ECB7EF97D412}" type="presOf" srcId="{252508F8-8899-472D-9B17-3C8BCD4B04E0}" destId="{5DB5D052-614C-4574-8DAD-8D4CE01E8AB2}" srcOrd="0" destOrd="0" presId="urn:microsoft.com/office/officeart/2005/8/layout/process2"/>
    <dgm:cxn modelId="{7F10F294-9E4C-4CC7-9068-BAA423A8DCC9}" type="presOf" srcId="{26531860-FB11-49BC-B720-088293B98994}" destId="{3D3F488D-24DD-4386-8A09-2385514BF2EC}" srcOrd="0" destOrd="0" presId="urn:microsoft.com/office/officeart/2005/8/layout/process2"/>
    <dgm:cxn modelId="{98996E9A-D087-4D38-9194-58DDD0296040}" srcId="{B8356FEA-4A2A-459E-A347-E43D3728C117}" destId="{6954B643-33DF-447C-8558-A449FF5ECE31}" srcOrd="2" destOrd="0" parTransId="{396F904F-EDD1-47EB-9A1D-2FC972C64336}" sibTransId="{252508F8-8899-472D-9B17-3C8BCD4B04E0}"/>
    <dgm:cxn modelId="{5BC0FBA6-8EB6-4F62-A4D8-87E546A4A63C}" type="presOf" srcId="{9D73ED50-1821-4C88-933B-5D90ACA576F1}" destId="{BB2C1B6E-2882-4434-87EE-C0DAE6AEF58D}" srcOrd="0" destOrd="2" presId="urn:microsoft.com/office/officeart/2005/8/layout/process2"/>
    <dgm:cxn modelId="{CC3C36B2-8F07-46C6-AEB5-93069D64D1E7}" type="presOf" srcId="{FDDA3F51-6F6D-49C2-A8E2-BE7FF0D6A0DD}" destId="{FA280242-89FE-453E-A8ED-4E099A8F7D09}" srcOrd="1" destOrd="0" presId="urn:microsoft.com/office/officeart/2005/8/layout/process2"/>
    <dgm:cxn modelId="{386DF1BC-67D7-4600-8C45-85846DEA2108}" type="presOf" srcId="{B5EF94FF-341D-4E89-A6A7-2E0B9F909D82}" destId="{22D2E7F1-A6CB-44A3-917A-F96B3A8FD51C}" srcOrd="0" destOrd="0" presId="urn:microsoft.com/office/officeart/2005/8/layout/process2"/>
    <dgm:cxn modelId="{E491B0BE-77DE-40F2-9E5B-85B40D122434}" type="presOf" srcId="{3AA23029-D2A0-4C75-A8A0-03DD4DA06CFF}" destId="{3D3F488D-24DD-4386-8A09-2385514BF2EC}" srcOrd="0" destOrd="3" presId="urn:microsoft.com/office/officeart/2005/8/layout/process2"/>
    <dgm:cxn modelId="{92714FC3-2D47-4F97-BADC-642B967FF709}" srcId="{26531860-FB11-49BC-B720-088293B98994}" destId="{52518E36-4D00-45E1-A9D8-A29E4184EC3C}" srcOrd="0" destOrd="0" parTransId="{F8C973DE-BBA9-4BC6-A5EC-AF301E9D57D9}" sibTransId="{40F8E6F6-D15F-48C2-8E13-65218CC075D1}"/>
    <dgm:cxn modelId="{9229E2C7-A0F7-4531-92A9-4BFA6E30B7B2}" type="presOf" srcId="{EBD5A807-F428-4EA8-A5C6-85985CE1A618}" destId="{75A892EF-2194-48C7-A3DC-019F82A06ED3}" srcOrd="1" destOrd="0" presId="urn:microsoft.com/office/officeart/2005/8/layout/process2"/>
    <dgm:cxn modelId="{9832E5CD-2E41-49C6-B514-8AF783307C40}" type="presOf" srcId="{EBD5A807-F428-4EA8-A5C6-85985CE1A618}" destId="{D5FCBE0D-A5A5-4899-92D1-7B13323771AD}" srcOrd="0" destOrd="0" presId="urn:microsoft.com/office/officeart/2005/8/layout/process2"/>
    <dgm:cxn modelId="{4D0B2FD1-B4BA-422D-8AA1-F009D55CF1C1}" type="presOf" srcId="{61DE75B6-5A68-4DFC-8CEF-95B0F4147E7D}" destId="{22D2E7F1-A6CB-44A3-917A-F96B3A8FD51C}" srcOrd="0" destOrd="1" presId="urn:microsoft.com/office/officeart/2005/8/layout/process2"/>
    <dgm:cxn modelId="{345D49D7-F0BC-45AA-A4D8-C4505DB7C40B}" srcId="{98691F17-35F8-44E8-900B-1DDC25D4B1F4}" destId="{2A83CDA1-8A56-43B7-B41F-0CD1D4D5FC2D}" srcOrd="0" destOrd="0" parTransId="{507FC018-AC22-4FDE-A890-99C69490C860}" sibTransId="{4299A1DA-9F5B-4B51-995D-2C246F4DA0B2}"/>
    <dgm:cxn modelId="{991740E2-627A-48A6-8047-A656C177D530}" srcId="{26531860-FB11-49BC-B720-088293B98994}" destId="{3AA23029-D2A0-4C75-A8A0-03DD4DA06CFF}" srcOrd="2" destOrd="0" parTransId="{6B47B068-216E-4402-98B1-75F73417F523}" sibTransId="{1060E2B8-1C5B-48FD-8099-CA6F8971ACDF}"/>
    <dgm:cxn modelId="{7FA683E6-CB5D-4783-A7E7-0118C07B0D39}" type="presOf" srcId="{B8356FEA-4A2A-459E-A347-E43D3728C117}" destId="{FB42CB49-1B16-46F2-AFEF-DB4C1AC9EEA4}" srcOrd="0" destOrd="0" presId="urn:microsoft.com/office/officeart/2005/8/layout/process2"/>
    <dgm:cxn modelId="{F015F0E8-FF73-4F36-BB03-200EB8468FE5}" type="presOf" srcId="{38B124B2-B757-406E-A823-A76D64D9B1DE}" destId="{3D3F488D-24DD-4386-8A09-2385514BF2EC}" srcOrd="0" destOrd="2" presId="urn:microsoft.com/office/officeart/2005/8/layout/process2"/>
    <dgm:cxn modelId="{3CCC06FC-51F4-46E1-8F97-DB386B9E1462}" srcId="{6954B643-33DF-447C-8558-A449FF5ECE31}" destId="{E80CA02D-8FA8-4EC5-ADD0-63CF79DD7464}" srcOrd="0" destOrd="0" parTransId="{23747E08-AD84-4ED9-9DDA-7B28A27B5827}" sibTransId="{42978A0B-2F4C-443C-AA1B-686323760442}"/>
    <dgm:cxn modelId="{31111430-B06E-4AA3-9A74-9FB82E1A989F}" type="presParOf" srcId="{FB42CB49-1B16-46F2-AFEF-DB4C1AC9EEA4}" destId="{9E16B309-82B1-47E0-AD8E-9DE122C5A402}" srcOrd="0" destOrd="0" presId="urn:microsoft.com/office/officeart/2005/8/layout/process2"/>
    <dgm:cxn modelId="{D23D4768-2714-42F6-A9C5-A73CE76385F3}" type="presParOf" srcId="{FB42CB49-1B16-46F2-AFEF-DB4C1AC9EEA4}" destId="{6155B5B6-5646-4F59-BEA6-61677D681005}" srcOrd="1" destOrd="0" presId="urn:microsoft.com/office/officeart/2005/8/layout/process2"/>
    <dgm:cxn modelId="{681FBC0D-3A61-456D-8917-3CD3242B0E0C}" type="presParOf" srcId="{6155B5B6-5646-4F59-BEA6-61677D681005}" destId="{FA280242-89FE-453E-A8ED-4E099A8F7D09}" srcOrd="0" destOrd="0" presId="urn:microsoft.com/office/officeart/2005/8/layout/process2"/>
    <dgm:cxn modelId="{6B925E34-47A0-4623-B0C3-76531597F84D}" type="presParOf" srcId="{FB42CB49-1B16-46F2-AFEF-DB4C1AC9EEA4}" destId="{3D3F488D-24DD-4386-8A09-2385514BF2EC}" srcOrd="2" destOrd="0" presId="urn:microsoft.com/office/officeart/2005/8/layout/process2"/>
    <dgm:cxn modelId="{AFC1145A-AFAA-4CEB-8340-D6D999470721}" type="presParOf" srcId="{FB42CB49-1B16-46F2-AFEF-DB4C1AC9EEA4}" destId="{D5FCBE0D-A5A5-4899-92D1-7B13323771AD}" srcOrd="3" destOrd="0" presId="urn:microsoft.com/office/officeart/2005/8/layout/process2"/>
    <dgm:cxn modelId="{531645A2-1E8C-450C-8347-2FAFD6972622}" type="presParOf" srcId="{D5FCBE0D-A5A5-4899-92D1-7B13323771AD}" destId="{75A892EF-2194-48C7-A3DC-019F82A06ED3}" srcOrd="0" destOrd="0" presId="urn:microsoft.com/office/officeart/2005/8/layout/process2"/>
    <dgm:cxn modelId="{42479029-B5D8-44EF-B986-0BD8D0A9D9D5}" type="presParOf" srcId="{FB42CB49-1B16-46F2-AFEF-DB4C1AC9EEA4}" destId="{BB2C1B6E-2882-4434-87EE-C0DAE6AEF58D}" srcOrd="4" destOrd="0" presId="urn:microsoft.com/office/officeart/2005/8/layout/process2"/>
    <dgm:cxn modelId="{DD2D28D2-42BB-4E23-AB1A-06100C190A24}" type="presParOf" srcId="{FB42CB49-1B16-46F2-AFEF-DB4C1AC9EEA4}" destId="{5DB5D052-614C-4574-8DAD-8D4CE01E8AB2}" srcOrd="5" destOrd="0" presId="urn:microsoft.com/office/officeart/2005/8/layout/process2"/>
    <dgm:cxn modelId="{838311DA-E099-46E0-9992-3CC7CC88BDEE}" type="presParOf" srcId="{5DB5D052-614C-4574-8DAD-8D4CE01E8AB2}" destId="{FF7EF980-260C-4320-B122-233C9D7128B8}" srcOrd="0" destOrd="0" presId="urn:microsoft.com/office/officeart/2005/8/layout/process2"/>
    <dgm:cxn modelId="{CEDF2F29-8329-4CA1-9BEF-3AFC47452E5A}" type="presParOf" srcId="{FB42CB49-1B16-46F2-AFEF-DB4C1AC9EEA4}" destId="{22D2E7F1-A6CB-44A3-917A-F96B3A8FD51C}" srcOrd="6" destOrd="0" presId="urn:microsoft.com/office/officeart/2005/8/layout/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6B309-82B1-47E0-AD8E-9DE122C5A402}">
      <dsp:nvSpPr>
        <dsp:cNvPr id="0" name=""/>
        <dsp:cNvSpPr/>
      </dsp:nvSpPr>
      <dsp:spPr>
        <a:xfrm>
          <a:off x="1762833" y="7537"/>
          <a:ext cx="5047036" cy="2803909"/>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Initial Clustering</a:t>
          </a:r>
        </a:p>
        <a:p>
          <a:pPr marL="285750" lvl="1" indent="-285750" algn="ctr" defTabSz="1289050">
            <a:lnSpc>
              <a:spcPct val="90000"/>
            </a:lnSpc>
            <a:spcBef>
              <a:spcPct val="0"/>
            </a:spcBef>
            <a:spcAft>
              <a:spcPct val="15000"/>
            </a:spcAft>
            <a:buChar char="•"/>
          </a:pPr>
          <a:r>
            <a:rPr lang="en-US" sz="2900" kern="1200" dirty="0"/>
            <a:t>Using DBSCAN</a:t>
          </a:r>
        </a:p>
        <a:p>
          <a:pPr marL="285750" lvl="1" indent="-285750" algn="ctr" defTabSz="1289050">
            <a:lnSpc>
              <a:spcPct val="90000"/>
            </a:lnSpc>
            <a:spcBef>
              <a:spcPct val="0"/>
            </a:spcBef>
            <a:spcAft>
              <a:spcPct val="15000"/>
            </a:spcAft>
            <a:buChar char="•"/>
          </a:pPr>
          <a:r>
            <a:rPr lang="en-US" sz="2900" kern="1200" dirty="0"/>
            <a:t>Parameters change per patient</a:t>
          </a:r>
        </a:p>
      </dsp:txBody>
      <dsp:txXfrm>
        <a:off x="1844957" y="89661"/>
        <a:ext cx="4882788" cy="2639661"/>
      </dsp:txXfrm>
    </dsp:sp>
    <dsp:sp modelId="{6155B5B6-5646-4F59-BEA6-61677D681005}">
      <dsp:nvSpPr>
        <dsp:cNvPr id="0" name=""/>
        <dsp:cNvSpPr/>
      </dsp:nvSpPr>
      <dsp:spPr>
        <a:xfrm rot="5400000">
          <a:off x="3760619" y="2881544"/>
          <a:ext cx="1051465" cy="1261759"/>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rot="-5400000">
        <a:off x="3907825" y="2986691"/>
        <a:ext cx="757055" cy="736026"/>
      </dsp:txXfrm>
    </dsp:sp>
    <dsp:sp modelId="{3D3F488D-24DD-4386-8A09-2385514BF2EC}">
      <dsp:nvSpPr>
        <dsp:cNvPr id="0" name=""/>
        <dsp:cNvSpPr/>
      </dsp:nvSpPr>
      <dsp:spPr>
        <a:xfrm>
          <a:off x="1762833" y="4213401"/>
          <a:ext cx="5047036" cy="2803909"/>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Spatial Checks</a:t>
          </a:r>
        </a:p>
        <a:p>
          <a:pPr marL="285750" lvl="1" indent="-285750" algn="l" defTabSz="1289050">
            <a:lnSpc>
              <a:spcPct val="90000"/>
            </a:lnSpc>
            <a:spcBef>
              <a:spcPct val="0"/>
            </a:spcBef>
            <a:spcAft>
              <a:spcPct val="15000"/>
            </a:spcAft>
            <a:buChar char="•"/>
          </a:pPr>
          <a:r>
            <a:rPr lang="en-US" sz="2900" kern="1200" dirty="0"/>
            <a:t>Small Clusters</a:t>
          </a:r>
        </a:p>
        <a:p>
          <a:pPr marL="285750" lvl="1" indent="-285750" algn="l" defTabSz="1289050">
            <a:lnSpc>
              <a:spcPct val="90000"/>
            </a:lnSpc>
            <a:spcBef>
              <a:spcPct val="0"/>
            </a:spcBef>
            <a:spcAft>
              <a:spcPct val="15000"/>
            </a:spcAft>
            <a:buChar char="•"/>
          </a:pPr>
          <a:r>
            <a:rPr lang="en-US" sz="2900" kern="1200" dirty="0"/>
            <a:t>Large Clusters</a:t>
          </a:r>
        </a:p>
        <a:p>
          <a:pPr marL="285750" lvl="1" indent="-285750" algn="l" defTabSz="1289050">
            <a:lnSpc>
              <a:spcPct val="90000"/>
            </a:lnSpc>
            <a:spcBef>
              <a:spcPct val="0"/>
            </a:spcBef>
            <a:spcAft>
              <a:spcPct val="15000"/>
            </a:spcAft>
            <a:buChar char="•"/>
          </a:pPr>
          <a:r>
            <a:rPr lang="en-US" sz="2900" kern="1200" dirty="0"/>
            <a:t>Long/Narrow Clusters</a:t>
          </a:r>
        </a:p>
      </dsp:txBody>
      <dsp:txXfrm>
        <a:off x="1844957" y="4295525"/>
        <a:ext cx="4882788" cy="2639661"/>
      </dsp:txXfrm>
    </dsp:sp>
    <dsp:sp modelId="{D5FCBE0D-A5A5-4899-92D1-7B13323771AD}">
      <dsp:nvSpPr>
        <dsp:cNvPr id="0" name=""/>
        <dsp:cNvSpPr/>
      </dsp:nvSpPr>
      <dsp:spPr>
        <a:xfrm rot="5400000">
          <a:off x="3760619" y="7087407"/>
          <a:ext cx="1051465" cy="1261759"/>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rot="-5400000">
        <a:off x="3907825" y="7192554"/>
        <a:ext cx="757055" cy="736026"/>
      </dsp:txXfrm>
    </dsp:sp>
    <dsp:sp modelId="{BB2C1B6E-2882-4434-87EE-C0DAE6AEF58D}">
      <dsp:nvSpPr>
        <dsp:cNvPr id="0" name=""/>
        <dsp:cNvSpPr/>
      </dsp:nvSpPr>
      <dsp:spPr>
        <a:xfrm>
          <a:off x="1762833" y="8419264"/>
          <a:ext cx="5047036" cy="2803909"/>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Temporal Check</a:t>
          </a:r>
        </a:p>
        <a:p>
          <a:pPr marL="285750" lvl="1" indent="-285750" algn="l" defTabSz="1289050">
            <a:lnSpc>
              <a:spcPct val="90000"/>
            </a:lnSpc>
            <a:spcBef>
              <a:spcPct val="0"/>
            </a:spcBef>
            <a:spcAft>
              <a:spcPct val="15000"/>
            </a:spcAft>
            <a:buChar char="•"/>
          </a:pPr>
          <a:r>
            <a:rPr lang="en-US" sz="2900" kern="1200" dirty="0"/>
            <a:t>High total change </a:t>
          </a:r>
        </a:p>
        <a:p>
          <a:pPr marL="285750" lvl="1" indent="-285750" algn="l" defTabSz="1289050">
            <a:lnSpc>
              <a:spcPct val="90000"/>
            </a:lnSpc>
            <a:spcBef>
              <a:spcPct val="0"/>
            </a:spcBef>
            <a:spcAft>
              <a:spcPct val="15000"/>
            </a:spcAft>
            <a:buChar char="•"/>
          </a:pPr>
          <a:r>
            <a:rPr lang="en-US" sz="2900" kern="1200" dirty="0"/>
            <a:t>High average rate of change</a:t>
          </a:r>
        </a:p>
      </dsp:txBody>
      <dsp:txXfrm>
        <a:off x="1844957" y="8501388"/>
        <a:ext cx="4882788" cy="2639661"/>
      </dsp:txXfrm>
    </dsp:sp>
    <dsp:sp modelId="{5DB5D052-614C-4574-8DAD-8D4CE01E8AB2}">
      <dsp:nvSpPr>
        <dsp:cNvPr id="0" name=""/>
        <dsp:cNvSpPr/>
      </dsp:nvSpPr>
      <dsp:spPr>
        <a:xfrm rot="5411242">
          <a:off x="3750900" y="11297040"/>
          <a:ext cx="1057124" cy="1261759"/>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rot="-5400000">
        <a:off x="3901453" y="11399358"/>
        <a:ext cx="757055" cy="739987"/>
      </dsp:txXfrm>
    </dsp:sp>
    <dsp:sp modelId="{22D2E7F1-A6CB-44A3-917A-F96B3A8FD51C}">
      <dsp:nvSpPr>
        <dsp:cNvPr id="0" name=""/>
        <dsp:cNvSpPr/>
      </dsp:nvSpPr>
      <dsp:spPr>
        <a:xfrm>
          <a:off x="1749055" y="12632665"/>
          <a:ext cx="5047036" cy="2803909"/>
        </a:xfrm>
        <a:prstGeom prst="roundRect">
          <a:avLst>
            <a:gd name="adj" fmla="val 10000"/>
          </a:avLst>
        </a:prstGeom>
        <a:solidFill>
          <a:schemeClr val="lt1">
            <a:hueOff val="0"/>
            <a:satOff val="0"/>
            <a:lumOff val="0"/>
            <a:alphaOff val="0"/>
          </a:schemeClr>
        </a:solidFill>
        <a:ln w="381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Corresponding Region Check</a:t>
          </a:r>
        </a:p>
        <a:p>
          <a:pPr marL="285750" lvl="1" indent="-285750" algn="l" defTabSz="1289050">
            <a:lnSpc>
              <a:spcPct val="90000"/>
            </a:lnSpc>
            <a:spcBef>
              <a:spcPct val="0"/>
            </a:spcBef>
            <a:spcAft>
              <a:spcPct val="15000"/>
            </a:spcAft>
            <a:buChar char="•"/>
          </a:pPr>
          <a:r>
            <a:rPr lang="en-US" sz="2900" kern="1200" dirty="0"/>
            <a:t>Compare to opposite side</a:t>
          </a:r>
        </a:p>
        <a:p>
          <a:pPr marL="285750" lvl="1" indent="-285750" algn="ctr" defTabSz="1289050">
            <a:lnSpc>
              <a:spcPct val="90000"/>
            </a:lnSpc>
            <a:spcBef>
              <a:spcPct val="0"/>
            </a:spcBef>
            <a:spcAft>
              <a:spcPct val="15000"/>
            </a:spcAft>
            <a:buChar char="•"/>
          </a:pPr>
          <a:r>
            <a:rPr lang="en-US" sz="2900" kern="1200" dirty="0"/>
            <a:t>	</a:t>
          </a:r>
        </a:p>
      </dsp:txBody>
      <dsp:txXfrm>
        <a:off x="1831179" y="12714789"/>
        <a:ext cx="4882788" cy="26396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74" name="Shape 3"/>
          <p:cNvSpPr txBox="1">
            <a:spLocks noGrp="1"/>
          </p:cNvSpPr>
          <p:nvPr>
            <p:ph type="hdr" idx="2"/>
          </p:nvPr>
        </p:nvSpPr>
        <p:spPr bwMode="auto">
          <a:xfrm>
            <a:off x="1" y="0"/>
            <a:ext cx="19223879" cy="1596797"/>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lvl1pPr algn="l">
              <a:buClr>
                <a:srgbClr val="000000"/>
              </a:buClr>
              <a:buFont typeface="Arial" charset="0"/>
              <a:buNone/>
              <a:defRPr>
                <a:ea typeface="+mn-ea"/>
              </a:defRPr>
            </a:lvl1pPr>
          </a:lstStyle>
          <a:p>
            <a:pPr>
              <a:defRPr/>
            </a:pPr>
            <a:endParaRPr lang="zh-CN" altLang="en-US"/>
          </a:p>
        </p:txBody>
      </p:sp>
      <p:sp>
        <p:nvSpPr>
          <p:cNvPr id="3075" name="Shape 4"/>
          <p:cNvSpPr txBox="1">
            <a:spLocks noGrp="1"/>
          </p:cNvSpPr>
          <p:nvPr/>
        </p:nvSpPr>
        <p:spPr bwMode="auto">
          <a:xfrm>
            <a:off x="25128404" y="0"/>
            <a:ext cx="19221673" cy="1596797"/>
          </a:xfrm>
          <a:prstGeom prst="rect">
            <a:avLst/>
          </a:prstGeom>
          <a:noFill/>
          <a:ln w="9525">
            <a:noFill/>
            <a:miter lim="800000"/>
            <a:headEnd/>
            <a:tailEnd/>
          </a:ln>
        </p:spPr>
        <p:txBody>
          <a:bodyPr lIns="91425" tIns="91425" rIns="91425" bIns="91425"/>
          <a:lstStyle/>
          <a:p>
            <a:pPr>
              <a:buClr>
                <a:srgbClr val="000000"/>
              </a:buClr>
              <a:buFont typeface="Arial" charset="0"/>
              <a:buNone/>
              <a:defRPr/>
            </a:pPr>
            <a:endParaRPr lang="zh-CN" altLang="en-US">
              <a:ea typeface="+mn-ea"/>
            </a:endParaRPr>
          </a:p>
        </p:txBody>
      </p:sp>
      <p:sp>
        <p:nvSpPr>
          <p:cNvPr id="4100" name="Shape 5"/>
          <p:cNvSpPr>
            <a:spLocks noGrp="1" noRot="1" noChangeAspect="1"/>
          </p:cNvSpPr>
          <p:nvPr>
            <p:ph type="sldImg" idx="3"/>
          </p:nvPr>
        </p:nvSpPr>
        <p:spPr bwMode="auto">
          <a:xfrm>
            <a:off x="14198600" y="2398713"/>
            <a:ext cx="15963900" cy="11972925"/>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4436110" y="15171281"/>
            <a:ext cx="35488880" cy="1437345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3078" name="Shape 7"/>
          <p:cNvSpPr txBox="1">
            <a:spLocks noGrp="1"/>
          </p:cNvSpPr>
          <p:nvPr/>
        </p:nvSpPr>
        <p:spPr bwMode="auto">
          <a:xfrm>
            <a:off x="1" y="30337988"/>
            <a:ext cx="19223879" cy="1596797"/>
          </a:xfrm>
          <a:prstGeom prst="rect">
            <a:avLst/>
          </a:prstGeom>
          <a:noFill/>
          <a:ln w="9525">
            <a:noFill/>
            <a:miter lim="800000"/>
            <a:headEnd/>
            <a:tailEnd/>
          </a:ln>
        </p:spPr>
        <p:txBody>
          <a:bodyPr lIns="91425" tIns="91425" rIns="91425" bIns="91425" anchor="b"/>
          <a:lstStyle/>
          <a:p>
            <a:pPr>
              <a:buClr>
                <a:srgbClr val="000000"/>
              </a:buClr>
              <a:buFont typeface="Arial" charset="0"/>
              <a:buNone/>
              <a:defRPr/>
            </a:pPr>
            <a:endParaRPr lang="zh-CN" altLang="en-US">
              <a:ea typeface="+mn-ea"/>
            </a:endParaRPr>
          </a:p>
        </p:txBody>
      </p:sp>
      <p:sp>
        <p:nvSpPr>
          <p:cNvPr id="3079" name="Shape 8"/>
          <p:cNvSpPr txBox="1">
            <a:spLocks noGrp="1"/>
          </p:cNvSpPr>
          <p:nvPr/>
        </p:nvSpPr>
        <p:spPr bwMode="auto">
          <a:xfrm>
            <a:off x="25128404" y="30337988"/>
            <a:ext cx="19221673" cy="1596797"/>
          </a:xfrm>
          <a:prstGeom prst="rect">
            <a:avLst/>
          </a:prstGeom>
          <a:noFill/>
          <a:ln w="9525">
            <a:noFill/>
            <a:miter lim="800000"/>
            <a:headEnd/>
            <a:tailEnd/>
          </a:ln>
        </p:spPr>
        <p:txBody>
          <a:bodyPr lIns="435900" tIns="217875" rIns="435900" bIns="217875" anchor="b"/>
          <a:lstStyle/>
          <a:p>
            <a:pPr algn="r">
              <a:buClr>
                <a:srgbClr val="000000"/>
              </a:buClr>
              <a:buSzPct val="25000"/>
              <a:buFont typeface="Arial" charset="0"/>
              <a:buNone/>
              <a:defRPr/>
            </a:pPr>
            <a:fld id="{3AF851A6-33C1-46B9-B445-9E224DF5791B}" type="slidenum">
              <a:rPr lang="en-US" altLang="zh-CN" sz="5700">
                <a:ea typeface="+mn-ea"/>
              </a:rPr>
              <a:pPr algn="r">
                <a:buClr>
                  <a:srgbClr val="000000"/>
                </a:buClr>
                <a:buSzPct val="25000"/>
                <a:buFont typeface="Arial" charset="0"/>
                <a:buNone/>
                <a:defRPr/>
              </a:pPr>
              <a:t>‹#›</a:t>
            </a:fld>
            <a:endParaRPr lang="en-US" altLang="zh-CN" sz="5700">
              <a:ea typeface="+mn-ea"/>
            </a:endParaRPr>
          </a:p>
        </p:txBody>
      </p:sp>
    </p:spTree>
    <p:extLst>
      <p:ext uri="{BB962C8B-B14F-4D97-AF65-F5344CB8AC3E}">
        <p14:creationId xmlns:p14="http://schemas.microsoft.com/office/powerpoint/2010/main" val="3083374242"/>
      </p:ext>
    </p:extLst>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mn-lt"/>
        <a:ea typeface="+mn-ea"/>
        <a:cs typeface="+mn-cs"/>
      </a:defRPr>
    </a:lvl1pPr>
    <a:lvl2pPr marL="866292" indent="-333189" algn="l" rtl="0" eaLnBrk="0" fontAlgn="base" hangingPunct="0">
      <a:spcBef>
        <a:spcPct val="30000"/>
      </a:spcBef>
      <a:spcAft>
        <a:spcPct val="0"/>
      </a:spcAft>
      <a:defRPr sz="1700" kern="1200">
        <a:solidFill>
          <a:schemeClr val="tx1"/>
        </a:solidFill>
        <a:latin typeface="+mn-lt"/>
        <a:ea typeface="+mn-ea"/>
        <a:cs typeface="+mn-cs"/>
      </a:defRPr>
    </a:lvl2pPr>
    <a:lvl3pPr marL="1332755" indent="-266549" algn="l" rtl="0" eaLnBrk="0" fontAlgn="base" hangingPunct="0">
      <a:spcBef>
        <a:spcPct val="30000"/>
      </a:spcBef>
      <a:spcAft>
        <a:spcPct val="0"/>
      </a:spcAft>
      <a:defRPr sz="1700" kern="1200">
        <a:solidFill>
          <a:schemeClr val="tx1"/>
        </a:solidFill>
        <a:latin typeface="+mn-lt"/>
        <a:ea typeface="+mn-ea"/>
        <a:cs typeface="+mn-cs"/>
      </a:defRPr>
    </a:lvl3pPr>
    <a:lvl4pPr marL="1865853" indent="-266549" algn="l" rtl="0" eaLnBrk="0" fontAlgn="base" hangingPunct="0">
      <a:spcBef>
        <a:spcPct val="30000"/>
      </a:spcBef>
      <a:spcAft>
        <a:spcPct val="0"/>
      </a:spcAft>
      <a:defRPr sz="1700" kern="1200">
        <a:solidFill>
          <a:schemeClr val="tx1"/>
        </a:solidFill>
        <a:latin typeface="+mn-lt"/>
        <a:ea typeface="+mn-ea"/>
        <a:cs typeface="+mn-cs"/>
      </a:defRPr>
    </a:lvl4pPr>
    <a:lvl5pPr marL="2398956" indent="-266549" algn="l" rtl="0" eaLnBrk="0" fontAlgn="base" hangingPunct="0">
      <a:spcBef>
        <a:spcPct val="30000"/>
      </a:spcBef>
      <a:spcAft>
        <a:spcPct val="0"/>
      </a:spcAft>
      <a:defRPr sz="1700" kern="1200">
        <a:solidFill>
          <a:schemeClr val="tx1"/>
        </a:solidFill>
        <a:latin typeface="+mn-lt"/>
        <a:ea typeface="+mn-ea"/>
        <a:cs typeface="+mn-cs"/>
      </a:defRPr>
    </a:lvl5pPr>
    <a:lvl6pPr marL="2665505" algn="l" defTabSz="1066201" rtl="0" eaLnBrk="1" latinLnBrk="0" hangingPunct="1">
      <a:defRPr sz="1700" kern="1200">
        <a:solidFill>
          <a:schemeClr val="tx1"/>
        </a:solidFill>
        <a:latin typeface="+mn-lt"/>
        <a:ea typeface="+mn-ea"/>
        <a:cs typeface="+mn-cs"/>
      </a:defRPr>
    </a:lvl6pPr>
    <a:lvl7pPr marL="3198602" algn="l" defTabSz="1066201" rtl="0" eaLnBrk="1" latinLnBrk="0" hangingPunct="1">
      <a:defRPr sz="1700" kern="1200">
        <a:solidFill>
          <a:schemeClr val="tx1"/>
        </a:solidFill>
        <a:latin typeface="+mn-lt"/>
        <a:ea typeface="+mn-ea"/>
        <a:cs typeface="+mn-cs"/>
      </a:defRPr>
    </a:lvl7pPr>
    <a:lvl8pPr marL="3731706" algn="l" defTabSz="1066201" rtl="0" eaLnBrk="1" latinLnBrk="0" hangingPunct="1">
      <a:defRPr sz="1700" kern="1200">
        <a:solidFill>
          <a:schemeClr val="tx1"/>
        </a:solidFill>
        <a:latin typeface="+mn-lt"/>
        <a:ea typeface="+mn-ea"/>
        <a:cs typeface="+mn-cs"/>
      </a:defRPr>
    </a:lvl8pPr>
    <a:lvl9pPr marL="4264803" algn="l" defTabSz="1066201"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98600" y="2398713"/>
            <a:ext cx="15963900" cy="11972925"/>
          </a:xfrm>
        </p:spPr>
      </p:sp>
      <p:sp>
        <p:nvSpPr>
          <p:cNvPr id="3" name="Notes Placeholder 2"/>
          <p:cNvSpPr>
            <a:spLocks noGrp="1"/>
          </p:cNvSpPr>
          <p:nvPr>
            <p:ph type="body" idx="1"/>
          </p:nvPr>
        </p:nvSpPr>
        <p:spPr/>
        <p:txBody>
          <a:bodyPr/>
          <a:lstStyle/>
          <a:p>
            <a:endParaRPr lang="en-US" dirty="0"/>
          </a:p>
          <a:p>
            <a:r>
              <a:rPr lang="en-US" dirty="0"/>
              <a:t>----- Meeting Notes (9/28/17 17:09) -----</a:t>
            </a:r>
          </a:p>
          <a:p>
            <a:r>
              <a:rPr lang="en-US" dirty="0"/>
              <a:t>- Goals: Develop Algorithm for image analysis to assist in clinical decision making. </a:t>
            </a:r>
            <a:r>
              <a:rPr lang="en-US"/>
              <a:t>The algorithm should distinguish between normal and tumorous breast tissue accurately. </a:t>
            </a:r>
          </a:p>
          <a:p>
            <a:endParaRPr lang="en-US"/>
          </a:p>
        </p:txBody>
      </p:sp>
    </p:spTree>
    <p:extLst>
      <p:ext uri="{BB962C8B-B14F-4D97-AF65-F5344CB8AC3E}">
        <p14:creationId xmlns:p14="http://schemas.microsoft.com/office/powerpoint/2010/main" val="182164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59584" y="1537228"/>
            <a:ext cx="46087244" cy="6400800"/>
          </a:xfrm>
          <a:prstGeom prst="rect">
            <a:avLst/>
          </a:prstGeom>
        </p:spPr>
        <p:txBody>
          <a:bodyPr lIns="106618" tIns="53306" rIns="106618" bIns="53306"/>
          <a:lstStyle/>
          <a:p>
            <a:r>
              <a:rPr lang="zh-CN" altLang="en-US"/>
              <a:t>单击此处编辑母版标题样式</a:t>
            </a:r>
          </a:p>
        </p:txBody>
      </p:sp>
      <p:sp>
        <p:nvSpPr>
          <p:cNvPr id="3" name="内容占位符 2"/>
          <p:cNvSpPr>
            <a:spLocks noGrp="1"/>
          </p:cNvSpPr>
          <p:nvPr>
            <p:ph idx="1"/>
          </p:nvPr>
        </p:nvSpPr>
        <p:spPr>
          <a:xfrm>
            <a:off x="2559584" y="8960384"/>
            <a:ext cx="46087244" cy="25345762"/>
          </a:xfrm>
          <a:prstGeom prst="rect">
            <a:avLst/>
          </a:prstGeom>
        </p:spPr>
        <p:txBody>
          <a:bodyPr lIns="106618" tIns="53306" rIns="106618" bIns="5330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ChangeArrowheads="1"/>
          </p:cNvSpPr>
          <p:nvPr/>
        </p:nvSpPr>
        <p:spPr bwMode="auto">
          <a:xfrm>
            <a:off x="0" y="5513659"/>
            <a:ext cx="51206400" cy="320410"/>
          </a:xfrm>
          <a:prstGeom prst="rect">
            <a:avLst/>
          </a:prstGeom>
          <a:solidFill>
            <a:schemeClr val="accent1"/>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27" name="Shape 11"/>
          <p:cNvSpPr txBox="1">
            <a:spLocks noChangeArrowheads="1"/>
          </p:cNvSpPr>
          <p:nvPr/>
        </p:nvSpPr>
        <p:spPr bwMode="auto">
          <a:xfrm>
            <a:off x="0" y="3"/>
            <a:ext cx="51206400" cy="5600700"/>
          </a:xfrm>
          <a:prstGeom prst="rect">
            <a:avLst/>
          </a:prstGeom>
          <a:solidFill>
            <a:schemeClr val="accent2"/>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28" name="Shape 12"/>
          <p:cNvSpPr txBox="1">
            <a:spLocks noChangeArrowheads="1"/>
          </p:cNvSpPr>
          <p:nvPr/>
        </p:nvSpPr>
        <p:spPr bwMode="auto">
          <a:xfrm>
            <a:off x="809365" y="6578608"/>
            <a:ext cx="11636638" cy="30990910"/>
          </a:xfrm>
          <a:prstGeom prst="rect">
            <a:avLst/>
          </a:prstGeom>
          <a:solidFill>
            <a:srgbClr val="FFFFFF"/>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29" name="Shape 13"/>
          <p:cNvSpPr txBox="1">
            <a:spLocks noChangeArrowheads="1"/>
          </p:cNvSpPr>
          <p:nvPr/>
        </p:nvSpPr>
        <p:spPr bwMode="auto">
          <a:xfrm>
            <a:off x="0" y="0"/>
            <a:ext cx="51206400" cy="38404800"/>
          </a:xfrm>
          <a:prstGeom prst="rect">
            <a:avLst/>
          </a:prstGeom>
          <a:noFill/>
          <a:ln w="9525">
            <a:solidFill>
              <a:schemeClr val="bg2"/>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31" name="Shape 15"/>
          <p:cNvSpPr txBox="1">
            <a:spLocks noChangeArrowheads="1"/>
          </p:cNvSpPr>
          <p:nvPr/>
        </p:nvSpPr>
        <p:spPr bwMode="auto">
          <a:xfrm>
            <a:off x="13505859" y="6578608"/>
            <a:ext cx="24124772" cy="30990910"/>
          </a:xfrm>
          <a:prstGeom prst="rect">
            <a:avLst/>
          </a:prstGeom>
          <a:solidFill>
            <a:srgbClr val="FFFFFF"/>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sp>
        <p:nvSpPr>
          <p:cNvPr id="1032" name="Shape 16"/>
          <p:cNvSpPr txBox="1">
            <a:spLocks noChangeArrowheads="1"/>
          </p:cNvSpPr>
          <p:nvPr/>
        </p:nvSpPr>
        <p:spPr bwMode="auto">
          <a:xfrm>
            <a:off x="38591865" y="6578608"/>
            <a:ext cx="11645900" cy="30990910"/>
          </a:xfrm>
          <a:prstGeom prst="rect">
            <a:avLst/>
          </a:prstGeom>
          <a:solidFill>
            <a:srgbClr val="FFFFFF"/>
          </a:solidFill>
          <a:ln w="9525">
            <a:solidFill>
              <a:schemeClr val="tx1"/>
            </a:solidFill>
            <a:miter lim="800000"/>
            <a:headEnd/>
            <a:tailEnd/>
          </a:ln>
        </p:spPr>
        <p:txBody>
          <a:bodyPr lIns="106602" tIns="53290" rIns="106602" bIns="53290" anchor="ctr"/>
          <a:lstStyle/>
          <a:p>
            <a:pPr>
              <a:buClr>
                <a:srgbClr val="000000"/>
              </a:buClr>
              <a:buFont typeface="Arial" charset="0"/>
              <a:buNone/>
              <a:defRPr/>
            </a:pPr>
            <a:endParaRPr lang="zh-CN" altLang="en-US" sz="3400">
              <a:latin typeface="Arial Narrow" pitchFamily="34" charset="0"/>
              <a:ea typeface="+mn-ea"/>
              <a:sym typeface="Arial Narrow" pitchFamily="34" charset="0"/>
            </a:endParaRPr>
          </a:p>
        </p:txBody>
      </p:sp>
      <p:grpSp>
        <p:nvGrpSpPr>
          <p:cNvPr id="1033" name="Shape 17"/>
          <p:cNvGrpSpPr>
            <a:grpSpLocks/>
          </p:cNvGrpSpPr>
          <p:nvPr/>
        </p:nvGrpSpPr>
        <p:grpSpPr bwMode="auto">
          <a:xfrm>
            <a:off x="1061245" y="846404"/>
            <a:ext cx="8306592" cy="3765289"/>
            <a:chOff x="0" y="0"/>
            <a:chExt cx="2147483647" cy="2147483647"/>
          </a:xfrm>
        </p:grpSpPr>
        <p:pic>
          <p:nvPicPr>
            <p:cNvPr id="1038" name="Shape 18"/>
            <p:cNvPicPr preferRelativeResize="0">
              <a:picLocks noChangeAspect="1" noChangeArrowheads="1"/>
            </p:cNvPicPr>
            <p:nvPr/>
          </p:nvPicPr>
          <p:blipFill>
            <a:blip r:embed="rId4"/>
            <a:srcRect/>
            <a:stretch>
              <a:fillRect/>
            </a:stretch>
          </p:blipFill>
          <p:spPr bwMode="auto">
            <a:xfrm>
              <a:off x="869712994" y="0"/>
              <a:ext cx="1277770652" cy="2147483647"/>
            </a:xfrm>
            <a:prstGeom prst="rect">
              <a:avLst/>
            </a:prstGeom>
            <a:noFill/>
            <a:ln w="9525">
              <a:noFill/>
              <a:miter lim="800000"/>
              <a:headEnd/>
              <a:tailEnd/>
            </a:ln>
          </p:spPr>
        </p:pic>
        <p:pic>
          <p:nvPicPr>
            <p:cNvPr id="1039" name="Shape 19"/>
            <p:cNvPicPr preferRelativeResize="0">
              <a:picLocks noChangeAspect="1" noChangeArrowheads="1"/>
            </p:cNvPicPr>
            <p:nvPr/>
          </p:nvPicPr>
          <p:blipFill>
            <a:blip r:embed="rId5"/>
            <a:srcRect/>
            <a:stretch>
              <a:fillRect/>
            </a:stretch>
          </p:blipFill>
          <p:spPr bwMode="auto">
            <a:xfrm>
              <a:off x="0" y="0"/>
              <a:ext cx="795202875" cy="2147483647"/>
            </a:xfrm>
            <a:prstGeom prst="rect">
              <a:avLst/>
            </a:prstGeom>
            <a:noFill/>
            <a:ln w="9525">
              <a:noFill/>
              <a:miter lim="800000"/>
              <a:headEnd/>
              <a:tailEnd/>
            </a:ln>
          </p:spPr>
        </p:pic>
      </p:grpSp>
      <p:grpSp>
        <p:nvGrpSpPr>
          <p:cNvPr id="1034" name="Shape 20"/>
          <p:cNvGrpSpPr>
            <a:grpSpLocks/>
          </p:cNvGrpSpPr>
          <p:nvPr/>
        </p:nvGrpSpPr>
        <p:grpSpPr bwMode="auto">
          <a:xfrm>
            <a:off x="41125423" y="829732"/>
            <a:ext cx="9478958" cy="3765289"/>
            <a:chOff x="0" y="0"/>
            <a:chExt cx="2147483647" cy="2147483642"/>
          </a:xfrm>
        </p:grpSpPr>
        <p:pic>
          <p:nvPicPr>
            <p:cNvPr id="1035" name="Shape 21"/>
            <p:cNvPicPr preferRelativeResize="0">
              <a:picLocks noChangeAspect="1" noChangeArrowheads="1"/>
            </p:cNvPicPr>
            <p:nvPr/>
          </p:nvPicPr>
          <p:blipFill>
            <a:blip r:embed="rId6"/>
            <a:srcRect/>
            <a:stretch>
              <a:fillRect/>
            </a:stretch>
          </p:blipFill>
          <p:spPr bwMode="auto">
            <a:xfrm>
              <a:off x="0" y="322954975"/>
              <a:ext cx="852110961" cy="1517580780"/>
            </a:xfrm>
            <a:prstGeom prst="rect">
              <a:avLst/>
            </a:prstGeom>
            <a:noFill/>
            <a:ln w="9525">
              <a:noFill/>
              <a:miter lim="800000"/>
              <a:headEnd/>
              <a:tailEnd/>
            </a:ln>
          </p:spPr>
        </p:pic>
        <p:cxnSp>
          <p:nvCxnSpPr>
            <p:cNvPr id="1036" name="Shape 22"/>
            <p:cNvCxnSpPr>
              <a:cxnSpLocks noChangeShapeType="1"/>
            </p:cNvCxnSpPr>
            <p:nvPr/>
          </p:nvCxnSpPr>
          <p:spPr bwMode="auto">
            <a:xfrm>
              <a:off x="1067816500" y="0"/>
              <a:ext cx="2124742" cy="2147483642"/>
            </a:xfrm>
            <a:prstGeom prst="straightConnector1">
              <a:avLst/>
            </a:prstGeom>
            <a:noFill/>
            <a:ln w="31750">
              <a:solidFill>
                <a:schemeClr val="bg1"/>
              </a:solidFill>
              <a:miter lim="800000"/>
              <a:headEnd/>
              <a:tailEnd/>
            </a:ln>
          </p:spPr>
        </p:cxnSp>
        <p:sp>
          <p:nvSpPr>
            <p:cNvPr id="1037" name="Shape 23"/>
            <p:cNvSpPr txBox="1">
              <a:spLocks noChangeArrowheads="1"/>
            </p:cNvSpPr>
            <p:nvPr/>
          </p:nvSpPr>
          <p:spPr bwMode="auto">
            <a:xfrm>
              <a:off x="1061555909" y="531325524"/>
              <a:ext cx="1204123344" cy="1084832595"/>
            </a:xfrm>
            <a:prstGeom prst="rect">
              <a:avLst/>
            </a:prstGeom>
            <a:noFill/>
            <a:ln w="9525">
              <a:noFill/>
              <a:miter lim="800000"/>
              <a:headEnd/>
              <a:tailEnd/>
            </a:ln>
          </p:spPr>
          <p:txBody>
            <a:bodyPr lIns="91425" tIns="45700" rIns="91425" bIns="45700" anchor="ctr"/>
            <a:lstStyle/>
            <a:p>
              <a:pPr algn="ctr">
                <a:buClr>
                  <a:srgbClr val="FFFFFF"/>
                </a:buClr>
                <a:buSzPct val="25000"/>
                <a:buFont typeface="Cambria" pitchFamily="18" charset="0"/>
                <a:buNone/>
                <a:defRPr/>
              </a:pPr>
              <a:r>
                <a:rPr lang="en-US" altLang="zh-CN" sz="11800" dirty="0">
                  <a:solidFill>
                    <a:srgbClr val="FFFFFF"/>
                  </a:solidFill>
                  <a:latin typeface="Cambria" pitchFamily="18" charset="0"/>
                  <a:ea typeface="+mn-ea"/>
                  <a:sym typeface="Cambria" pitchFamily="18" charset="0"/>
                </a:rPr>
                <a:t>SEAS</a:t>
              </a:r>
            </a:p>
          </p:txBody>
        </p:sp>
      </p:grpSp>
    </p:spTree>
  </p:cSld>
  <p:clrMap bg1="lt1" tx1="dk1" bg2="dk2" tx2="lt2" accent1="accent1" accent2="accent2" accent3="accent3" accent4="accent4" accent5="accent5" accent6="accent6" hlink="hlink" folHlink="folHlink"/>
  <p:sldLayoutIdLst>
    <p:sldLayoutId id="2147483651" r:id="rId1"/>
    <p:sldLayoutId id="2147483650"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700">
          <a:solidFill>
            <a:srgbClr val="000000"/>
          </a:solidFill>
          <a:latin typeface="Arial"/>
          <a:ea typeface="Arial"/>
          <a:cs typeface="Arial"/>
          <a:sym typeface="Arial" charset="0"/>
        </a:defRPr>
      </a:lvl1pPr>
      <a:lvl2pPr algn="l" rtl="0" eaLnBrk="0" fontAlgn="base" hangingPunct="0">
        <a:spcBef>
          <a:spcPct val="0"/>
        </a:spcBef>
        <a:spcAft>
          <a:spcPct val="0"/>
        </a:spcAft>
        <a:defRPr sz="1700">
          <a:solidFill>
            <a:srgbClr val="000000"/>
          </a:solidFill>
          <a:latin typeface="Arial" charset="0"/>
          <a:cs typeface="Arial" charset="0"/>
          <a:sym typeface="Arial" charset="0"/>
        </a:defRPr>
      </a:lvl2pPr>
      <a:lvl3pPr algn="l" rtl="0" eaLnBrk="0" fontAlgn="base" hangingPunct="0">
        <a:spcBef>
          <a:spcPct val="0"/>
        </a:spcBef>
        <a:spcAft>
          <a:spcPct val="0"/>
        </a:spcAft>
        <a:defRPr sz="1700">
          <a:solidFill>
            <a:srgbClr val="000000"/>
          </a:solidFill>
          <a:latin typeface="Arial" charset="0"/>
          <a:cs typeface="Arial" charset="0"/>
          <a:sym typeface="Arial" charset="0"/>
        </a:defRPr>
      </a:lvl3pPr>
      <a:lvl4pPr algn="l" rtl="0" eaLnBrk="0" fontAlgn="base" hangingPunct="0">
        <a:spcBef>
          <a:spcPct val="0"/>
        </a:spcBef>
        <a:spcAft>
          <a:spcPct val="0"/>
        </a:spcAft>
        <a:defRPr sz="1700">
          <a:solidFill>
            <a:srgbClr val="000000"/>
          </a:solidFill>
          <a:latin typeface="Arial" charset="0"/>
          <a:cs typeface="Arial" charset="0"/>
          <a:sym typeface="Arial" charset="0"/>
        </a:defRPr>
      </a:lvl4pPr>
      <a:lvl5pPr algn="l" rtl="0" eaLnBrk="0" fontAlgn="base" hangingPunct="0">
        <a:spcBef>
          <a:spcPct val="0"/>
        </a:spcBef>
        <a:spcAft>
          <a:spcPct val="0"/>
        </a:spcAft>
        <a:defRPr sz="1700">
          <a:solidFill>
            <a:srgbClr val="000000"/>
          </a:solidFill>
          <a:latin typeface="Arial" charset="0"/>
          <a:cs typeface="Arial" charset="0"/>
          <a:sym typeface="Arial" charset="0"/>
        </a:defRPr>
      </a:lvl5pPr>
      <a:lvl6pPr marL="533098" algn="l" rtl="0" eaLnBrk="0" fontAlgn="base" hangingPunct="0">
        <a:spcBef>
          <a:spcPct val="0"/>
        </a:spcBef>
        <a:spcAft>
          <a:spcPct val="0"/>
        </a:spcAft>
        <a:defRPr sz="1700">
          <a:solidFill>
            <a:srgbClr val="000000"/>
          </a:solidFill>
          <a:latin typeface="Arial" charset="0"/>
          <a:cs typeface="Arial" charset="0"/>
          <a:sym typeface="Arial" charset="0"/>
        </a:defRPr>
      </a:lvl6pPr>
      <a:lvl7pPr marL="1066201" algn="l" rtl="0" eaLnBrk="0" fontAlgn="base" hangingPunct="0">
        <a:spcBef>
          <a:spcPct val="0"/>
        </a:spcBef>
        <a:spcAft>
          <a:spcPct val="0"/>
        </a:spcAft>
        <a:defRPr sz="1700">
          <a:solidFill>
            <a:srgbClr val="000000"/>
          </a:solidFill>
          <a:latin typeface="Arial" charset="0"/>
          <a:cs typeface="Arial" charset="0"/>
          <a:sym typeface="Arial" charset="0"/>
        </a:defRPr>
      </a:lvl7pPr>
      <a:lvl8pPr marL="1599304" algn="l" rtl="0" eaLnBrk="0" fontAlgn="base" hangingPunct="0">
        <a:spcBef>
          <a:spcPct val="0"/>
        </a:spcBef>
        <a:spcAft>
          <a:spcPct val="0"/>
        </a:spcAft>
        <a:defRPr sz="1700">
          <a:solidFill>
            <a:srgbClr val="000000"/>
          </a:solidFill>
          <a:latin typeface="Arial" charset="0"/>
          <a:cs typeface="Arial" charset="0"/>
          <a:sym typeface="Arial" charset="0"/>
        </a:defRPr>
      </a:lvl8pPr>
      <a:lvl9pPr marL="2132402" algn="l" rtl="0" eaLnBrk="0" fontAlgn="base" hangingPunct="0">
        <a:spcBef>
          <a:spcPct val="0"/>
        </a:spcBef>
        <a:spcAft>
          <a:spcPct val="0"/>
        </a:spcAft>
        <a:defRPr sz="1700">
          <a:solidFill>
            <a:srgbClr val="000000"/>
          </a:solidFill>
          <a:latin typeface="Arial" charset="0"/>
          <a:cs typeface="Arial" charset="0"/>
          <a:sym typeface="Arial" charset="0"/>
        </a:defRPr>
      </a:lvl9pPr>
    </p:titleStyle>
    <p:bodyStyle>
      <a:defPPr marR="0" lvl="0" algn="l" rtl="0">
        <a:lnSpc>
          <a:spcPct val="100000"/>
        </a:lnSpc>
        <a:spcBef>
          <a:spcPts val="0"/>
        </a:spcBef>
        <a:spcAft>
          <a:spcPts val="0"/>
        </a:spcAft>
      </a:defPPr>
      <a:lvl1pPr marL="399829" indent="-399829" algn="l" rtl="0" eaLnBrk="0" fontAlgn="base" hangingPunct="0">
        <a:spcBef>
          <a:spcPct val="0"/>
        </a:spcBef>
        <a:spcAft>
          <a:spcPct val="0"/>
        </a:spcAft>
        <a:defRPr sz="1700">
          <a:solidFill>
            <a:srgbClr val="000000"/>
          </a:solidFill>
          <a:latin typeface="Arial"/>
          <a:ea typeface="Arial"/>
          <a:cs typeface="Arial"/>
          <a:sym typeface="Arial" charset="0"/>
        </a:defRPr>
      </a:lvl1pPr>
      <a:lvl2pPr marL="866292" lvl="1" indent="-333189" algn="l" rtl="0" eaLnBrk="0" fontAlgn="base" hangingPunct="0">
        <a:spcBef>
          <a:spcPct val="0"/>
        </a:spcBef>
        <a:spcAft>
          <a:spcPct val="0"/>
        </a:spcAft>
        <a:defRPr sz="1700">
          <a:solidFill>
            <a:srgbClr val="000000"/>
          </a:solidFill>
          <a:latin typeface="Arial"/>
          <a:ea typeface="Arial"/>
          <a:cs typeface="Arial"/>
          <a:sym typeface="Arial" charset="0"/>
        </a:defRPr>
      </a:lvl2pPr>
      <a:lvl3pPr marL="1332755" lvl="2" indent="-266549" algn="l" rtl="0" eaLnBrk="0" fontAlgn="base" hangingPunct="0">
        <a:spcBef>
          <a:spcPct val="0"/>
        </a:spcBef>
        <a:spcAft>
          <a:spcPct val="0"/>
        </a:spcAft>
        <a:defRPr sz="1700">
          <a:solidFill>
            <a:srgbClr val="000000"/>
          </a:solidFill>
          <a:latin typeface="Arial"/>
          <a:ea typeface="Arial"/>
          <a:cs typeface="Arial"/>
          <a:sym typeface="Arial" charset="0"/>
        </a:defRPr>
      </a:lvl3pPr>
      <a:lvl4pPr marL="1865853" lvl="3" indent="-266549" algn="l" rtl="0" eaLnBrk="0" fontAlgn="base" hangingPunct="0">
        <a:spcBef>
          <a:spcPct val="0"/>
        </a:spcBef>
        <a:spcAft>
          <a:spcPct val="0"/>
        </a:spcAft>
        <a:defRPr sz="1700">
          <a:solidFill>
            <a:srgbClr val="000000"/>
          </a:solidFill>
          <a:latin typeface="Arial"/>
          <a:ea typeface="Arial"/>
          <a:cs typeface="Arial"/>
          <a:sym typeface="Arial" charset="0"/>
        </a:defRPr>
      </a:lvl4pPr>
      <a:lvl5pPr marL="2398956" lvl="4" indent="-266549" algn="l" rtl="0" eaLnBrk="0" fontAlgn="base" hangingPunct="0">
        <a:spcBef>
          <a:spcPct val="0"/>
        </a:spcBef>
        <a:spcAft>
          <a:spcPct val="0"/>
        </a:spcAft>
        <a:defRPr sz="1700">
          <a:solidFill>
            <a:srgbClr val="000000"/>
          </a:solidFill>
          <a:latin typeface="Arial"/>
          <a:ea typeface="Arial"/>
          <a:cs typeface="Arial"/>
          <a:sym typeface="Arial" charset="0"/>
        </a:defRPr>
      </a:lvl5pPr>
      <a:lvl6pPr marR="0" lvl="5"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diagramQuickStyle" Target="../diagrams/quickStyle1.xm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7.png"/><Relationship Id="rId5" Type="http://schemas.openxmlformats.org/officeDocument/2006/relationships/diagramData" Target="../diagrams/data1.xml"/><Relationship Id="rId10" Type="http://schemas.openxmlformats.org/officeDocument/2006/relationships/image" Target="../media/image6.png"/><Relationship Id="rId4" Type="http://schemas.openxmlformats.org/officeDocument/2006/relationships/image" Target="../media/image5.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title"/>
          </p:nvPr>
        </p:nvSpPr>
        <p:spPr bwMode="auto">
          <a:xfrm>
            <a:off x="9473408" y="67323"/>
            <a:ext cx="32175573" cy="5424754"/>
          </a:xfrm>
          <a:noFill/>
          <a:ln>
            <a:miter lim="800000"/>
            <a:headEnd/>
            <a:tailEnd/>
          </a:ln>
        </p:spPr>
        <p:txBody>
          <a:bodyPr vert="horz" wrap="square" lIns="106618" tIns="53306" rIns="106618" bIns="53306" numCol="1" anchor="t" anchorCtr="0" compatLnSpc="1">
            <a:prstTxWarp prst="textNoShape">
              <a:avLst/>
            </a:prstTxWarp>
          </a:bodyPr>
          <a:lstStyle/>
          <a:p>
            <a:pPr algn="ctr"/>
            <a:r>
              <a:rPr lang="en-US" altLang="zh-CN" sz="7800" b="1" spc="-174" dirty="0">
                <a:solidFill>
                  <a:schemeClr val="bg1"/>
                </a:solidFill>
                <a:latin typeface="Arial" charset="0"/>
                <a:ea typeface="宋体" charset="-122"/>
                <a:cs typeface="Arial" charset="0"/>
              </a:rPr>
              <a:t>Cluster Analysis in Thermal Imaging to Aid in the Diagnosis of Breast Cancer</a:t>
            </a:r>
            <a:br>
              <a:rPr lang="en-US" altLang="zh-CN" sz="7800" b="1" spc="-174" dirty="0">
                <a:solidFill>
                  <a:schemeClr val="bg1"/>
                </a:solidFill>
                <a:latin typeface="Arial" charset="0"/>
                <a:ea typeface="宋体" charset="-122"/>
                <a:cs typeface="Arial" charset="0"/>
              </a:rPr>
            </a:br>
            <a:r>
              <a:rPr lang="en-US" altLang="zh-CN" sz="6700" b="1" dirty="0">
                <a:solidFill>
                  <a:schemeClr val="bg1"/>
                </a:solidFill>
                <a:latin typeface="Arial" charset="0"/>
                <a:ea typeface="宋体" charset="-122"/>
                <a:cs typeface="Arial" charset="0"/>
              </a:rPr>
              <a:t>Sydney Bailes, Jacob Halle, and Murray Loew</a:t>
            </a:r>
            <a:br>
              <a:rPr lang="en-US" altLang="zh-CN" sz="6700" b="1" dirty="0">
                <a:solidFill>
                  <a:schemeClr val="bg1"/>
                </a:solidFill>
                <a:latin typeface="Arial" charset="0"/>
                <a:ea typeface="宋体" charset="-122"/>
                <a:cs typeface="Arial" charset="0"/>
              </a:rPr>
            </a:br>
            <a:r>
              <a:rPr lang="en-US" altLang="zh-CN" sz="5600" b="1" i="1" dirty="0">
                <a:solidFill>
                  <a:schemeClr val="bg1"/>
                </a:solidFill>
                <a:latin typeface="Arial" charset="0"/>
                <a:ea typeface="宋体" charset="-122"/>
                <a:cs typeface="Arial" charset="0"/>
              </a:rPr>
              <a:t>Department of Biomedical Engineering - George Washington University</a:t>
            </a:r>
            <a:br>
              <a:rPr lang="en-US" altLang="zh-CN" sz="5600" b="1" i="1" dirty="0">
                <a:solidFill>
                  <a:schemeClr val="bg1"/>
                </a:solidFill>
                <a:latin typeface="Arial" charset="0"/>
                <a:ea typeface="宋体" charset="-122"/>
                <a:cs typeface="Arial" charset="0"/>
              </a:rPr>
            </a:br>
            <a:r>
              <a:rPr lang="en-US" altLang="zh-CN" sz="5600" b="1" i="1" dirty="0">
                <a:solidFill>
                  <a:schemeClr val="bg1"/>
                </a:solidFill>
                <a:latin typeface="Arial" charset="0"/>
                <a:ea typeface="宋体" charset="-122"/>
                <a:cs typeface="Arial" charset="0"/>
              </a:rPr>
              <a:t>Washington, D.C.  USA</a:t>
            </a:r>
            <a:endParaRPr lang="en-US" altLang="zh-CN" sz="8400" b="1" dirty="0">
              <a:solidFill>
                <a:schemeClr val="bg1"/>
              </a:solidFill>
              <a:latin typeface="Arial" charset="0"/>
              <a:ea typeface="宋体" charset="-122"/>
              <a:cs typeface="Arial" charset="0"/>
            </a:endParaRPr>
          </a:p>
        </p:txBody>
      </p:sp>
      <p:sp>
        <p:nvSpPr>
          <p:cNvPr id="5122" name="Shape 58"/>
          <p:cNvSpPr txBox="1">
            <a:spLocks noChangeArrowheads="1"/>
          </p:cNvSpPr>
          <p:nvPr/>
        </p:nvSpPr>
        <p:spPr bwMode="auto">
          <a:xfrm>
            <a:off x="839057" y="10992201"/>
            <a:ext cx="1165701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INTRODUCTION</a:t>
            </a:r>
          </a:p>
        </p:txBody>
      </p:sp>
      <p:sp>
        <p:nvSpPr>
          <p:cNvPr id="5130" name="Text Box 13"/>
          <p:cNvSpPr txBox="1">
            <a:spLocks noChangeArrowheads="1"/>
          </p:cNvSpPr>
          <p:nvPr/>
        </p:nvSpPr>
        <p:spPr bwMode="auto">
          <a:xfrm>
            <a:off x="820473" y="24558626"/>
            <a:ext cx="11256963" cy="710898"/>
          </a:xfrm>
          <a:prstGeom prst="rect">
            <a:avLst/>
          </a:prstGeom>
          <a:noFill/>
          <a:ln w="9525">
            <a:noFill/>
            <a:miter lim="800000"/>
            <a:headEnd/>
            <a:tailEnd/>
          </a:ln>
        </p:spPr>
        <p:txBody>
          <a:bodyPr lIns="106618" tIns="53306" rIns="106618" bIns="53306">
            <a:spAutoFit/>
          </a:bodyPr>
          <a:lstStyle/>
          <a:p>
            <a:endParaRPr lang="en-US" altLang="zh-CN" sz="3900" dirty="0"/>
          </a:p>
        </p:txBody>
      </p:sp>
      <p:sp>
        <p:nvSpPr>
          <p:cNvPr id="5153" name="Rectangle 72"/>
          <p:cNvSpPr>
            <a:spLocks noChangeArrowheads="1"/>
          </p:cNvSpPr>
          <p:nvPr/>
        </p:nvSpPr>
        <p:spPr bwMode="auto">
          <a:xfrm>
            <a:off x="46431728" y="20593591"/>
            <a:ext cx="215320" cy="366184"/>
          </a:xfrm>
          <a:prstGeom prst="rect">
            <a:avLst/>
          </a:prstGeom>
          <a:noFill/>
          <a:ln w="9525">
            <a:noFill/>
            <a:miter lim="800000"/>
            <a:headEnd/>
            <a:tailEnd/>
          </a:ln>
        </p:spPr>
        <p:txBody>
          <a:bodyPr wrap="none" lIns="106618" tIns="53306" rIns="106618" bIns="53306" anchor="ctr">
            <a:spAutoFit/>
          </a:bodyPr>
          <a:lstStyle/>
          <a:p>
            <a:endParaRPr lang="zh-CN" altLang="en-US"/>
          </a:p>
        </p:txBody>
      </p:sp>
      <p:sp>
        <p:nvSpPr>
          <p:cNvPr id="5154" name="Rectangle 74"/>
          <p:cNvSpPr>
            <a:spLocks noChangeArrowheads="1"/>
          </p:cNvSpPr>
          <p:nvPr/>
        </p:nvSpPr>
        <p:spPr bwMode="auto">
          <a:xfrm>
            <a:off x="46059462" y="24488526"/>
            <a:ext cx="215320" cy="366184"/>
          </a:xfrm>
          <a:prstGeom prst="rect">
            <a:avLst/>
          </a:prstGeom>
          <a:noFill/>
          <a:ln w="9525">
            <a:noFill/>
            <a:miter lim="800000"/>
            <a:headEnd/>
            <a:tailEnd/>
          </a:ln>
        </p:spPr>
        <p:txBody>
          <a:bodyPr wrap="none" lIns="106618" tIns="53306" rIns="106618" bIns="53306" anchor="ctr">
            <a:spAutoFit/>
          </a:bodyPr>
          <a:lstStyle/>
          <a:p>
            <a:endParaRPr lang="zh-CN" altLang="en-US"/>
          </a:p>
        </p:txBody>
      </p:sp>
      <p:sp>
        <p:nvSpPr>
          <p:cNvPr id="5156" name="Shape 38"/>
          <p:cNvSpPr txBox="1">
            <a:spLocks noChangeArrowheads="1"/>
          </p:cNvSpPr>
          <p:nvPr/>
        </p:nvSpPr>
        <p:spPr bwMode="auto">
          <a:xfrm>
            <a:off x="38572036" y="6591517"/>
            <a:ext cx="11699066"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DISCUSSION &amp; FUTURE WORK</a:t>
            </a:r>
          </a:p>
        </p:txBody>
      </p:sp>
      <p:sp>
        <p:nvSpPr>
          <p:cNvPr id="5157" name="Text Box 78"/>
          <p:cNvSpPr txBox="1">
            <a:spLocks noChangeArrowheads="1"/>
          </p:cNvSpPr>
          <p:nvPr/>
        </p:nvSpPr>
        <p:spPr bwMode="auto">
          <a:xfrm>
            <a:off x="38960429" y="31383559"/>
            <a:ext cx="10838391" cy="366184"/>
          </a:xfrm>
          <a:prstGeom prst="rect">
            <a:avLst/>
          </a:prstGeom>
          <a:noFill/>
          <a:ln w="9525">
            <a:noFill/>
            <a:miter lim="800000"/>
            <a:headEnd/>
            <a:tailEnd/>
          </a:ln>
        </p:spPr>
        <p:txBody>
          <a:bodyPr lIns="106618" tIns="53306" rIns="106618" bIns="53306">
            <a:spAutoFit/>
          </a:bodyPr>
          <a:lstStyle/>
          <a:p>
            <a:endParaRPr lang="zh-CN" altLang="en-US"/>
          </a:p>
        </p:txBody>
      </p:sp>
      <p:sp>
        <p:nvSpPr>
          <p:cNvPr id="5159" name="Shape 38"/>
          <p:cNvSpPr txBox="1">
            <a:spLocks noChangeArrowheads="1"/>
          </p:cNvSpPr>
          <p:nvPr/>
        </p:nvSpPr>
        <p:spPr bwMode="auto">
          <a:xfrm>
            <a:off x="38572036" y="33354478"/>
            <a:ext cx="1164590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a:solidFill>
                  <a:srgbClr val="F8F8F8"/>
                </a:solidFill>
                <a:latin typeface="Arial Narrow" pitchFamily="34" charset="0"/>
                <a:sym typeface="Arial Narrow" pitchFamily="34" charset="0"/>
              </a:rPr>
              <a:t>REFERENCES</a:t>
            </a:r>
          </a:p>
        </p:txBody>
      </p:sp>
      <p:sp>
        <p:nvSpPr>
          <p:cNvPr id="82" name="Shape 58"/>
          <p:cNvSpPr txBox="1">
            <a:spLocks noChangeArrowheads="1"/>
          </p:cNvSpPr>
          <p:nvPr/>
        </p:nvSpPr>
        <p:spPr bwMode="auto">
          <a:xfrm>
            <a:off x="820481" y="6591517"/>
            <a:ext cx="1165701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OBJECTIVE</a:t>
            </a:r>
          </a:p>
        </p:txBody>
      </p:sp>
      <p:sp>
        <p:nvSpPr>
          <p:cNvPr id="84" name="Shape 58"/>
          <p:cNvSpPr txBox="1">
            <a:spLocks noChangeArrowheads="1"/>
          </p:cNvSpPr>
          <p:nvPr/>
        </p:nvSpPr>
        <p:spPr bwMode="auto">
          <a:xfrm>
            <a:off x="820481" y="17140566"/>
            <a:ext cx="1165701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MATERIALS &amp; METHODS</a:t>
            </a:r>
          </a:p>
        </p:txBody>
      </p:sp>
      <p:sp>
        <p:nvSpPr>
          <p:cNvPr id="89" name="Shape 38"/>
          <p:cNvSpPr txBox="1">
            <a:spLocks noChangeArrowheads="1"/>
          </p:cNvSpPr>
          <p:nvPr/>
        </p:nvSpPr>
        <p:spPr bwMode="auto">
          <a:xfrm>
            <a:off x="13505856" y="6591511"/>
            <a:ext cx="24194688" cy="681576"/>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dirty="0">
                <a:solidFill>
                  <a:srgbClr val="F8F8F8"/>
                </a:solidFill>
                <a:latin typeface="Arial Narrow" pitchFamily="34" charset="0"/>
                <a:sym typeface="Arial Narrow" pitchFamily="34" charset="0"/>
              </a:rPr>
              <a:t>RESULTS</a:t>
            </a:r>
          </a:p>
          <a:p>
            <a:pPr algn="ctr">
              <a:buClr>
                <a:srgbClr val="F8F8F8"/>
              </a:buClr>
              <a:buSzPct val="25000"/>
              <a:buFont typeface="Arial Narrow" pitchFamily="34" charset="0"/>
              <a:buNone/>
            </a:pPr>
            <a:endParaRPr lang="en-US" altLang="zh-CN" sz="3900" b="1" dirty="0">
              <a:solidFill>
                <a:srgbClr val="F8F8F8"/>
              </a:solidFill>
              <a:latin typeface="Arial Narrow" pitchFamily="34" charset="0"/>
              <a:sym typeface="Arial Narrow" pitchFamily="34" charset="0"/>
            </a:endParaRPr>
          </a:p>
        </p:txBody>
      </p:sp>
      <p:sp>
        <p:nvSpPr>
          <p:cNvPr id="100" name="Shape 38"/>
          <p:cNvSpPr txBox="1">
            <a:spLocks noChangeArrowheads="1"/>
          </p:cNvSpPr>
          <p:nvPr/>
        </p:nvSpPr>
        <p:spPr bwMode="auto">
          <a:xfrm>
            <a:off x="38625202" y="24530992"/>
            <a:ext cx="11645900" cy="681570"/>
          </a:xfrm>
          <a:prstGeom prst="rect">
            <a:avLst/>
          </a:prstGeom>
          <a:solidFill>
            <a:schemeClr val="accent2"/>
          </a:solidFill>
          <a:ln w="9525">
            <a:noFill/>
            <a:miter lim="800000"/>
            <a:headEnd/>
            <a:tailEnd/>
          </a:ln>
        </p:spPr>
        <p:txBody>
          <a:bodyPr lIns="106400" tIns="53172" rIns="106400" bIns="53172"/>
          <a:lstStyle/>
          <a:p>
            <a:pPr algn="ctr">
              <a:buClr>
                <a:srgbClr val="F8F8F8"/>
              </a:buClr>
              <a:buSzPct val="25000"/>
              <a:buFont typeface="Arial Narrow" pitchFamily="34" charset="0"/>
              <a:buNone/>
            </a:pPr>
            <a:r>
              <a:rPr lang="en-US" altLang="zh-CN" sz="3900" b="1">
                <a:solidFill>
                  <a:srgbClr val="F8F8F8"/>
                </a:solidFill>
                <a:latin typeface="Arial Narrow" pitchFamily="34" charset="0"/>
                <a:sym typeface="Arial Narrow" pitchFamily="34" charset="0"/>
              </a:rPr>
              <a:t>CONCLUSION</a:t>
            </a:r>
          </a:p>
        </p:txBody>
      </p:sp>
      <p:sp>
        <p:nvSpPr>
          <p:cNvPr id="41" name="Text Box 6">
            <a:extLst>
              <a:ext uri="{FF2B5EF4-FFF2-40B4-BE49-F238E27FC236}">
                <a16:creationId xmlns:a16="http://schemas.microsoft.com/office/drawing/2014/main" id="{DA967A70-E0DE-480D-87E0-5C2A168CBAAC}"/>
              </a:ext>
            </a:extLst>
          </p:cNvPr>
          <p:cNvSpPr txBox="1">
            <a:spLocks noChangeArrowheads="1"/>
          </p:cNvSpPr>
          <p:nvPr/>
        </p:nvSpPr>
        <p:spPr bwMode="auto">
          <a:xfrm>
            <a:off x="39047086" y="7585099"/>
            <a:ext cx="10802132" cy="14511596"/>
          </a:xfrm>
          <a:prstGeom prst="rect">
            <a:avLst/>
          </a:prstGeom>
          <a:noFill/>
          <a:ln w="9525">
            <a:noFill/>
            <a:miter lim="800000"/>
            <a:headEnd/>
            <a:tailEnd/>
          </a:ln>
        </p:spPr>
        <p:txBody>
          <a:bodyPr wrap="square" lIns="106618" tIns="53306" rIns="106618" bIns="53306">
            <a:spAutoFit/>
          </a:bodyPr>
          <a:lstStyle/>
          <a:p>
            <a:pPr algn="just"/>
            <a:r>
              <a:rPr lang="en-US" altLang="zh-CN" sz="3600" dirty="0"/>
              <a:t>The comparison of the thermal characteristics of the truth region and corresponding region on the healthy breast verified that the tumorous region changed less over 15 minutes and had a slower rate of change. While all of the truth regions exhibited those characteristics, some of the normal regions exhibited this behavior as well, making it clear that additional checks were needed to eliminate clusters.</a:t>
            </a:r>
          </a:p>
          <a:p>
            <a:pPr algn="just"/>
            <a:endParaRPr lang="en-US" altLang="zh-CN" sz="3600" dirty="0"/>
          </a:p>
          <a:p>
            <a:pPr algn="just"/>
            <a:r>
              <a:rPr lang="en-US" altLang="zh-CN" sz="3600" dirty="0"/>
              <a:t>The checks described helped reduce the number of clusters by 90-93%, yielding clusters in and around the truth region with a few additional clusters. Ideally the cluster removal methods would be able to eliminate all clusters except for those in the area of the truth region; however, there were several factors preventing this:</a:t>
            </a:r>
          </a:p>
          <a:p>
            <a:pPr marL="1637701" lvl="2" indent="-571500" algn="just">
              <a:buFont typeface="Courier New" panose="02070309020205020404" pitchFamily="49" charset="0"/>
              <a:buChar char="o"/>
            </a:pPr>
            <a:r>
              <a:rPr lang="en-US" altLang="zh-CN" sz="3600" dirty="0"/>
              <a:t> Inherent non-uniformity in the breast tissue Blood vessels that have similar characteristics to tumors</a:t>
            </a:r>
          </a:p>
          <a:p>
            <a:pPr marL="1637701" lvl="2" indent="-571500" algn="just">
              <a:buFont typeface="Courier New" panose="02070309020205020404" pitchFamily="49" charset="0"/>
              <a:buChar char="o"/>
            </a:pPr>
            <a:r>
              <a:rPr lang="en-US" altLang="zh-CN" sz="3600" dirty="0"/>
              <a:t> Lack of symmetry that makes it difficult to compare an area on one breast to the same spot on the other breast</a:t>
            </a:r>
          </a:p>
          <a:p>
            <a:pPr marL="1637701" lvl="2" indent="-571500" algn="just">
              <a:buFont typeface="Arial" panose="020B0604020202020204" pitchFamily="34" charset="0"/>
              <a:buChar char="•"/>
            </a:pPr>
            <a:endParaRPr lang="en-US" altLang="zh-CN" sz="3600" dirty="0"/>
          </a:p>
          <a:p>
            <a:pPr lvl="2" algn="just"/>
            <a:endParaRPr lang="en-US" altLang="zh-CN" sz="3600" dirty="0"/>
          </a:p>
        </p:txBody>
      </p:sp>
      <p:sp>
        <p:nvSpPr>
          <p:cNvPr id="42" name="Text Box 6">
            <a:extLst>
              <a:ext uri="{FF2B5EF4-FFF2-40B4-BE49-F238E27FC236}">
                <a16:creationId xmlns:a16="http://schemas.microsoft.com/office/drawing/2014/main" id="{32771C74-6E97-49B0-9C0F-288876EDCD9D}"/>
              </a:ext>
            </a:extLst>
          </p:cNvPr>
          <p:cNvSpPr txBox="1">
            <a:spLocks noChangeArrowheads="1"/>
          </p:cNvSpPr>
          <p:nvPr/>
        </p:nvSpPr>
        <p:spPr bwMode="auto">
          <a:xfrm>
            <a:off x="39049193" y="20570552"/>
            <a:ext cx="10802132" cy="3985638"/>
          </a:xfrm>
          <a:prstGeom prst="rect">
            <a:avLst/>
          </a:prstGeom>
          <a:noFill/>
          <a:ln w="9525">
            <a:noFill/>
            <a:miter lim="800000"/>
            <a:headEnd/>
            <a:tailEnd/>
          </a:ln>
        </p:spPr>
        <p:txBody>
          <a:bodyPr wrap="square" lIns="106618" tIns="53306" rIns="106618" bIns="53306">
            <a:spAutoFit/>
          </a:bodyPr>
          <a:lstStyle/>
          <a:p>
            <a:pPr algn="just"/>
            <a:r>
              <a:rPr lang="en-US" altLang="zh-CN" sz="3600" dirty="0"/>
              <a:t>Although these results are promising, additional improvements to the algorithm are needed in order to fully reach the goal of being able to use thermography for breast cancer detection. Furthermore, more patients should be imaged to ensure the algorithm can work on a wide range of patients.</a:t>
            </a:r>
          </a:p>
        </p:txBody>
      </p:sp>
      <p:sp>
        <p:nvSpPr>
          <p:cNvPr id="17" name="Text Box 6">
            <a:extLst>
              <a:ext uri="{FF2B5EF4-FFF2-40B4-BE49-F238E27FC236}">
                <a16:creationId xmlns:a16="http://schemas.microsoft.com/office/drawing/2014/main" id="{53A06A58-7125-4C7E-9844-8D0F4A02E25F}"/>
              </a:ext>
            </a:extLst>
          </p:cNvPr>
          <p:cNvSpPr txBox="1">
            <a:spLocks noChangeArrowheads="1"/>
          </p:cNvSpPr>
          <p:nvPr/>
        </p:nvSpPr>
        <p:spPr bwMode="auto">
          <a:xfrm>
            <a:off x="39047086" y="25678174"/>
            <a:ext cx="10802132" cy="6755627"/>
          </a:xfrm>
          <a:prstGeom prst="rect">
            <a:avLst/>
          </a:prstGeom>
          <a:noFill/>
          <a:ln w="9525">
            <a:noFill/>
            <a:miter lim="800000"/>
            <a:headEnd/>
            <a:tailEnd/>
          </a:ln>
        </p:spPr>
        <p:txBody>
          <a:bodyPr wrap="square" lIns="106618" tIns="53306" rIns="106618" bIns="53306">
            <a:spAutoFit/>
          </a:bodyPr>
          <a:lstStyle/>
          <a:p>
            <a:pPr algn="just"/>
            <a:r>
              <a:rPr lang="en-US" altLang="zh-CN" sz="3600" dirty="0"/>
              <a:t>The comparison of the thermal characteristics of the truth region to the same region on the opposite breast supported the evidence that tumorous regions are warmer and change less over time. This information, as well as the use of spatial and temporal information in the removal of clusters shows the promise of thermographic analysis as a means of breast cancer diagnosis. As more data are acquired and the methods of cluster removal are refined, the reliability of breast thermography will increase and contribute towards its acceptance in the medical field. </a:t>
            </a:r>
          </a:p>
        </p:txBody>
      </p:sp>
      <p:sp>
        <p:nvSpPr>
          <p:cNvPr id="18" name="Text Box 6">
            <a:extLst>
              <a:ext uri="{FF2B5EF4-FFF2-40B4-BE49-F238E27FC236}">
                <a16:creationId xmlns:a16="http://schemas.microsoft.com/office/drawing/2014/main" id="{1C45C4E1-3426-4C82-B5B2-C3336301547E}"/>
              </a:ext>
            </a:extLst>
          </p:cNvPr>
          <p:cNvSpPr txBox="1">
            <a:spLocks noChangeArrowheads="1"/>
          </p:cNvSpPr>
          <p:nvPr/>
        </p:nvSpPr>
        <p:spPr bwMode="auto">
          <a:xfrm>
            <a:off x="1247920" y="7585099"/>
            <a:ext cx="10802132" cy="2877642"/>
          </a:xfrm>
          <a:prstGeom prst="rect">
            <a:avLst/>
          </a:prstGeom>
          <a:noFill/>
          <a:ln w="9525">
            <a:noFill/>
            <a:miter lim="800000"/>
            <a:headEnd/>
            <a:tailEnd/>
          </a:ln>
        </p:spPr>
        <p:txBody>
          <a:bodyPr wrap="square" lIns="106618" tIns="53306" rIns="106618" bIns="53306">
            <a:spAutoFit/>
          </a:bodyPr>
          <a:lstStyle/>
          <a:p>
            <a:pPr algn="just"/>
            <a:r>
              <a:rPr lang="en-US" altLang="zh-CN" sz="3600" dirty="0"/>
              <a:t>The objective of this study is to develop an algorithm for accurately detecting breast tumors based on thermal analysis over time. A clustering algorithm is paired with thermal analysis to isolate potentially tumorous regions of the breast. </a:t>
            </a:r>
          </a:p>
        </p:txBody>
      </p:sp>
      <p:graphicFrame>
        <p:nvGraphicFramePr>
          <p:cNvPr id="2" name="Table 1">
            <a:extLst>
              <a:ext uri="{FF2B5EF4-FFF2-40B4-BE49-F238E27FC236}">
                <a16:creationId xmlns:a16="http://schemas.microsoft.com/office/drawing/2014/main" id="{C168FDEE-7004-4042-95FF-422A33535F7D}"/>
              </a:ext>
            </a:extLst>
          </p:cNvPr>
          <p:cNvGraphicFramePr>
            <a:graphicFrameLocks noGrp="1"/>
          </p:cNvGraphicFramePr>
          <p:nvPr>
            <p:extLst>
              <p:ext uri="{D42A27DB-BD31-4B8C-83A1-F6EECF244321}">
                <p14:modId xmlns:p14="http://schemas.microsoft.com/office/powerpoint/2010/main" val="2694241191"/>
              </p:ext>
            </p:extLst>
          </p:nvPr>
        </p:nvGraphicFramePr>
        <p:xfrm>
          <a:off x="22742626" y="8042907"/>
          <a:ext cx="14617625" cy="4450080"/>
        </p:xfrm>
        <a:graphic>
          <a:graphicData uri="http://schemas.openxmlformats.org/drawingml/2006/table">
            <a:tbl>
              <a:tblPr firstRow="1" bandRow="1">
                <a:tableStyleId>{21E4AEA4-8DFA-4A89-87EB-49C32662AFE0}</a:tableStyleId>
              </a:tblPr>
              <a:tblGrid>
                <a:gridCol w="2923525">
                  <a:extLst>
                    <a:ext uri="{9D8B030D-6E8A-4147-A177-3AD203B41FA5}">
                      <a16:colId xmlns:a16="http://schemas.microsoft.com/office/drawing/2014/main" val="4027218350"/>
                    </a:ext>
                  </a:extLst>
                </a:gridCol>
                <a:gridCol w="2923525">
                  <a:extLst>
                    <a:ext uri="{9D8B030D-6E8A-4147-A177-3AD203B41FA5}">
                      <a16:colId xmlns:a16="http://schemas.microsoft.com/office/drawing/2014/main" val="2414740310"/>
                    </a:ext>
                  </a:extLst>
                </a:gridCol>
                <a:gridCol w="2923525">
                  <a:extLst>
                    <a:ext uri="{9D8B030D-6E8A-4147-A177-3AD203B41FA5}">
                      <a16:colId xmlns:a16="http://schemas.microsoft.com/office/drawing/2014/main" val="1249890022"/>
                    </a:ext>
                  </a:extLst>
                </a:gridCol>
                <a:gridCol w="2923525">
                  <a:extLst>
                    <a:ext uri="{9D8B030D-6E8A-4147-A177-3AD203B41FA5}">
                      <a16:colId xmlns:a16="http://schemas.microsoft.com/office/drawing/2014/main" val="710232281"/>
                    </a:ext>
                  </a:extLst>
                </a:gridCol>
                <a:gridCol w="2923525">
                  <a:extLst>
                    <a:ext uri="{9D8B030D-6E8A-4147-A177-3AD203B41FA5}">
                      <a16:colId xmlns:a16="http://schemas.microsoft.com/office/drawing/2014/main" val="3549664440"/>
                    </a:ext>
                  </a:extLst>
                </a:gridCol>
              </a:tblGrid>
              <a:tr h="1050465">
                <a:tc>
                  <a:txBody>
                    <a:bodyPr/>
                    <a:lstStyle/>
                    <a:p>
                      <a:endParaRPr lang="en-US" sz="3200" dirty="0">
                        <a:latin typeface="+mn-lt"/>
                      </a:endParaRPr>
                    </a:p>
                  </a:txBody>
                  <a:tcPr/>
                </a:tc>
                <a:tc gridSpan="2">
                  <a:txBody>
                    <a:bodyPr/>
                    <a:lstStyle/>
                    <a:p>
                      <a:pPr algn="ctr"/>
                      <a:r>
                        <a:rPr lang="en-US" sz="3200" dirty="0">
                          <a:latin typeface="+mn-lt"/>
                        </a:rPr>
                        <a:t>Total Change (digital Counts)</a:t>
                      </a:r>
                    </a:p>
                  </a:txBody>
                  <a:tcPr/>
                </a:tc>
                <a:tc hMerge="1">
                  <a:txBody>
                    <a:bodyPr/>
                    <a:lstStyle/>
                    <a:p>
                      <a:endParaRPr lang="en-US" dirty="0"/>
                    </a:p>
                  </a:txBody>
                  <a:tcPr/>
                </a:tc>
                <a:tc gridSpan="2">
                  <a:txBody>
                    <a:bodyPr/>
                    <a:lstStyle/>
                    <a:p>
                      <a:pPr algn="ctr"/>
                      <a:r>
                        <a:rPr lang="en-US" sz="3200" dirty="0">
                          <a:latin typeface="+mn-lt"/>
                        </a:rPr>
                        <a:t>Average Rate of Change (digital Counts)</a:t>
                      </a:r>
                    </a:p>
                  </a:txBody>
                  <a:tcPr/>
                </a:tc>
                <a:tc hMerge="1">
                  <a:txBody>
                    <a:bodyPr/>
                    <a:lstStyle/>
                    <a:p>
                      <a:endParaRPr lang="en-US" dirty="0"/>
                    </a:p>
                  </a:txBody>
                  <a:tcPr/>
                </a:tc>
                <a:extLst>
                  <a:ext uri="{0D108BD9-81ED-4DB2-BD59-A6C34878D82A}">
                    <a16:rowId xmlns:a16="http://schemas.microsoft.com/office/drawing/2014/main" val="2335270203"/>
                  </a:ext>
                </a:extLst>
              </a:tr>
              <a:tr h="886166">
                <a:tc>
                  <a:txBody>
                    <a:bodyPr/>
                    <a:lstStyle/>
                    <a:p>
                      <a:pPr algn="ctr"/>
                      <a:r>
                        <a:rPr lang="en-US" sz="3200" dirty="0">
                          <a:latin typeface="+mn-lt"/>
                        </a:rPr>
                        <a:t>Patient</a:t>
                      </a:r>
                    </a:p>
                  </a:txBody>
                  <a:tcPr anchor="ctr"/>
                </a:tc>
                <a:tc>
                  <a:txBody>
                    <a:bodyPr/>
                    <a:lstStyle/>
                    <a:p>
                      <a:pPr algn="ctr"/>
                      <a:r>
                        <a:rPr lang="en-US" sz="3200" dirty="0">
                          <a:latin typeface="+mn-lt"/>
                        </a:rPr>
                        <a:t>Tumor Region</a:t>
                      </a:r>
                    </a:p>
                  </a:txBody>
                  <a:tcPr anchor="ctr"/>
                </a:tc>
                <a:tc>
                  <a:txBody>
                    <a:bodyPr/>
                    <a:lstStyle/>
                    <a:p>
                      <a:pPr algn="ctr"/>
                      <a:r>
                        <a:rPr lang="en-US" sz="3200" dirty="0">
                          <a:latin typeface="+mn-lt"/>
                        </a:rPr>
                        <a:t>Corresponding Region</a:t>
                      </a:r>
                    </a:p>
                  </a:txBody>
                  <a:tcPr anchor="ctr"/>
                </a:tc>
                <a:tc>
                  <a:txBody>
                    <a:bodyPr/>
                    <a:lstStyle/>
                    <a:p>
                      <a:pPr algn="ctr"/>
                      <a:r>
                        <a:rPr lang="en-US" sz="3200" dirty="0">
                          <a:latin typeface="+mn-lt"/>
                        </a:rPr>
                        <a:t>Tumor Region</a:t>
                      </a:r>
                    </a:p>
                  </a:txBody>
                  <a:tcPr anchor="ctr"/>
                </a:tc>
                <a:tc>
                  <a:txBody>
                    <a:bodyPr/>
                    <a:lstStyle/>
                    <a:p>
                      <a:pPr algn="ctr"/>
                      <a:r>
                        <a:rPr lang="en-US" sz="3200" dirty="0">
                          <a:latin typeface="+mn-lt"/>
                        </a:rPr>
                        <a:t>Corresponding Region</a:t>
                      </a:r>
                    </a:p>
                  </a:txBody>
                  <a:tcPr anchor="ctr"/>
                </a:tc>
                <a:extLst>
                  <a:ext uri="{0D108BD9-81ED-4DB2-BD59-A6C34878D82A}">
                    <a16:rowId xmlns:a16="http://schemas.microsoft.com/office/drawing/2014/main" val="3334116683"/>
                  </a:ext>
                </a:extLst>
              </a:tr>
              <a:tr h="481062">
                <a:tc>
                  <a:txBody>
                    <a:bodyPr/>
                    <a:lstStyle/>
                    <a:p>
                      <a:pPr algn="ctr"/>
                      <a:r>
                        <a:rPr lang="en-US" sz="3200" dirty="0">
                          <a:latin typeface="+mn-lt"/>
                        </a:rPr>
                        <a:t>IRST004</a:t>
                      </a:r>
                    </a:p>
                  </a:txBody>
                  <a:tcPr/>
                </a:tc>
                <a:tc>
                  <a:txBody>
                    <a:bodyPr/>
                    <a:lstStyle/>
                    <a:p>
                      <a:pPr algn="ctr"/>
                      <a:r>
                        <a:rPr lang="en-US" sz="3200" dirty="0">
                          <a:latin typeface="+mn-lt"/>
                        </a:rPr>
                        <a:t>-207.628</a:t>
                      </a:r>
                    </a:p>
                  </a:txBody>
                  <a:tcPr/>
                </a:tc>
                <a:tc>
                  <a:txBody>
                    <a:bodyPr/>
                    <a:lstStyle/>
                    <a:p>
                      <a:pPr algn="ctr"/>
                      <a:r>
                        <a:rPr lang="en-US" sz="3200" dirty="0">
                          <a:latin typeface="+mn-lt"/>
                        </a:rPr>
                        <a:t>-241.915</a:t>
                      </a:r>
                    </a:p>
                  </a:txBody>
                  <a:tcPr/>
                </a:tc>
                <a:tc>
                  <a:txBody>
                    <a:bodyPr/>
                    <a:lstStyle/>
                    <a:p>
                      <a:pPr algn="ctr" rtl="0" fontAlgn="ctr"/>
                      <a:r>
                        <a:rPr lang="en-US" sz="3200" b="0" i="0" u="none" strike="noStrike" dirty="0">
                          <a:solidFill>
                            <a:srgbClr val="000000"/>
                          </a:solidFill>
                          <a:effectLst/>
                          <a:latin typeface="+mn-lt"/>
                        </a:rPr>
                        <a:t>-14.8306</a:t>
                      </a:r>
                    </a:p>
                  </a:txBody>
                  <a:tcPr marL="3810" marR="3810" marT="3810" marB="0" anchor="ctr"/>
                </a:tc>
                <a:tc>
                  <a:txBody>
                    <a:bodyPr/>
                    <a:lstStyle/>
                    <a:p>
                      <a:pPr algn="ctr" fontAlgn="t"/>
                      <a:r>
                        <a:rPr lang="en-US" sz="3200" b="0" i="0" u="none" strike="noStrike">
                          <a:solidFill>
                            <a:srgbClr val="000000"/>
                          </a:solidFill>
                          <a:effectLst/>
                          <a:latin typeface="+mn-lt"/>
                        </a:rPr>
                        <a:t>-17.2796</a:t>
                      </a:r>
                    </a:p>
                  </a:txBody>
                  <a:tcPr marL="3810" marR="3810" marT="3810" marB="0"/>
                </a:tc>
                <a:extLst>
                  <a:ext uri="{0D108BD9-81ED-4DB2-BD59-A6C34878D82A}">
                    <a16:rowId xmlns:a16="http://schemas.microsoft.com/office/drawing/2014/main" val="640995743"/>
                  </a:ext>
                </a:extLst>
              </a:tr>
              <a:tr h="481062">
                <a:tc>
                  <a:txBody>
                    <a:bodyPr/>
                    <a:lstStyle/>
                    <a:p>
                      <a:pPr algn="ctr"/>
                      <a:r>
                        <a:rPr lang="en-US" sz="3200" dirty="0">
                          <a:latin typeface="+mn-lt"/>
                        </a:rPr>
                        <a:t>IRST005</a:t>
                      </a:r>
                    </a:p>
                  </a:txBody>
                  <a:tcPr/>
                </a:tc>
                <a:tc>
                  <a:txBody>
                    <a:bodyPr/>
                    <a:lstStyle/>
                    <a:p>
                      <a:pPr algn="ctr"/>
                      <a:r>
                        <a:rPr lang="en-US" sz="3200" dirty="0">
                          <a:latin typeface="+mn-lt"/>
                        </a:rPr>
                        <a:t>-96.8071</a:t>
                      </a:r>
                    </a:p>
                  </a:txBody>
                  <a:tcPr/>
                </a:tc>
                <a:tc>
                  <a:txBody>
                    <a:bodyPr/>
                    <a:lstStyle/>
                    <a:p>
                      <a:pPr algn="ctr"/>
                      <a:r>
                        <a:rPr lang="en-US" sz="3200" dirty="0">
                          <a:latin typeface="+mn-lt"/>
                        </a:rPr>
                        <a:t>-198.8</a:t>
                      </a:r>
                    </a:p>
                  </a:txBody>
                  <a:tcPr/>
                </a:tc>
                <a:tc>
                  <a:txBody>
                    <a:bodyPr/>
                    <a:lstStyle/>
                    <a:p>
                      <a:pPr algn="ctr" fontAlgn="t"/>
                      <a:r>
                        <a:rPr lang="en-US" sz="3200" b="0" i="0" u="none" strike="noStrike">
                          <a:solidFill>
                            <a:srgbClr val="000000"/>
                          </a:solidFill>
                          <a:effectLst/>
                          <a:latin typeface="+mn-lt"/>
                        </a:rPr>
                        <a:t>-6.9148</a:t>
                      </a:r>
                    </a:p>
                  </a:txBody>
                  <a:tcPr marL="3810" marR="3810" marT="3810" marB="0"/>
                </a:tc>
                <a:tc>
                  <a:txBody>
                    <a:bodyPr/>
                    <a:lstStyle/>
                    <a:p>
                      <a:pPr algn="ctr" fontAlgn="t"/>
                      <a:r>
                        <a:rPr lang="en-US" sz="3200" b="0" i="0" u="none" strike="noStrike">
                          <a:solidFill>
                            <a:srgbClr val="000000"/>
                          </a:solidFill>
                          <a:effectLst/>
                          <a:latin typeface="+mn-lt"/>
                        </a:rPr>
                        <a:t>-14.203</a:t>
                      </a:r>
                    </a:p>
                  </a:txBody>
                  <a:tcPr marL="3810" marR="3810" marT="3810" marB="0"/>
                </a:tc>
                <a:extLst>
                  <a:ext uri="{0D108BD9-81ED-4DB2-BD59-A6C34878D82A}">
                    <a16:rowId xmlns:a16="http://schemas.microsoft.com/office/drawing/2014/main" val="1616435402"/>
                  </a:ext>
                </a:extLst>
              </a:tr>
              <a:tr h="481062">
                <a:tc>
                  <a:txBody>
                    <a:bodyPr/>
                    <a:lstStyle/>
                    <a:p>
                      <a:pPr algn="ctr"/>
                      <a:r>
                        <a:rPr lang="en-US" sz="3200" dirty="0">
                          <a:latin typeface="+mn-lt"/>
                        </a:rPr>
                        <a:t>IRST008</a:t>
                      </a:r>
                    </a:p>
                  </a:txBody>
                  <a:tcPr/>
                </a:tc>
                <a:tc>
                  <a:txBody>
                    <a:bodyPr/>
                    <a:lstStyle/>
                    <a:p>
                      <a:pPr algn="ctr"/>
                      <a:r>
                        <a:rPr lang="en-US" sz="3200" dirty="0">
                          <a:latin typeface="+mn-lt"/>
                        </a:rPr>
                        <a:t>-431.2399</a:t>
                      </a:r>
                    </a:p>
                  </a:txBody>
                  <a:tcPr/>
                </a:tc>
                <a:tc>
                  <a:txBody>
                    <a:bodyPr/>
                    <a:lstStyle/>
                    <a:p>
                      <a:pPr algn="ctr"/>
                      <a:r>
                        <a:rPr lang="en-US" sz="3200" dirty="0">
                          <a:latin typeface="+mn-lt"/>
                        </a:rPr>
                        <a:t>-603.1235</a:t>
                      </a:r>
                    </a:p>
                  </a:txBody>
                  <a:tcPr/>
                </a:tc>
                <a:tc>
                  <a:txBody>
                    <a:bodyPr/>
                    <a:lstStyle/>
                    <a:p>
                      <a:pPr algn="ctr" fontAlgn="t"/>
                      <a:r>
                        <a:rPr lang="en-US" sz="3200" b="0" i="0" u="none" strike="noStrike">
                          <a:solidFill>
                            <a:srgbClr val="000000"/>
                          </a:solidFill>
                          <a:effectLst/>
                          <a:latin typeface="+mn-lt"/>
                        </a:rPr>
                        <a:t>-30.8029</a:t>
                      </a:r>
                    </a:p>
                  </a:txBody>
                  <a:tcPr marL="3810" marR="3810" marT="3810" marB="0"/>
                </a:tc>
                <a:tc>
                  <a:txBody>
                    <a:bodyPr/>
                    <a:lstStyle/>
                    <a:p>
                      <a:pPr algn="ctr" fontAlgn="t"/>
                      <a:r>
                        <a:rPr lang="en-US" sz="3200" b="0" i="0" u="none" strike="noStrike">
                          <a:solidFill>
                            <a:srgbClr val="000000"/>
                          </a:solidFill>
                          <a:effectLst/>
                          <a:latin typeface="+mn-lt"/>
                        </a:rPr>
                        <a:t>-43.0802</a:t>
                      </a:r>
                    </a:p>
                  </a:txBody>
                  <a:tcPr marL="3810" marR="3810" marT="3810" marB="0"/>
                </a:tc>
                <a:extLst>
                  <a:ext uri="{0D108BD9-81ED-4DB2-BD59-A6C34878D82A}">
                    <a16:rowId xmlns:a16="http://schemas.microsoft.com/office/drawing/2014/main" val="1224277220"/>
                  </a:ext>
                </a:extLst>
              </a:tr>
              <a:tr h="481062">
                <a:tc>
                  <a:txBody>
                    <a:bodyPr/>
                    <a:lstStyle/>
                    <a:p>
                      <a:pPr algn="ctr"/>
                      <a:r>
                        <a:rPr lang="en-US" sz="3200" dirty="0">
                          <a:latin typeface="+mn-lt"/>
                        </a:rPr>
                        <a:t>IRST011</a:t>
                      </a:r>
                    </a:p>
                  </a:txBody>
                  <a:tcPr/>
                </a:tc>
                <a:tc>
                  <a:txBody>
                    <a:bodyPr/>
                    <a:lstStyle/>
                    <a:p>
                      <a:pPr algn="ctr"/>
                      <a:r>
                        <a:rPr lang="en-US" sz="3200" dirty="0">
                          <a:latin typeface="+mn-lt"/>
                        </a:rPr>
                        <a:t>-351.0627</a:t>
                      </a:r>
                    </a:p>
                  </a:txBody>
                  <a:tcPr/>
                </a:tc>
                <a:tc>
                  <a:txBody>
                    <a:bodyPr/>
                    <a:lstStyle/>
                    <a:p>
                      <a:pPr algn="ctr"/>
                      <a:r>
                        <a:rPr lang="en-US" sz="3200" dirty="0">
                          <a:latin typeface="+mn-lt"/>
                        </a:rPr>
                        <a:t>-597.3856</a:t>
                      </a:r>
                    </a:p>
                  </a:txBody>
                  <a:tcPr/>
                </a:tc>
                <a:tc>
                  <a:txBody>
                    <a:bodyPr/>
                    <a:lstStyle/>
                    <a:p>
                      <a:pPr algn="ctr" fontAlgn="t"/>
                      <a:r>
                        <a:rPr lang="en-US" sz="3200" b="0" i="0" u="none" strike="noStrike">
                          <a:solidFill>
                            <a:srgbClr val="000000"/>
                          </a:solidFill>
                          <a:effectLst/>
                          <a:latin typeface="+mn-lt"/>
                        </a:rPr>
                        <a:t>-25.0749</a:t>
                      </a:r>
                    </a:p>
                  </a:txBody>
                  <a:tcPr marL="3810" marR="3810" marT="3810" marB="0"/>
                </a:tc>
                <a:tc>
                  <a:txBody>
                    <a:bodyPr/>
                    <a:lstStyle/>
                    <a:p>
                      <a:pPr algn="ctr" fontAlgn="t"/>
                      <a:r>
                        <a:rPr lang="en-US" sz="3200" b="0" i="0" u="none" strike="noStrike" dirty="0">
                          <a:solidFill>
                            <a:srgbClr val="000000"/>
                          </a:solidFill>
                          <a:effectLst/>
                          <a:latin typeface="+mn-lt"/>
                        </a:rPr>
                        <a:t>-41.3847</a:t>
                      </a:r>
                    </a:p>
                  </a:txBody>
                  <a:tcPr marL="3810" marR="3810" marT="3810" marB="0"/>
                </a:tc>
                <a:extLst>
                  <a:ext uri="{0D108BD9-81ED-4DB2-BD59-A6C34878D82A}">
                    <a16:rowId xmlns:a16="http://schemas.microsoft.com/office/drawing/2014/main" val="1298191549"/>
                  </a:ext>
                </a:extLst>
              </a:tr>
            </a:tbl>
          </a:graphicData>
        </a:graphic>
      </p:graphicFrame>
      <p:sp>
        <p:nvSpPr>
          <p:cNvPr id="20" name="Text Box 6">
            <a:extLst>
              <a:ext uri="{FF2B5EF4-FFF2-40B4-BE49-F238E27FC236}">
                <a16:creationId xmlns:a16="http://schemas.microsoft.com/office/drawing/2014/main" id="{955765DE-53E8-412D-994D-36F40AD183C0}"/>
              </a:ext>
            </a:extLst>
          </p:cNvPr>
          <p:cNvSpPr txBox="1">
            <a:spLocks noChangeArrowheads="1"/>
          </p:cNvSpPr>
          <p:nvPr/>
        </p:nvSpPr>
        <p:spPr bwMode="auto">
          <a:xfrm>
            <a:off x="1247920" y="11788029"/>
            <a:ext cx="10802132" cy="5093633"/>
          </a:xfrm>
          <a:prstGeom prst="rect">
            <a:avLst/>
          </a:prstGeom>
          <a:noFill/>
          <a:ln w="9525">
            <a:noFill/>
            <a:miter lim="800000"/>
            <a:headEnd/>
            <a:tailEnd/>
          </a:ln>
        </p:spPr>
        <p:txBody>
          <a:bodyPr wrap="square" lIns="106618" tIns="53306" rIns="106618" bIns="53306">
            <a:spAutoFit/>
          </a:bodyPr>
          <a:lstStyle/>
          <a:p>
            <a:pPr algn="just"/>
            <a:r>
              <a:rPr lang="en-US" altLang="zh-CN" sz="3600" dirty="0"/>
              <a:t>The initial stages of breast cancer are characterized by an increase in vascularity of areas where a tumor is present. This causes the affected area to be warmer than surrounding tissue, and cool at a slower rate when exposed to ambient conditions [1].</a:t>
            </a:r>
          </a:p>
          <a:p>
            <a:pPr algn="just"/>
            <a:endParaRPr lang="en-US" altLang="zh-CN" sz="3600" dirty="0"/>
          </a:p>
          <a:p>
            <a:pPr algn="just"/>
            <a:r>
              <a:rPr lang="en-US" altLang="zh-CN" sz="3600" dirty="0"/>
              <a:t>These characteristics allow thermographic analysis of a patient’s breasts to potentially be used to diagnose early stages of breast cancer. </a:t>
            </a:r>
          </a:p>
        </p:txBody>
      </p:sp>
      <p:sp>
        <p:nvSpPr>
          <p:cNvPr id="21" name="Text Box 6">
            <a:extLst>
              <a:ext uri="{FF2B5EF4-FFF2-40B4-BE49-F238E27FC236}">
                <a16:creationId xmlns:a16="http://schemas.microsoft.com/office/drawing/2014/main" id="{5FFD43D0-7AC0-4897-8C90-9000BEE65474}"/>
              </a:ext>
            </a:extLst>
          </p:cNvPr>
          <p:cNvSpPr txBox="1">
            <a:spLocks noChangeArrowheads="1"/>
          </p:cNvSpPr>
          <p:nvPr/>
        </p:nvSpPr>
        <p:spPr bwMode="auto">
          <a:xfrm>
            <a:off x="1120480" y="17978264"/>
            <a:ext cx="10802132" cy="20113130"/>
          </a:xfrm>
          <a:prstGeom prst="rect">
            <a:avLst/>
          </a:prstGeom>
          <a:noFill/>
          <a:ln w="9525">
            <a:noFill/>
            <a:miter lim="800000"/>
            <a:headEnd/>
            <a:tailEnd/>
          </a:ln>
        </p:spPr>
        <p:txBody>
          <a:bodyPr wrap="square" lIns="106618" tIns="53306" rIns="106618" bIns="53306">
            <a:spAutoFit/>
          </a:bodyPr>
          <a:lstStyle/>
          <a:p>
            <a:r>
              <a:rPr lang="en-US" altLang="zh-CN" sz="3600" dirty="0"/>
              <a:t>Gather Images:</a:t>
            </a:r>
          </a:p>
          <a:p>
            <a:pPr marL="571500" indent="-571500" algn="just">
              <a:buFont typeface="Courier New" panose="02070309020205020404" pitchFamily="49" charset="0"/>
              <a:buChar char="o"/>
            </a:pPr>
            <a:r>
              <a:rPr lang="en-US" altLang="zh-CN" sz="3600" dirty="0"/>
              <a:t>Patients were imaged over the course of 15 Minutes with an N2 Infrared Camera with Thermal Resolution of 50 </a:t>
            </a:r>
            <a:r>
              <a:rPr lang="en-US" altLang="zh-CN" sz="3600" dirty="0" err="1"/>
              <a:t>mK</a:t>
            </a:r>
            <a:r>
              <a:rPr lang="en-US" altLang="zh-CN" sz="3600" dirty="0"/>
              <a:t> / Digital Count.</a:t>
            </a:r>
            <a:endParaRPr lang="en-US" altLang="zh-CN" sz="1000" dirty="0"/>
          </a:p>
          <a:p>
            <a:pPr marL="571500" indent="-571500" algn="just">
              <a:buFont typeface="Courier New" panose="02070309020205020404" pitchFamily="49" charset="0"/>
              <a:buChar char="o"/>
            </a:pPr>
            <a:r>
              <a:rPr lang="en-US" altLang="zh-CN" sz="3600" dirty="0"/>
              <a:t>Crop images to include only breast tissue</a:t>
            </a:r>
          </a:p>
          <a:p>
            <a:pPr marL="571500" indent="-571500" algn="just">
              <a:buFont typeface="Courier New" panose="02070309020205020404" pitchFamily="49" charset="0"/>
              <a:buChar char="o"/>
            </a:pPr>
            <a:endParaRPr lang="en-US" altLang="zh-CN" sz="2000" dirty="0"/>
          </a:p>
          <a:p>
            <a:pPr marL="571500" indent="-571500" algn="just">
              <a:buFont typeface="Courier New" panose="02070309020205020404" pitchFamily="49" charset="0"/>
              <a:buChar char="o"/>
            </a:pPr>
            <a:endParaRPr lang="en-US" altLang="zh-CN" sz="2000" dirty="0"/>
          </a:p>
          <a:p>
            <a:pPr algn="just"/>
            <a:r>
              <a:rPr lang="en-US" altLang="zh-CN" sz="3600" dirty="0"/>
              <a:t>Tumor Region vs. Corresponding Region </a:t>
            </a:r>
          </a:p>
          <a:p>
            <a:pPr marL="571500" indent="-571500" algn="just">
              <a:buFont typeface="Courier New" panose="02070309020205020404" pitchFamily="49" charset="0"/>
              <a:buChar char="o"/>
            </a:pPr>
            <a:r>
              <a:rPr lang="en-US" altLang="zh-CN" sz="3600" dirty="0"/>
              <a:t>Truth region on breast with tumor identified and average temperature tracked was over the 15 minutes</a:t>
            </a:r>
          </a:p>
          <a:p>
            <a:pPr marL="571500" indent="-571500" algn="just">
              <a:buFont typeface="Courier New" panose="02070309020205020404" pitchFamily="49" charset="0"/>
              <a:buChar char="o"/>
            </a:pPr>
            <a:r>
              <a:rPr lang="en-US" altLang="zh-CN" sz="3600" dirty="0"/>
              <a:t>Corresponding region on the healthy breast identified and average temperature was tracked over 15 minutes</a:t>
            </a:r>
          </a:p>
          <a:p>
            <a:pPr marL="571500" indent="-571500" algn="just">
              <a:buFont typeface="Courier New" panose="02070309020205020404" pitchFamily="49" charset="0"/>
              <a:buChar char="o"/>
            </a:pPr>
            <a:r>
              <a:rPr lang="en-US" altLang="zh-CN" sz="3600" dirty="0"/>
              <a:t>Total change and rate of change over the 15 minutes for both areas was calculated </a:t>
            </a:r>
          </a:p>
          <a:p>
            <a:pPr algn="just"/>
            <a:endParaRPr lang="en-US" altLang="zh-CN" sz="4000" dirty="0"/>
          </a:p>
          <a:p>
            <a:pPr algn="just"/>
            <a:endParaRPr lang="en-US" altLang="zh-CN" sz="3600" dirty="0"/>
          </a:p>
          <a:p>
            <a:pPr algn="just"/>
            <a:endParaRPr lang="en-US" altLang="zh-CN" sz="4000" dirty="0"/>
          </a:p>
          <a:p>
            <a:pPr algn="just"/>
            <a:endParaRPr lang="en-US" altLang="zh-CN" sz="4000" dirty="0"/>
          </a:p>
          <a:p>
            <a:pPr algn="just"/>
            <a:endParaRPr lang="en-US" altLang="zh-CN" sz="4000" dirty="0"/>
          </a:p>
          <a:p>
            <a:pPr algn="just"/>
            <a:endParaRPr lang="en-US" altLang="zh-CN" sz="4000" dirty="0"/>
          </a:p>
          <a:p>
            <a:pPr algn="just"/>
            <a:endParaRPr lang="en-US" altLang="zh-CN" sz="3600" dirty="0"/>
          </a:p>
          <a:p>
            <a:pPr algn="just"/>
            <a:endParaRPr lang="en-US" altLang="zh-CN" sz="2000" dirty="0"/>
          </a:p>
          <a:p>
            <a:pPr algn="just"/>
            <a:r>
              <a:rPr lang="en-US" altLang="zh-CN" sz="3600" dirty="0"/>
              <a:t>Cluster Isolation:</a:t>
            </a:r>
          </a:p>
          <a:p>
            <a:pPr marL="571500" indent="-571500" algn="just">
              <a:buFont typeface="Courier New" panose="02070309020205020404" pitchFamily="49" charset="0"/>
              <a:buChar char="o"/>
            </a:pPr>
            <a:r>
              <a:rPr lang="en-US" altLang="zh-CN" sz="3600" dirty="0"/>
              <a:t>DBSCAN (Density Based Spatial Clustering of Applications with Noise) was used to generate an initial group of clusters with similar temperatures near each other [2]. </a:t>
            </a:r>
            <a:endParaRPr lang="en-US" altLang="zh-CN" sz="1600" dirty="0"/>
          </a:p>
          <a:p>
            <a:pPr marL="571500" indent="-571500" algn="just">
              <a:buFont typeface="Courier New" panose="02070309020205020404" pitchFamily="49" charset="0"/>
              <a:buChar char="o"/>
            </a:pPr>
            <a:r>
              <a:rPr lang="en-US" altLang="zh-CN" sz="3600" dirty="0"/>
              <a:t>Clusters were then run through a series of tests to eliminate those that were likely not tumorous </a:t>
            </a:r>
          </a:p>
          <a:p>
            <a:pPr marL="1637701" lvl="2" indent="-571500" algn="just">
              <a:buFont typeface="Courier New" panose="02070309020205020404" pitchFamily="49" charset="0"/>
              <a:buChar char="o"/>
            </a:pPr>
            <a:r>
              <a:rPr lang="en-US" altLang="zh-CN" sz="3600" dirty="0"/>
              <a:t>Spatial Test</a:t>
            </a:r>
          </a:p>
          <a:p>
            <a:pPr marL="1637701" lvl="2" indent="-571500" algn="just">
              <a:buFont typeface="Courier New" panose="02070309020205020404" pitchFamily="49" charset="0"/>
              <a:buChar char="o"/>
            </a:pPr>
            <a:r>
              <a:rPr lang="en-US" altLang="zh-CN" sz="3600" dirty="0"/>
              <a:t>Temporal Test</a:t>
            </a:r>
          </a:p>
          <a:p>
            <a:pPr marL="1637701" lvl="2" indent="-571500" algn="just">
              <a:buFont typeface="Courier New" panose="02070309020205020404" pitchFamily="49" charset="0"/>
              <a:buChar char="o"/>
            </a:pPr>
            <a:r>
              <a:rPr lang="en-US" altLang="zh-CN" sz="3600" dirty="0"/>
              <a:t>Corresponding Region Test</a:t>
            </a:r>
          </a:p>
          <a:p>
            <a:pPr marL="1637701" lvl="2" indent="-571500" algn="just">
              <a:buFont typeface="Courier New" panose="02070309020205020404" pitchFamily="49" charset="0"/>
              <a:buChar char="o"/>
            </a:pPr>
            <a:endParaRPr lang="en-US" altLang="zh-CN" sz="3600" dirty="0"/>
          </a:p>
          <a:p>
            <a:pPr algn="just"/>
            <a:endParaRPr lang="en-US" altLang="zh-CN" sz="3600" dirty="0"/>
          </a:p>
        </p:txBody>
      </p:sp>
      <p:pic>
        <p:nvPicPr>
          <p:cNvPr id="8" name="Picture 7">
            <a:extLst>
              <a:ext uri="{FF2B5EF4-FFF2-40B4-BE49-F238E27FC236}">
                <a16:creationId xmlns:a16="http://schemas.microsoft.com/office/drawing/2014/main" id="{179637F8-75FF-4611-8080-B95790D00984}"/>
              </a:ext>
            </a:extLst>
          </p:cNvPr>
          <p:cNvPicPr>
            <a:picLocks noChangeAspect="1"/>
          </p:cNvPicPr>
          <p:nvPr/>
        </p:nvPicPr>
        <p:blipFill rotWithShape="1">
          <a:blip r:embed="rId3"/>
          <a:srcRect l="17630" t="11404" r="18575" b="35514"/>
          <a:stretch/>
        </p:blipFill>
        <p:spPr>
          <a:xfrm>
            <a:off x="2404195" y="26437659"/>
            <a:ext cx="8709873" cy="3460609"/>
          </a:xfrm>
          <a:prstGeom prst="rect">
            <a:avLst/>
          </a:prstGeom>
        </p:spPr>
      </p:pic>
      <p:sp>
        <p:nvSpPr>
          <p:cNvPr id="28" name="Text Box 6">
            <a:extLst>
              <a:ext uri="{FF2B5EF4-FFF2-40B4-BE49-F238E27FC236}">
                <a16:creationId xmlns:a16="http://schemas.microsoft.com/office/drawing/2014/main" id="{2F67DDF2-3AC9-49BE-89EF-9838FD465CD3}"/>
              </a:ext>
            </a:extLst>
          </p:cNvPr>
          <p:cNvSpPr txBox="1">
            <a:spLocks noChangeArrowheads="1"/>
          </p:cNvSpPr>
          <p:nvPr/>
        </p:nvSpPr>
        <p:spPr bwMode="auto">
          <a:xfrm>
            <a:off x="1358065" y="29898268"/>
            <a:ext cx="1080213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Figure 1</a:t>
            </a:r>
            <a:r>
              <a:rPr lang="en-US" altLang="zh-CN" sz="2200" i="1" dirty="0"/>
              <a:t>. </a:t>
            </a:r>
            <a:r>
              <a:rPr lang="en-US" altLang="zh-CN" sz="2200" dirty="0"/>
              <a:t>Tumor Region (blue) and Corresponding Region (red) for IRST008</a:t>
            </a:r>
          </a:p>
        </p:txBody>
      </p:sp>
      <p:pic>
        <p:nvPicPr>
          <p:cNvPr id="12" name="Picture 11" descr="A close up of a map&#10;&#10;Description generated with very high confidence">
            <a:extLst>
              <a:ext uri="{FF2B5EF4-FFF2-40B4-BE49-F238E27FC236}">
                <a16:creationId xmlns:a16="http://schemas.microsoft.com/office/drawing/2014/main" id="{11DD486C-1BDC-4BBF-A6E9-810DF338097A}"/>
              </a:ext>
            </a:extLst>
          </p:cNvPr>
          <p:cNvPicPr>
            <a:picLocks noChangeAspect="1"/>
          </p:cNvPicPr>
          <p:nvPr/>
        </p:nvPicPr>
        <p:blipFill rotWithShape="1">
          <a:blip r:embed="rId4"/>
          <a:srcRect l="1574" t="4546" r="6382"/>
          <a:stretch/>
        </p:blipFill>
        <p:spPr>
          <a:xfrm>
            <a:off x="13758469" y="7465096"/>
            <a:ext cx="8424936" cy="6552727"/>
          </a:xfrm>
          <a:prstGeom prst="rect">
            <a:avLst/>
          </a:prstGeom>
        </p:spPr>
      </p:pic>
      <p:grpSp>
        <p:nvGrpSpPr>
          <p:cNvPr id="6" name="Group 5">
            <a:extLst>
              <a:ext uri="{FF2B5EF4-FFF2-40B4-BE49-F238E27FC236}">
                <a16:creationId xmlns:a16="http://schemas.microsoft.com/office/drawing/2014/main" id="{3599080D-834F-4281-B866-E6AAC474D775}"/>
              </a:ext>
            </a:extLst>
          </p:cNvPr>
          <p:cNvGrpSpPr/>
          <p:nvPr/>
        </p:nvGrpSpPr>
        <p:grpSpPr>
          <a:xfrm>
            <a:off x="16486425" y="15097944"/>
            <a:ext cx="8972759" cy="15729831"/>
            <a:chOff x="13665319" y="15020001"/>
            <a:chExt cx="11691664" cy="20421688"/>
          </a:xfrm>
        </p:grpSpPr>
        <p:graphicFrame>
          <p:nvGraphicFramePr>
            <p:cNvPr id="3" name="Diagram 2">
              <a:extLst>
                <a:ext uri="{FF2B5EF4-FFF2-40B4-BE49-F238E27FC236}">
                  <a16:creationId xmlns:a16="http://schemas.microsoft.com/office/drawing/2014/main" id="{3B7900CF-CBBB-4F79-9EB7-ABE6952895DA}"/>
                </a:ext>
              </a:extLst>
            </p:cNvPr>
            <p:cNvGraphicFramePr/>
            <p:nvPr>
              <p:extLst>
                <p:ext uri="{D42A27DB-BD31-4B8C-83A1-F6EECF244321}">
                  <p14:modId xmlns:p14="http://schemas.microsoft.com/office/powerpoint/2010/main" val="1390600802"/>
                </p:ext>
              </p:extLst>
            </p:nvPr>
          </p:nvGraphicFramePr>
          <p:xfrm>
            <a:off x="14186598" y="15020001"/>
            <a:ext cx="11170385" cy="200409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Left Brace 3">
              <a:extLst>
                <a:ext uri="{FF2B5EF4-FFF2-40B4-BE49-F238E27FC236}">
                  <a16:creationId xmlns:a16="http://schemas.microsoft.com/office/drawing/2014/main" id="{B32C1C34-B103-45A6-B139-6F4069350985}"/>
                </a:ext>
              </a:extLst>
            </p:cNvPr>
            <p:cNvSpPr/>
            <p:nvPr/>
          </p:nvSpPr>
          <p:spPr>
            <a:xfrm>
              <a:off x="14610728" y="20296895"/>
              <a:ext cx="1789802" cy="15144794"/>
            </a:xfrm>
            <a:prstGeom prst="leftBrace">
              <a:avLst>
                <a:gd name="adj1" fmla="val 206377"/>
                <a:gd name="adj2" fmla="val 49794"/>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B43EDB49-659C-4042-BF23-395DECA49904}"/>
                </a:ext>
              </a:extLst>
            </p:cNvPr>
            <p:cNvSpPr txBox="1"/>
            <p:nvPr/>
          </p:nvSpPr>
          <p:spPr>
            <a:xfrm>
              <a:off x="13665319" y="24467421"/>
              <a:ext cx="738664" cy="6019489"/>
            </a:xfrm>
            <a:prstGeom prst="rect">
              <a:avLst/>
            </a:prstGeom>
            <a:noFill/>
          </p:spPr>
          <p:txBody>
            <a:bodyPr vert="vert270" wrap="square" rtlCol="0">
              <a:spAutoFit/>
            </a:bodyPr>
            <a:lstStyle/>
            <a:p>
              <a:r>
                <a:rPr lang="en-US" sz="3600" dirty="0"/>
                <a:t>Remove Clusters</a:t>
              </a:r>
            </a:p>
          </p:txBody>
        </p:sp>
      </p:grpSp>
      <p:graphicFrame>
        <p:nvGraphicFramePr>
          <p:cNvPr id="9" name="Table 8">
            <a:extLst>
              <a:ext uri="{FF2B5EF4-FFF2-40B4-BE49-F238E27FC236}">
                <a16:creationId xmlns:a16="http://schemas.microsoft.com/office/drawing/2014/main" id="{B35C033E-0944-4061-8879-4CDC2006189A}"/>
              </a:ext>
            </a:extLst>
          </p:cNvPr>
          <p:cNvGraphicFramePr>
            <a:graphicFrameLocks noGrp="1"/>
          </p:cNvGraphicFramePr>
          <p:nvPr>
            <p:extLst>
              <p:ext uri="{D42A27DB-BD31-4B8C-83A1-F6EECF244321}">
                <p14:modId xmlns:p14="http://schemas.microsoft.com/office/powerpoint/2010/main" val="2233778658"/>
              </p:ext>
            </p:extLst>
          </p:nvPr>
        </p:nvGraphicFramePr>
        <p:xfrm>
          <a:off x="20850672" y="32728764"/>
          <a:ext cx="10729192" cy="4115596"/>
        </p:xfrm>
        <a:graphic>
          <a:graphicData uri="http://schemas.openxmlformats.org/drawingml/2006/table">
            <a:tbl>
              <a:tblPr firstRow="1" bandRow="1">
                <a:tableStyleId>{21E4AEA4-8DFA-4A89-87EB-49C32662AFE0}</a:tableStyleId>
              </a:tblPr>
              <a:tblGrid>
                <a:gridCol w="2376264">
                  <a:extLst>
                    <a:ext uri="{9D8B030D-6E8A-4147-A177-3AD203B41FA5}">
                      <a16:colId xmlns:a16="http://schemas.microsoft.com/office/drawing/2014/main" val="2652033934"/>
                    </a:ext>
                  </a:extLst>
                </a:gridCol>
                <a:gridCol w="2664296">
                  <a:extLst>
                    <a:ext uri="{9D8B030D-6E8A-4147-A177-3AD203B41FA5}">
                      <a16:colId xmlns:a16="http://schemas.microsoft.com/office/drawing/2014/main" val="3250210333"/>
                    </a:ext>
                  </a:extLst>
                </a:gridCol>
                <a:gridCol w="2880320">
                  <a:extLst>
                    <a:ext uri="{9D8B030D-6E8A-4147-A177-3AD203B41FA5}">
                      <a16:colId xmlns:a16="http://schemas.microsoft.com/office/drawing/2014/main" val="2532876788"/>
                    </a:ext>
                  </a:extLst>
                </a:gridCol>
                <a:gridCol w="2808312">
                  <a:extLst>
                    <a:ext uri="{9D8B030D-6E8A-4147-A177-3AD203B41FA5}">
                      <a16:colId xmlns:a16="http://schemas.microsoft.com/office/drawing/2014/main" val="1344083932"/>
                    </a:ext>
                  </a:extLst>
                </a:gridCol>
              </a:tblGrid>
              <a:tr h="0">
                <a:tc>
                  <a:txBody>
                    <a:bodyPr/>
                    <a:lstStyle/>
                    <a:p>
                      <a:pPr algn="ctr"/>
                      <a:r>
                        <a:rPr lang="en-US" sz="2800" dirty="0"/>
                        <a:t>Patient</a:t>
                      </a:r>
                    </a:p>
                  </a:txBody>
                  <a:tcPr anchor="ctr"/>
                </a:tc>
                <a:tc>
                  <a:txBody>
                    <a:bodyPr/>
                    <a:lstStyle/>
                    <a:p>
                      <a:pPr algn="ctr"/>
                      <a:r>
                        <a:rPr lang="en-US" sz="2800" dirty="0"/>
                        <a:t>Initial # of Clusters</a:t>
                      </a:r>
                    </a:p>
                  </a:txBody>
                  <a:tcPr anchor="ctr"/>
                </a:tc>
                <a:tc>
                  <a:txBody>
                    <a:bodyPr/>
                    <a:lstStyle/>
                    <a:p>
                      <a:pPr algn="ctr"/>
                      <a:r>
                        <a:rPr lang="en-US" sz="2800" dirty="0"/>
                        <a:t>Final # of Clusters</a:t>
                      </a:r>
                    </a:p>
                  </a:txBody>
                  <a:tcPr anchor="ctr"/>
                </a:tc>
                <a:tc>
                  <a:txBody>
                    <a:bodyPr/>
                    <a:lstStyle/>
                    <a:p>
                      <a:pPr algn="ctr"/>
                      <a:r>
                        <a:rPr lang="en-US" sz="2800" dirty="0"/>
                        <a:t>Percent Reduced </a:t>
                      </a:r>
                    </a:p>
                  </a:txBody>
                  <a:tcPr anchor="ctr"/>
                </a:tc>
                <a:extLst>
                  <a:ext uri="{0D108BD9-81ED-4DB2-BD59-A6C34878D82A}">
                    <a16:rowId xmlns:a16="http://schemas.microsoft.com/office/drawing/2014/main" val="1041049590"/>
                  </a:ext>
                </a:extLst>
              </a:tr>
              <a:tr h="792679">
                <a:tc>
                  <a:txBody>
                    <a:bodyPr/>
                    <a:lstStyle/>
                    <a:p>
                      <a:pPr algn="ctr"/>
                      <a:r>
                        <a:rPr lang="en-US" sz="2800" dirty="0"/>
                        <a:t>IRST004</a:t>
                      </a:r>
                    </a:p>
                  </a:txBody>
                  <a:tcPr anchor="ctr"/>
                </a:tc>
                <a:tc>
                  <a:txBody>
                    <a:bodyPr/>
                    <a:lstStyle/>
                    <a:p>
                      <a:pPr algn="ctr"/>
                      <a:r>
                        <a:rPr lang="en-US" sz="2800" dirty="0"/>
                        <a:t>287</a:t>
                      </a:r>
                    </a:p>
                  </a:txBody>
                  <a:tcPr anchor="ctr"/>
                </a:tc>
                <a:tc>
                  <a:txBody>
                    <a:bodyPr/>
                    <a:lstStyle/>
                    <a:p>
                      <a:pPr algn="ctr"/>
                      <a:r>
                        <a:rPr lang="en-US" sz="2800" dirty="0"/>
                        <a:t>23</a:t>
                      </a:r>
                    </a:p>
                  </a:txBody>
                  <a:tcPr anchor="ctr"/>
                </a:tc>
                <a:tc>
                  <a:txBody>
                    <a:bodyPr/>
                    <a:lstStyle/>
                    <a:p>
                      <a:pPr algn="ctr"/>
                      <a:r>
                        <a:rPr lang="en-US" sz="2800" dirty="0"/>
                        <a:t>91.99</a:t>
                      </a:r>
                    </a:p>
                  </a:txBody>
                  <a:tcPr anchor="ctr"/>
                </a:tc>
                <a:extLst>
                  <a:ext uri="{0D108BD9-81ED-4DB2-BD59-A6C34878D82A}">
                    <a16:rowId xmlns:a16="http://schemas.microsoft.com/office/drawing/2014/main" val="3405877733"/>
                  </a:ext>
                </a:extLst>
              </a:tr>
              <a:tr h="792679">
                <a:tc>
                  <a:txBody>
                    <a:bodyPr/>
                    <a:lstStyle/>
                    <a:p>
                      <a:pPr algn="ctr"/>
                      <a:r>
                        <a:rPr lang="en-US" sz="2800" dirty="0"/>
                        <a:t>IRST005</a:t>
                      </a:r>
                    </a:p>
                  </a:txBody>
                  <a:tcPr anchor="ctr"/>
                </a:tc>
                <a:tc>
                  <a:txBody>
                    <a:bodyPr/>
                    <a:lstStyle/>
                    <a:p>
                      <a:pPr algn="ctr"/>
                      <a:r>
                        <a:rPr lang="en-US" sz="2800" dirty="0"/>
                        <a:t>235</a:t>
                      </a:r>
                    </a:p>
                  </a:txBody>
                  <a:tcPr anchor="ctr"/>
                </a:tc>
                <a:tc>
                  <a:txBody>
                    <a:bodyPr/>
                    <a:lstStyle/>
                    <a:p>
                      <a:pPr algn="ctr"/>
                      <a:r>
                        <a:rPr lang="en-US" sz="2800" dirty="0"/>
                        <a:t>15</a:t>
                      </a:r>
                    </a:p>
                  </a:txBody>
                  <a:tcPr anchor="ctr"/>
                </a:tc>
                <a:tc>
                  <a:txBody>
                    <a:bodyPr/>
                    <a:lstStyle/>
                    <a:p>
                      <a:pPr algn="ctr"/>
                      <a:r>
                        <a:rPr lang="en-US" sz="2800" dirty="0"/>
                        <a:t>93.62</a:t>
                      </a:r>
                    </a:p>
                  </a:txBody>
                  <a:tcPr anchor="ctr"/>
                </a:tc>
                <a:extLst>
                  <a:ext uri="{0D108BD9-81ED-4DB2-BD59-A6C34878D82A}">
                    <a16:rowId xmlns:a16="http://schemas.microsoft.com/office/drawing/2014/main" val="2408544362"/>
                  </a:ext>
                </a:extLst>
              </a:tr>
              <a:tr h="792679">
                <a:tc>
                  <a:txBody>
                    <a:bodyPr/>
                    <a:lstStyle/>
                    <a:p>
                      <a:pPr algn="ctr"/>
                      <a:r>
                        <a:rPr lang="en-US" sz="2800" dirty="0"/>
                        <a:t>IRST008</a:t>
                      </a:r>
                    </a:p>
                  </a:txBody>
                  <a:tcPr anchor="ctr"/>
                </a:tc>
                <a:tc>
                  <a:txBody>
                    <a:bodyPr/>
                    <a:lstStyle/>
                    <a:p>
                      <a:pPr algn="ctr"/>
                      <a:r>
                        <a:rPr lang="en-US" sz="2800" dirty="0"/>
                        <a:t>245</a:t>
                      </a:r>
                    </a:p>
                  </a:txBody>
                  <a:tcPr anchor="ctr"/>
                </a:tc>
                <a:tc>
                  <a:txBody>
                    <a:bodyPr/>
                    <a:lstStyle/>
                    <a:p>
                      <a:pPr algn="ctr"/>
                      <a:r>
                        <a:rPr lang="en-US" sz="2800" dirty="0"/>
                        <a:t>17</a:t>
                      </a:r>
                    </a:p>
                  </a:txBody>
                  <a:tcPr anchor="ctr"/>
                </a:tc>
                <a:tc>
                  <a:txBody>
                    <a:bodyPr/>
                    <a:lstStyle/>
                    <a:p>
                      <a:pPr algn="ctr"/>
                      <a:r>
                        <a:rPr lang="en-US" sz="2800" dirty="0"/>
                        <a:t>93.06</a:t>
                      </a:r>
                    </a:p>
                  </a:txBody>
                  <a:tcPr anchor="ctr"/>
                </a:tc>
                <a:extLst>
                  <a:ext uri="{0D108BD9-81ED-4DB2-BD59-A6C34878D82A}">
                    <a16:rowId xmlns:a16="http://schemas.microsoft.com/office/drawing/2014/main" val="2544319543"/>
                  </a:ext>
                </a:extLst>
              </a:tr>
              <a:tr h="792679">
                <a:tc>
                  <a:txBody>
                    <a:bodyPr/>
                    <a:lstStyle/>
                    <a:p>
                      <a:pPr algn="ctr"/>
                      <a:r>
                        <a:rPr lang="en-US" sz="2800" dirty="0"/>
                        <a:t>IRST011</a:t>
                      </a:r>
                    </a:p>
                  </a:txBody>
                  <a:tcPr anchor="ctr"/>
                </a:tc>
                <a:tc>
                  <a:txBody>
                    <a:bodyPr/>
                    <a:lstStyle/>
                    <a:p>
                      <a:pPr algn="ctr"/>
                      <a:r>
                        <a:rPr lang="en-US" sz="2800" dirty="0"/>
                        <a:t>116</a:t>
                      </a:r>
                    </a:p>
                  </a:txBody>
                  <a:tcPr anchor="ctr"/>
                </a:tc>
                <a:tc>
                  <a:txBody>
                    <a:bodyPr/>
                    <a:lstStyle/>
                    <a:p>
                      <a:pPr algn="ctr"/>
                      <a:r>
                        <a:rPr lang="en-US" sz="2800" dirty="0"/>
                        <a:t>7</a:t>
                      </a:r>
                    </a:p>
                  </a:txBody>
                  <a:tcPr anchor="ctr"/>
                </a:tc>
                <a:tc>
                  <a:txBody>
                    <a:bodyPr/>
                    <a:lstStyle/>
                    <a:p>
                      <a:pPr algn="ctr"/>
                      <a:r>
                        <a:rPr lang="en-US" sz="2800" dirty="0"/>
                        <a:t>93.97</a:t>
                      </a:r>
                    </a:p>
                  </a:txBody>
                  <a:tcPr anchor="ctr"/>
                </a:tc>
                <a:extLst>
                  <a:ext uri="{0D108BD9-81ED-4DB2-BD59-A6C34878D82A}">
                    <a16:rowId xmlns:a16="http://schemas.microsoft.com/office/drawing/2014/main" val="1437730924"/>
                  </a:ext>
                </a:extLst>
              </a:tr>
            </a:tbl>
          </a:graphicData>
        </a:graphic>
      </p:graphicFrame>
      <p:sp>
        <p:nvSpPr>
          <p:cNvPr id="31" name="Text Box 6">
            <a:extLst>
              <a:ext uri="{FF2B5EF4-FFF2-40B4-BE49-F238E27FC236}">
                <a16:creationId xmlns:a16="http://schemas.microsoft.com/office/drawing/2014/main" id="{9B40E76A-3639-4933-89D8-BB7C96E567B1}"/>
              </a:ext>
            </a:extLst>
          </p:cNvPr>
          <p:cNvSpPr txBox="1">
            <a:spLocks noChangeArrowheads="1"/>
          </p:cNvSpPr>
          <p:nvPr/>
        </p:nvSpPr>
        <p:spPr bwMode="auto">
          <a:xfrm>
            <a:off x="38996688" y="34252072"/>
            <a:ext cx="10802132" cy="2877642"/>
          </a:xfrm>
          <a:prstGeom prst="rect">
            <a:avLst/>
          </a:prstGeom>
          <a:noFill/>
          <a:ln w="9525">
            <a:noFill/>
            <a:miter lim="800000"/>
            <a:headEnd/>
            <a:tailEnd/>
          </a:ln>
        </p:spPr>
        <p:txBody>
          <a:bodyPr wrap="square" lIns="106618" tIns="53306" rIns="106618" bIns="53306">
            <a:spAutoFit/>
          </a:bodyPr>
          <a:lstStyle/>
          <a:p>
            <a:pPr algn="just"/>
            <a:r>
              <a:rPr lang="en-US" sz="3600" dirty="0"/>
              <a:t>[1] Li Jiang, et al., Phys. Med. Biol. 56 (2011). 187–202 </a:t>
            </a:r>
          </a:p>
          <a:p>
            <a:pPr algn="just"/>
            <a:r>
              <a:rPr lang="en-US" altLang="zh-CN" sz="3600" dirty="0"/>
              <a:t>[2] </a:t>
            </a:r>
            <a:r>
              <a:rPr lang="en-US" altLang="zh-CN" sz="3600" dirty="0" err="1"/>
              <a:t>Yarpiz</a:t>
            </a:r>
            <a:r>
              <a:rPr lang="en-US" altLang="zh-CN" sz="3600" dirty="0"/>
              <a:t> (2015). DBSCAN Clustering Algorithm, MATLAB Central File Exchange.  Retrieved July 2017.</a:t>
            </a:r>
          </a:p>
        </p:txBody>
      </p:sp>
      <p:sp>
        <p:nvSpPr>
          <p:cNvPr id="43" name="Text Box 6">
            <a:extLst>
              <a:ext uri="{FF2B5EF4-FFF2-40B4-BE49-F238E27FC236}">
                <a16:creationId xmlns:a16="http://schemas.microsoft.com/office/drawing/2014/main" id="{432A8198-770E-4153-8A02-64459E08022D}"/>
              </a:ext>
            </a:extLst>
          </p:cNvPr>
          <p:cNvSpPr txBox="1">
            <a:spLocks noChangeArrowheads="1"/>
          </p:cNvSpPr>
          <p:nvPr/>
        </p:nvSpPr>
        <p:spPr bwMode="auto">
          <a:xfrm>
            <a:off x="13721880" y="13953142"/>
            <a:ext cx="9066896" cy="784762"/>
          </a:xfrm>
          <a:prstGeom prst="rect">
            <a:avLst/>
          </a:prstGeom>
          <a:noFill/>
          <a:ln w="9525">
            <a:noFill/>
            <a:miter lim="800000"/>
            <a:headEnd/>
            <a:tailEnd/>
          </a:ln>
        </p:spPr>
        <p:txBody>
          <a:bodyPr wrap="square" lIns="106618" tIns="53306" rIns="106618" bIns="53306">
            <a:spAutoFit/>
          </a:bodyPr>
          <a:lstStyle/>
          <a:p>
            <a:pPr algn="ctr"/>
            <a:r>
              <a:rPr lang="en-US" altLang="zh-CN" sz="2200" b="1" dirty="0"/>
              <a:t>Figure 2</a:t>
            </a:r>
            <a:r>
              <a:rPr lang="en-US" altLang="zh-CN" sz="2200" i="1" dirty="0"/>
              <a:t>. </a:t>
            </a:r>
            <a:r>
              <a:rPr lang="en-US" altLang="zh-CN" sz="2200" dirty="0"/>
              <a:t>Average Intensity over Time of Tumor Region and Corresponding Region: Tumor region is warmer and cools slower</a:t>
            </a:r>
          </a:p>
        </p:txBody>
      </p:sp>
      <p:sp>
        <p:nvSpPr>
          <p:cNvPr id="44" name="Text Box 6">
            <a:extLst>
              <a:ext uri="{FF2B5EF4-FFF2-40B4-BE49-F238E27FC236}">
                <a16:creationId xmlns:a16="http://schemas.microsoft.com/office/drawing/2014/main" id="{84A17E19-7E7C-42E0-8DCE-89EA8AB01309}"/>
              </a:ext>
            </a:extLst>
          </p:cNvPr>
          <p:cNvSpPr txBox="1">
            <a:spLocks noChangeArrowheads="1"/>
          </p:cNvSpPr>
          <p:nvPr/>
        </p:nvSpPr>
        <p:spPr bwMode="auto">
          <a:xfrm>
            <a:off x="22742627" y="12774366"/>
            <a:ext cx="14617624" cy="784762"/>
          </a:xfrm>
          <a:prstGeom prst="rect">
            <a:avLst/>
          </a:prstGeom>
          <a:noFill/>
          <a:ln w="9525">
            <a:noFill/>
            <a:miter lim="800000"/>
            <a:headEnd/>
            <a:tailEnd/>
          </a:ln>
        </p:spPr>
        <p:txBody>
          <a:bodyPr wrap="square" lIns="106618" tIns="53306" rIns="106618" bIns="53306">
            <a:spAutoFit/>
          </a:bodyPr>
          <a:lstStyle/>
          <a:p>
            <a:pPr algn="ctr"/>
            <a:r>
              <a:rPr lang="en-US" altLang="zh-CN" sz="2200" b="1" dirty="0"/>
              <a:t>Table 1</a:t>
            </a:r>
            <a:r>
              <a:rPr lang="en-US" altLang="zh-CN" sz="2200" i="1" dirty="0"/>
              <a:t>. </a:t>
            </a:r>
            <a:r>
              <a:rPr lang="en-US" altLang="zh-CN" sz="2200" dirty="0"/>
              <a:t>Total Change and Average Rate of Change of Tumor Region and Corresponding Region for Patients: Tumor region changes less and at a slower rate. </a:t>
            </a:r>
          </a:p>
        </p:txBody>
      </p:sp>
      <p:grpSp>
        <p:nvGrpSpPr>
          <p:cNvPr id="25" name="Group 24">
            <a:extLst>
              <a:ext uri="{FF2B5EF4-FFF2-40B4-BE49-F238E27FC236}">
                <a16:creationId xmlns:a16="http://schemas.microsoft.com/office/drawing/2014/main" id="{39DA0A83-072E-459E-BA46-919A21211B90}"/>
              </a:ext>
            </a:extLst>
          </p:cNvPr>
          <p:cNvGrpSpPr/>
          <p:nvPr/>
        </p:nvGrpSpPr>
        <p:grpSpPr>
          <a:xfrm>
            <a:off x="19194488" y="14342092"/>
            <a:ext cx="14927944" cy="17229115"/>
            <a:chOff x="19083015" y="14881920"/>
            <a:chExt cx="14927944" cy="17229115"/>
          </a:xfrm>
        </p:grpSpPr>
        <p:pic>
          <p:nvPicPr>
            <p:cNvPr id="11" name="Picture 10">
              <a:extLst>
                <a:ext uri="{FF2B5EF4-FFF2-40B4-BE49-F238E27FC236}">
                  <a16:creationId xmlns:a16="http://schemas.microsoft.com/office/drawing/2014/main" id="{CD21346B-EEE6-4A3C-83B7-EE2633E99678}"/>
                </a:ext>
              </a:extLst>
            </p:cNvPr>
            <p:cNvPicPr>
              <a:picLocks noChangeAspect="1"/>
            </p:cNvPicPr>
            <p:nvPr/>
          </p:nvPicPr>
          <p:blipFill rotWithShape="1">
            <a:blip r:embed="rId10"/>
            <a:srcRect l="10049" r="11700" b="19108"/>
            <a:stretch/>
          </p:blipFill>
          <p:spPr>
            <a:xfrm>
              <a:off x="24195583" y="19013013"/>
              <a:ext cx="9704391" cy="4089943"/>
            </a:xfrm>
            <a:prstGeom prst="rect">
              <a:avLst/>
            </a:prstGeom>
          </p:spPr>
        </p:pic>
        <p:pic>
          <p:nvPicPr>
            <p:cNvPr id="14" name="Picture 13" descr="A close up of a logo&#10;&#10;Description generated with high confidence">
              <a:extLst>
                <a:ext uri="{FF2B5EF4-FFF2-40B4-BE49-F238E27FC236}">
                  <a16:creationId xmlns:a16="http://schemas.microsoft.com/office/drawing/2014/main" id="{E160E72E-A03B-4354-85C9-6BDEA4EAFA80}"/>
                </a:ext>
              </a:extLst>
            </p:cNvPr>
            <p:cNvPicPr>
              <a:picLocks noChangeAspect="1"/>
            </p:cNvPicPr>
            <p:nvPr/>
          </p:nvPicPr>
          <p:blipFill rotWithShape="1">
            <a:blip r:embed="rId11"/>
            <a:srcRect l="9940" r="11135" b="15945"/>
            <a:stretch/>
          </p:blipFill>
          <p:spPr>
            <a:xfrm>
              <a:off x="24195583" y="27743719"/>
              <a:ext cx="9544542" cy="4144213"/>
            </a:xfrm>
            <a:prstGeom prst="rect">
              <a:avLst/>
            </a:prstGeom>
          </p:spPr>
        </p:pic>
        <p:pic>
          <p:nvPicPr>
            <p:cNvPr id="16" name="Picture 15" descr="A close up of a logo&#10;&#10;Description generated with very high confidence">
              <a:extLst>
                <a:ext uri="{FF2B5EF4-FFF2-40B4-BE49-F238E27FC236}">
                  <a16:creationId xmlns:a16="http://schemas.microsoft.com/office/drawing/2014/main" id="{5607CDC1-1E9B-4C2E-983D-545DEFD8D30C}"/>
                </a:ext>
              </a:extLst>
            </p:cNvPr>
            <p:cNvPicPr>
              <a:picLocks noChangeAspect="1"/>
            </p:cNvPicPr>
            <p:nvPr/>
          </p:nvPicPr>
          <p:blipFill rotWithShape="1">
            <a:blip r:embed="rId12"/>
            <a:srcRect l="10251" t="-691" r="9560" b="15096"/>
            <a:stretch/>
          </p:blipFill>
          <p:spPr>
            <a:xfrm>
              <a:off x="24195583" y="23296070"/>
              <a:ext cx="9815376" cy="4271382"/>
            </a:xfrm>
            <a:prstGeom prst="rect">
              <a:avLst/>
            </a:prstGeom>
          </p:spPr>
        </p:pic>
        <p:pic>
          <p:nvPicPr>
            <p:cNvPr id="22" name="Picture 21">
              <a:extLst>
                <a:ext uri="{FF2B5EF4-FFF2-40B4-BE49-F238E27FC236}">
                  <a16:creationId xmlns:a16="http://schemas.microsoft.com/office/drawing/2014/main" id="{6AD8D44A-EAA1-48D6-B998-7C5EE939BBDD}"/>
                </a:ext>
              </a:extLst>
            </p:cNvPr>
            <p:cNvPicPr>
              <a:picLocks noChangeAspect="1"/>
            </p:cNvPicPr>
            <p:nvPr/>
          </p:nvPicPr>
          <p:blipFill rotWithShape="1">
            <a:blip r:embed="rId13"/>
            <a:srcRect l="10724" t="48" r="11026" b="21514"/>
            <a:stretch/>
          </p:blipFill>
          <p:spPr>
            <a:xfrm>
              <a:off x="24355432" y="14881920"/>
              <a:ext cx="9544542" cy="3900556"/>
            </a:xfrm>
            <a:prstGeom prst="rect">
              <a:avLst/>
            </a:prstGeom>
          </p:spPr>
        </p:pic>
        <p:sp>
          <p:nvSpPr>
            <p:cNvPr id="45" name="Text Box 6">
              <a:extLst>
                <a:ext uri="{FF2B5EF4-FFF2-40B4-BE49-F238E27FC236}">
                  <a16:creationId xmlns:a16="http://schemas.microsoft.com/office/drawing/2014/main" id="{C84E32DA-FA4C-4C88-9551-8DEC2B4AAD91}"/>
                </a:ext>
              </a:extLst>
            </p:cNvPr>
            <p:cNvSpPr txBox="1">
              <a:spLocks noChangeArrowheads="1"/>
            </p:cNvSpPr>
            <p:nvPr/>
          </p:nvSpPr>
          <p:spPr bwMode="auto">
            <a:xfrm>
              <a:off x="19155023" y="18808078"/>
              <a:ext cx="954454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(a)</a:t>
              </a:r>
            </a:p>
          </p:txBody>
        </p:sp>
        <p:sp>
          <p:nvSpPr>
            <p:cNvPr id="46" name="Text Box 6">
              <a:extLst>
                <a:ext uri="{FF2B5EF4-FFF2-40B4-BE49-F238E27FC236}">
                  <a16:creationId xmlns:a16="http://schemas.microsoft.com/office/drawing/2014/main" id="{01160D25-8BFA-439E-81EF-FD62A821E683}"/>
                </a:ext>
              </a:extLst>
            </p:cNvPr>
            <p:cNvSpPr txBox="1">
              <a:spLocks noChangeArrowheads="1"/>
            </p:cNvSpPr>
            <p:nvPr/>
          </p:nvSpPr>
          <p:spPr bwMode="auto">
            <a:xfrm>
              <a:off x="19083015" y="23004170"/>
              <a:ext cx="954454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(b)</a:t>
              </a:r>
            </a:p>
          </p:txBody>
        </p:sp>
        <p:sp>
          <p:nvSpPr>
            <p:cNvPr id="47" name="Text Box 6">
              <a:extLst>
                <a:ext uri="{FF2B5EF4-FFF2-40B4-BE49-F238E27FC236}">
                  <a16:creationId xmlns:a16="http://schemas.microsoft.com/office/drawing/2014/main" id="{DAAE1351-0049-4599-AD4B-84E14F7B2993}"/>
                </a:ext>
              </a:extLst>
            </p:cNvPr>
            <p:cNvSpPr txBox="1">
              <a:spLocks noChangeArrowheads="1"/>
            </p:cNvSpPr>
            <p:nvPr/>
          </p:nvSpPr>
          <p:spPr bwMode="auto">
            <a:xfrm>
              <a:off x="19155023" y="27413226"/>
              <a:ext cx="954454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(c)</a:t>
              </a:r>
            </a:p>
          </p:txBody>
        </p:sp>
        <p:sp>
          <p:nvSpPr>
            <p:cNvPr id="48" name="Text Box 6">
              <a:extLst>
                <a:ext uri="{FF2B5EF4-FFF2-40B4-BE49-F238E27FC236}">
                  <a16:creationId xmlns:a16="http://schemas.microsoft.com/office/drawing/2014/main" id="{48C0E23A-FF50-4458-B7D9-117803CFEE0E}"/>
                </a:ext>
              </a:extLst>
            </p:cNvPr>
            <p:cNvSpPr txBox="1">
              <a:spLocks noChangeArrowheads="1"/>
            </p:cNvSpPr>
            <p:nvPr/>
          </p:nvSpPr>
          <p:spPr bwMode="auto">
            <a:xfrm>
              <a:off x="19155023" y="31664828"/>
              <a:ext cx="9544542"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(d)</a:t>
              </a:r>
            </a:p>
          </p:txBody>
        </p:sp>
      </p:grpSp>
      <p:sp>
        <p:nvSpPr>
          <p:cNvPr id="50" name="Text Box 6">
            <a:extLst>
              <a:ext uri="{FF2B5EF4-FFF2-40B4-BE49-F238E27FC236}">
                <a16:creationId xmlns:a16="http://schemas.microsoft.com/office/drawing/2014/main" id="{46E1C1FF-8E94-41D8-A99F-C1D0679CDD17}"/>
              </a:ext>
            </a:extLst>
          </p:cNvPr>
          <p:cNvSpPr txBox="1">
            <a:spLocks noChangeArrowheads="1"/>
          </p:cNvSpPr>
          <p:nvPr/>
        </p:nvSpPr>
        <p:spPr bwMode="auto">
          <a:xfrm>
            <a:off x="17466296" y="31650470"/>
            <a:ext cx="17353928" cy="784762"/>
          </a:xfrm>
          <a:prstGeom prst="rect">
            <a:avLst/>
          </a:prstGeom>
          <a:noFill/>
          <a:ln w="9525">
            <a:noFill/>
            <a:miter lim="800000"/>
            <a:headEnd/>
            <a:tailEnd/>
          </a:ln>
        </p:spPr>
        <p:txBody>
          <a:bodyPr wrap="square" lIns="106618" tIns="53306" rIns="106618" bIns="53306">
            <a:spAutoFit/>
          </a:bodyPr>
          <a:lstStyle/>
          <a:p>
            <a:pPr algn="ctr"/>
            <a:r>
              <a:rPr lang="en-US" altLang="zh-CN" sz="2200" b="1" dirty="0"/>
              <a:t>Figure 3</a:t>
            </a:r>
            <a:r>
              <a:rPr lang="en-US" altLang="zh-CN" sz="2200" i="1" dirty="0"/>
              <a:t>. </a:t>
            </a:r>
            <a:r>
              <a:rPr lang="en-US" altLang="zh-CN" sz="2200" dirty="0"/>
              <a:t>Cluster Removal Process and Results for IRST008 at Each Stage: For IRST008 the checks removed 93.06% of the initial clusters and left clusters in and around the truth region. </a:t>
            </a:r>
          </a:p>
        </p:txBody>
      </p:sp>
      <p:sp>
        <p:nvSpPr>
          <p:cNvPr id="51" name="Text Box 6">
            <a:extLst>
              <a:ext uri="{FF2B5EF4-FFF2-40B4-BE49-F238E27FC236}">
                <a16:creationId xmlns:a16="http://schemas.microsoft.com/office/drawing/2014/main" id="{1F4807A6-35C9-4555-8CFD-CCA4C495A902}"/>
              </a:ext>
            </a:extLst>
          </p:cNvPr>
          <p:cNvSpPr txBox="1">
            <a:spLocks noChangeArrowheads="1"/>
          </p:cNvSpPr>
          <p:nvPr/>
        </p:nvSpPr>
        <p:spPr bwMode="auto">
          <a:xfrm>
            <a:off x="18114368" y="36974217"/>
            <a:ext cx="17353928" cy="446207"/>
          </a:xfrm>
          <a:prstGeom prst="rect">
            <a:avLst/>
          </a:prstGeom>
          <a:noFill/>
          <a:ln w="9525">
            <a:noFill/>
            <a:miter lim="800000"/>
            <a:headEnd/>
            <a:tailEnd/>
          </a:ln>
        </p:spPr>
        <p:txBody>
          <a:bodyPr wrap="square" lIns="106618" tIns="53306" rIns="106618" bIns="53306">
            <a:spAutoFit/>
          </a:bodyPr>
          <a:lstStyle/>
          <a:p>
            <a:pPr algn="ctr"/>
            <a:r>
              <a:rPr lang="en-US" altLang="zh-CN" sz="2200" b="1" dirty="0"/>
              <a:t>Table 2. </a:t>
            </a:r>
            <a:r>
              <a:rPr lang="en-US" altLang="zh-CN" sz="2200" dirty="0"/>
              <a:t>Initial and Final Number of Clusters for Each Patient: The percent reduced was over 90% for all patients</a:t>
            </a:r>
          </a:p>
        </p:txBody>
      </p:sp>
    </p:spTree>
  </p:cSld>
  <p:clrMapOvr>
    <a:masterClrMapping/>
  </p:clrMapOvr>
</p:sld>
</file>

<file path=ppt/theme/theme1.xml><?xml version="1.0" encoding="utf-8"?>
<a:theme xmlns:a="http://schemas.openxmlformats.org/drawingml/2006/main" name="Custom Design">
  <a:themeElements>
    <a:clrScheme name="GWU">
      <a:dk1>
        <a:srgbClr val="000000"/>
      </a:dk1>
      <a:lt1>
        <a:srgbClr val="F2F6FB"/>
      </a:lt1>
      <a:dk2>
        <a:srgbClr val="000000"/>
      </a:dk2>
      <a:lt2>
        <a:srgbClr val="808080"/>
      </a:lt2>
      <a:accent1>
        <a:srgbClr val="C8B18B"/>
      </a:accent1>
      <a:accent2>
        <a:srgbClr val="005281"/>
      </a:accent2>
      <a:accent3>
        <a:srgbClr val="FFEEBB"/>
      </a:accent3>
      <a:accent4>
        <a:srgbClr val="001C2D"/>
      </a:accent4>
      <a:accent5>
        <a:srgbClr val="0096D6"/>
      </a:accent5>
      <a:accent6>
        <a:srgbClr val="005D90"/>
      </a:accent6>
      <a:hlink>
        <a:srgbClr val="028418"/>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3262</TotalTime>
  <Words>918</Words>
  <Application>Microsoft Office PowerPoint</Application>
  <PresentationFormat>Custom</PresentationFormat>
  <Paragraphs>117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宋体</vt:lpstr>
      <vt:lpstr>Courier New</vt:lpstr>
      <vt:lpstr>Arial Narrow</vt:lpstr>
      <vt:lpstr>Arial</vt:lpstr>
      <vt:lpstr>Cambria</vt:lpstr>
      <vt:lpstr>Custom Design</vt:lpstr>
      <vt:lpstr>Cluster Analysis in Thermal Imaging to Aid in the Diagnosis of Breast Cancer Sydney Bailes, Jacob Halle, and Murray Loew Department of Biomedical Engineering - George Washington University Washington, D.C.  USA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einstein</dc:creator>
  <cp:lastModifiedBy>Sydney Bailes</cp:lastModifiedBy>
  <cp:revision>180</cp:revision>
  <dcterms:modified xsi:type="dcterms:W3CDTF">2018-10-05T19:11:43Z</dcterms:modified>
</cp:coreProperties>
</file>