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69" r:id="rId5"/>
    <p:sldId id="258" r:id="rId6"/>
    <p:sldId id="268" r:id="rId7"/>
    <p:sldId id="260" r:id="rId8"/>
    <p:sldId id="262" r:id="rId9"/>
    <p:sldId id="270" r:id="rId10"/>
    <p:sldId id="271" r:id="rId11"/>
    <p:sldId id="273" r:id="rId12"/>
    <p:sldId id="278" r:id="rId13"/>
    <p:sldId id="272" r:id="rId14"/>
    <p:sldId id="277" r:id="rId15"/>
    <p:sldId id="263" r:id="rId16"/>
    <p:sldId id="274" r:id="rId17"/>
    <p:sldId id="275" r:id="rId18"/>
    <p:sldId id="276" r:id="rId19"/>
    <p:sldId id="264" r:id="rId20"/>
    <p:sldId id="265" r:id="rId21"/>
    <p:sldId id="266"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2948D-13AC-418A-B82E-11D274ECCB35}" v="2831" dt="2022-05-08T16:52:46.283"/>
    <p1510:client id="{2A5E471C-6320-574A-8EE7-BFC6D6D875FA}" v="92" dt="2022-05-09T05:43:50.603"/>
    <p1510:client id="{E4EEA8C2-1CCE-42D3-B8B9-F3AD5D53B883}" v="3890" dt="2022-05-08T20:50:46.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6" name="PlaceHolder 2"/>
          <p:cNvSpPr>
            <a:spLocks noGrp="1"/>
          </p:cNvSpPr>
          <p:nvPr>
            <p:ph type="body"/>
          </p:nvPr>
        </p:nvSpPr>
        <p:spPr>
          <a:xfrm>
            <a:off x="756000" y="5078520"/>
            <a:ext cx="6047640" cy="4811040"/>
          </a:xfrm>
          <a:prstGeom prst="rect">
            <a:avLst/>
          </a:prstGeom>
        </p:spPr>
        <p:txBody>
          <a:bodyPr lIns="0" tIns="0" rIns="0" bIns="0">
            <a:noAutofit/>
          </a:bodyPr>
          <a:lstStyle/>
          <a:p>
            <a:r>
              <a:rPr lang="en" sz="2000" b="0" strike="noStrike" spc="-1">
                <a:latin typeface="Arial"/>
              </a:rPr>
              <a:t>Click to edit the notes format</a:t>
            </a:r>
          </a:p>
        </p:txBody>
      </p:sp>
      <p:sp>
        <p:nvSpPr>
          <p:cNvPr id="87" name="PlaceHolder 3"/>
          <p:cNvSpPr>
            <a:spLocks noGrp="1"/>
          </p:cNvSpPr>
          <p:nvPr>
            <p:ph type="hdr"/>
          </p:nvPr>
        </p:nvSpPr>
        <p:spPr>
          <a:xfrm>
            <a:off x="0" y="0"/>
            <a:ext cx="3280680" cy="534240"/>
          </a:xfrm>
          <a:prstGeom prst="rect">
            <a:avLst/>
          </a:prstGeom>
        </p:spPr>
        <p:txBody>
          <a:bodyPr lIns="0" tIns="0" rIns="0" bIns="0">
            <a:noAutofit/>
          </a:bodyPr>
          <a:lstStyle/>
          <a:p>
            <a:r>
              <a:rPr lang="en" sz="1400" b="0" strike="noStrike" spc="-1">
                <a:latin typeface="Times New Roman"/>
              </a:rPr>
              <a:t>&lt;header&gt;</a:t>
            </a:r>
          </a:p>
        </p:txBody>
      </p:sp>
      <p:sp>
        <p:nvSpPr>
          <p:cNvPr id="88"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 sz="1400" b="0" strike="noStrike" spc="-1">
                <a:latin typeface="Times New Roman"/>
              </a:rPr>
              <a:t>&lt;date/time&gt;</a:t>
            </a:r>
          </a:p>
        </p:txBody>
      </p:sp>
      <p:sp>
        <p:nvSpPr>
          <p:cNvPr id="89"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 sz="1400" b="0" strike="noStrike" spc="-1">
                <a:latin typeface="Times New Roman"/>
              </a:rPr>
              <a:t>&lt;footer&gt;</a:t>
            </a:r>
          </a:p>
        </p:txBody>
      </p:sp>
      <p:sp>
        <p:nvSpPr>
          <p:cNvPr id="90"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03BCECC-9252-42E1-B4E7-B6351E3CFF4B}" type="slidenum">
              <a:rPr lang="en" sz="1400" b="0" strike="noStrike" spc="-1">
                <a:latin typeface="Times New Roman"/>
              </a:rPr>
              <a:t>‹#›</a:t>
            </a:fld>
            <a:endParaRPr lang="e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1181100" y="696913"/>
            <a:ext cx="4648200" cy="3486150"/>
          </a:xfrm>
          <a:prstGeom prst="rect">
            <a:avLst/>
          </a:prstGeom>
        </p:spPr>
      </p:sp>
      <p:sp>
        <p:nvSpPr>
          <p:cNvPr id="126" name="PlaceHolder 2"/>
          <p:cNvSpPr>
            <a:spLocks noGrp="1"/>
          </p:cNvSpPr>
          <p:nvPr>
            <p:ph type="body"/>
          </p:nvPr>
        </p:nvSpPr>
        <p:spPr>
          <a:xfrm>
            <a:off x="700920" y="4415760"/>
            <a:ext cx="5608080" cy="4183200"/>
          </a:xfrm>
          <a:prstGeom prst="rect">
            <a:avLst/>
          </a:prstGeom>
        </p:spPr>
        <p:txBody>
          <a:bodyPr>
            <a:noAutofit/>
          </a:bodyPr>
          <a:lstStyle/>
          <a:p>
            <a:endParaRPr lang="en" sz="2000" b="0" strike="noStrike" spc="-1">
              <a:latin typeface="Arial"/>
            </a:endParaRPr>
          </a:p>
        </p:txBody>
      </p:sp>
      <p:sp>
        <p:nvSpPr>
          <p:cNvPr id="127" name="TextShape 3"/>
          <p:cNvSpPr txBox="1"/>
          <p:nvPr/>
        </p:nvSpPr>
        <p:spPr>
          <a:xfrm>
            <a:off x="1800" y="8830080"/>
            <a:ext cx="3037320" cy="464400"/>
          </a:xfrm>
          <a:prstGeom prst="rect">
            <a:avLst/>
          </a:prstGeom>
          <a:noFill/>
          <a:ln>
            <a:noFill/>
          </a:ln>
        </p:spPr>
        <p:txBody>
          <a:bodyPr anchor="b">
            <a:noAutofit/>
          </a:bodyPr>
          <a:lstStyle/>
          <a:p>
            <a:pPr>
              <a:lnSpc>
                <a:spcPct val="100000"/>
              </a:lnSpc>
            </a:pPr>
            <a:fld id="{37CA6EBA-8A3F-4068-A3C6-E9F9D440AFF8}" type="slidenum">
              <a:rPr lang="en" sz="1200" b="0" strike="noStrike" spc="-1">
                <a:solidFill>
                  <a:srgbClr val="000000"/>
                </a:solidFill>
                <a:latin typeface="+mn-lt"/>
                <a:ea typeface="+mn-ea"/>
              </a:rPr>
              <a:t>1</a:t>
            </a:fld>
            <a:endParaRPr lang="e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1181100" y="696913"/>
            <a:ext cx="4648200" cy="3486150"/>
          </a:xfrm>
          <a:prstGeom prst="rect">
            <a:avLst/>
          </a:prstGeom>
        </p:spPr>
      </p:sp>
      <p:sp>
        <p:nvSpPr>
          <p:cNvPr id="129" name="PlaceHolder 2"/>
          <p:cNvSpPr>
            <a:spLocks noGrp="1"/>
          </p:cNvSpPr>
          <p:nvPr>
            <p:ph type="body"/>
          </p:nvPr>
        </p:nvSpPr>
        <p:spPr>
          <a:xfrm>
            <a:off x="700920" y="4415760"/>
            <a:ext cx="5608080" cy="4183200"/>
          </a:xfrm>
          <a:prstGeom prst="rect">
            <a:avLst/>
          </a:prstGeom>
        </p:spPr>
        <p:txBody>
          <a:bodyPr>
            <a:noAutofit/>
          </a:bodyPr>
          <a:lstStyle/>
          <a:p>
            <a:endParaRPr lang="en" sz="2000" b="0" strike="noStrike" spc="-1">
              <a:latin typeface="Arial"/>
            </a:endParaRPr>
          </a:p>
        </p:txBody>
      </p:sp>
      <p:sp>
        <p:nvSpPr>
          <p:cNvPr id="130" name="TextShape 3"/>
          <p:cNvSpPr txBox="1"/>
          <p:nvPr/>
        </p:nvSpPr>
        <p:spPr>
          <a:xfrm>
            <a:off x="1800" y="8830080"/>
            <a:ext cx="3037320" cy="464400"/>
          </a:xfrm>
          <a:prstGeom prst="rect">
            <a:avLst/>
          </a:prstGeom>
          <a:noFill/>
          <a:ln>
            <a:noFill/>
          </a:ln>
        </p:spPr>
        <p:txBody>
          <a:bodyPr anchor="b">
            <a:noAutofit/>
          </a:bodyPr>
          <a:lstStyle/>
          <a:p>
            <a:pPr>
              <a:lnSpc>
                <a:spcPct val="100000"/>
              </a:lnSpc>
            </a:pPr>
            <a:fld id="{16313AF0-2A87-4D5F-A5C2-21CCCEDC3BCF}" type="slidenum">
              <a:rPr lang="en" sz="1200" b="0" strike="noStrike" spc="-1">
                <a:solidFill>
                  <a:srgbClr val="000000"/>
                </a:solidFill>
                <a:latin typeface="+mn-lt"/>
                <a:ea typeface="+mn-ea"/>
              </a:rPr>
              <a:t>2</a:t>
            </a:fld>
            <a:endParaRPr lang="e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US">
                <a:cs typeface="Arial"/>
              </a:rPr>
              <a:t>mosaic-based approach includes a procedure to make a panorama image using image registration</a:t>
            </a:r>
          </a:p>
          <a:p>
            <a:endParaRPr lang="en-US">
              <a:cs typeface="Arial"/>
            </a:endParaRPr>
          </a:p>
        </p:txBody>
      </p:sp>
      <p:sp>
        <p:nvSpPr>
          <p:cNvPr id="4" name="Slide Number Placeholder 3"/>
          <p:cNvSpPr>
            <a:spLocks noGrp="1"/>
          </p:cNvSpPr>
          <p:nvPr>
            <p:ph type="sldNum"/>
          </p:nvPr>
        </p:nvSpPr>
        <p:spPr/>
        <p:txBody>
          <a:bodyPr/>
          <a:lstStyle/>
          <a:p>
            <a:pPr algn="r"/>
            <a:fld id="{003BCECC-9252-42E1-B4E7-B6351E3CFF4B}" type="slidenum">
              <a:rPr lang="en" sz="1400" b="0" strike="noStrike" spc="-1">
                <a:latin typeface="Times New Roman"/>
              </a:rPr>
              <a:t>6</a:t>
            </a:fld>
            <a:endParaRPr lang="en" sz="1400" b="0" strike="noStrike" spc="-1">
              <a:latin typeface="Times New Roman"/>
            </a:endParaRPr>
          </a:p>
        </p:txBody>
      </p:sp>
    </p:spTree>
    <p:extLst>
      <p:ext uri="{BB962C8B-B14F-4D97-AF65-F5344CB8AC3E}">
        <p14:creationId xmlns:p14="http://schemas.microsoft.com/office/powerpoint/2010/main" val="3432223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33" name="PlaceHolder 4"/>
          <p:cNvSpPr>
            <a:spLocks noGrp="1"/>
          </p:cNvSpPr>
          <p:nvPr>
            <p:ph type="body"/>
          </p:nvPr>
        </p:nvSpPr>
        <p:spPr>
          <a:xfrm>
            <a:off x="45720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34" name="PlaceHolder 5"/>
          <p:cNvSpPr>
            <a:spLocks noGrp="1"/>
          </p:cNvSpPr>
          <p:nvPr>
            <p:ph type="body"/>
          </p:nvPr>
        </p:nvSpPr>
        <p:spPr>
          <a:xfrm>
            <a:off x="467424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457200" y="160020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37" name="PlaceHolder 3"/>
          <p:cNvSpPr>
            <a:spLocks noGrp="1"/>
          </p:cNvSpPr>
          <p:nvPr>
            <p:ph type="body"/>
          </p:nvPr>
        </p:nvSpPr>
        <p:spPr>
          <a:xfrm>
            <a:off x="3239640" y="160020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38" name="PlaceHolder 4"/>
          <p:cNvSpPr>
            <a:spLocks noGrp="1"/>
          </p:cNvSpPr>
          <p:nvPr>
            <p:ph type="body"/>
          </p:nvPr>
        </p:nvSpPr>
        <p:spPr>
          <a:xfrm>
            <a:off x="6022080" y="160020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39" name="PlaceHolder 5"/>
          <p:cNvSpPr>
            <a:spLocks noGrp="1"/>
          </p:cNvSpPr>
          <p:nvPr>
            <p:ph type="body"/>
          </p:nvPr>
        </p:nvSpPr>
        <p:spPr>
          <a:xfrm>
            <a:off x="457200" y="396432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40" name="PlaceHolder 6"/>
          <p:cNvSpPr>
            <a:spLocks noGrp="1"/>
          </p:cNvSpPr>
          <p:nvPr>
            <p:ph type="body"/>
          </p:nvPr>
        </p:nvSpPr>
        <p:spPr>
          <a:xfrm>
            <a:off x="3239640" y="396432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41" name="PlaceHolder 7"/>
          <p:cNvSpPr>
            <a:spLocks noGrp="1"/>
          </p:cNvSpPr>
          <p:nvPr>
            <p:ph type="body"/>
          </p:nvPr>
        </p:nvSpPr>
        <p:spPr>
          <a:xfrm>
            <a:off x="6022080" y="396432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457200" y="1600200"/>
            <a:ext cx="822924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45720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55" name="PlaceHolder 3"/>
          <p:cNvSpPr>
            <a:spLocks noGrp="1"/>
          </p:cNvSpPr>
          <p:nvPr>
            <p:ph type="body"/>
          </p:nvPr>
        </p:nvSpPr>
        <p:spPr>
          <a:xfrm>
            <a:off x="467424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9" name="PlaceHolder 2"/>
          <p:cNvSpPr>
            <a:spLocks noGrp="1"/>
          </p:cNvSpPr>
          <p:nvPr>
            <p:ph type="body"/>
          </p:nvPr>
        </p:nvSpPr>
        <p:spPr>
          <a:xfrm>
            <a:off x="45720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60" name="PlaceHolder 3"/>
          <p:cNvSpPr>
            <a:spLocks noGrp="1"/>
          </p:cNvSpPr>
          <p:nvPr>
            <p:ph type="body"/>
          </p:nvPr>
        </p:nvSpPr>
        <p:spPr>
          <a:xfrm>
            <a:off x="467424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61" name="PlaceHolder 4"/>
          <p:cNvSpPr>
            <a:spLocks noGrp="1"/>
          </p:cNvSpPr>
          <p:nvPr>
            <p:ph type="body"/>
          </p:nvPr>
        </p:nvSpPr>
        <p:spPr>
          <a:xfrm>
            <a:off x="45720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3" name="PlaceHolder 2"/>
          <p:cNvSpPr>
            <a:spLocks noGrp="1"/>
          </p:cNvSpPr>
          <p:nvPr>
            <p:ph type="body"/>
          </p:nvPr>
        </p:nvSpPr>
        <p:spPr>
          <a:xfrm>
            <a:off x="45720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65" name="PlaceHolder 4"/>
          <p:cNvSpPr>
            <a:spLocks noGrp="1"/>
          </p:cNvSpPr>
          <p:nvPr>
            <p:ph type="body"/>
          </p:nvPr>
        </p:nvSpPr>
        <p:spPr>
          <a:xfrm>
            <a:off x="467424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7" name="PlaceHolder 2"/>
          <p:cNvSpPr>
            <a:spLocks noGrp="1"/>
          </p:cNvSpPr>
          <p:nvPr>
            <p:ph type="body"/>
          </p:nvPr>
        </p:nvSpPr>
        <p:spPr>
          <a:xfrm>
            <a:off x="45720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68" name="PlaceHolder 3"/>
          <p:cNvSpPr>
            <a:spLocks noGrp="1"/>
          </p:cNvSpPr>
          <p:nvPr>
            <p:ph type="body"/>
          </p:nvPr>
        </p:nvSpPr>
        <p:spPr>
          <a:xfrm>
            <a:off x="467424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69" name="PlaceHolder 4"/>
          <p:cNvSpPr>
            <a:spLocks noGrp="1"/>
          </p:cNvSpPr>
          <p:nvPr>
            <p:ph type="body"/>
          </p:nvPr>
        </p:nvSpPr>
        <p:spPr>
          <a:xfrm>
            <a:off x="457200" y="3964320"/>
            <a:ext cx="822924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822924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72" name="PlaceHolder 3"/>
          <p:cNvSpPr>
            <a:spLocks noGrp="1"/>
          </p:cNvSpPr>
          <p:nvPr>
            <p:ph type="body"/>
          </p:nvPr>
        </p:nvSpPr>
        <p:spPr>
          <a:xfrm>
            <a:off x="457200" y="3964320"/>
            <a:ext cx="822924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45720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75" name="PlaceHolder 3"/>
          <p:cNvSpPr>
            <a:spLocks noGrp="1"/>
          </p:cNvSpPr>
          <p:nvPr>
            <p:ph type="body"/>
          </p:nvPr>
        </p:nvSpPr>
        <p:spPr>
          <a:xfrm>
            <a:off x="467424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76" name="PlaceHolder 4"/>
          <p:cNvSpPr>
            <a:spLocks noGrp="1"/>
          </p:cNvSpPr>
          <p:nvPr>
            <p:ph type="body"/>
          </p:nvPr>
        </p:nvSpPr>
        <p:spPr>
          <a:xfrm>
            <a:off x="45720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77" name="PlaceHolder 5"/>
          <p:cNvSpPr>
            <a:spLocks noGrp="1"/>
          </p:cNvSpPr>
          <p:nvPr>
            <p:ph type="body"/>
          </p:nvPr>
        </p:nvSpPr>
        <p:spPr>
          <a:xfrm>
            <a:off x="467424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457200" y="160020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80" name="PlaceHolder 3"/>
          <p:cNvSpPr>
            <a:spLocks noGrp="1"/>
          </p:cNvSpPr>
          <p:nvPr>
            <p:ph type="body"/>
          </p:nvPr>
        </p:nvSpPr>
        <p:spPr>
          <a:xfrm>
            <a:off x="3239640" y="160020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81" name="PlaceHolder 4"/>
          <p:cNvSpPr>
            <a:spLocks noGrp="1"/>
          </p:cNvSpPr>
          <p:nvPr>
            <p:ph type="body"/>
          </p:nvPr>
        </p:nvSpPr>
        <p:spPr>
          <a:xfrm>
            <a:off x="6022080" y="160020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82" name="PlaceHolder 5"/>
          <p:cNvSpPr>
            <a:spLocks noGrp="1"/>
          </p:cNvSpPr>
          <p:nvPr>
            <p:ph type="body"/>
          </p:nvPr>
        </p:nvSpPr>
        <p:spPr>
          <a:xfrm>
            <a:off x="457200" y="396432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83" name="PlaceHolder 6"/>
          <p:cNvSpPr>
            <a:spLocks noGrp="1"/>
          </p:cNvSpPr>
          <p:nvPr>
            <p:ph type="body"/>
          </p:nvPr>
        </p:nvSpPr>
        <p:spPr>
          <a:xfrm>
            <a:off x="3239640" y="396432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84" name="PlaceHolder 7"/>
          <p:cNvSpPr>
            <a:spLocks noGrp="1"/>
          </p:cNvSpPr>
          <p:nvPr>
            <p:ph type="body"/>
          </p:nvPr>
        </p:nvSpPr>
        <p:spPr>
          <a:xfrm>
            <a:off x="6022080" y="3964320"/>
            <a:ext cx="26496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17" name="PlaceHolder 3"/>
          <p:cNvSpPr>
            <a:spLocks noGrp="1"/>
          </p:cNvSpPr>
          <p:nvPr>
            <p:ph type="body"/>
          </p:nvPr>
        </p:nvSpPr>
        <p:spPr>
          <a:xfrm>
            <a:off x="467424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18" name="PlaceHolder 4"/>
          <p:cNvSpPr>
            <a:spLocks noGrp="1"/>
          </p:cNvSpPr>
          <p:nvPr>
            <p:ph type="body"/>
          </p:nvPr>
        </p:nvSpPr>
        <p:spPr>
          <a:xfrm>
            <a:off x="45720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tIns="0" rIns="0" bIns="0">
            <a:normAutofit/>
          </a:bodyPr>
          <a:lstStyle/>
          <a:p>
            <a:pPr algn="r" rtl="1">
              <a:spcBef>
                <a:spcPts val="1417"/>
              </a:spcBef>
            </a:pPr>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6"/>
          <p:cNvPicPr/>
          <p:nvPr/>
        </p:nvPicPr>
        <p:blipFill>
          <a:blip r:embed="rId14"/>
          <a:stretch/>
        </p:blipFill>
        <p:spPr>
          <a:xfrm>
            <a:off x="76320" y="44280"/>
            <a:ext cx="981360" cy="609120"/>
          </a:xfrm>
          <a:prstGeom prst="rect">
            <a:avLst/>
          </a:prstGeom>
          <a:ln>
            <a:noFill/>
          </a:ln>
        </p:spPr>
      </p:pic>
      <p:sp>
        <p:nvSpPr>
          <p:cNvPr id="7" name="PlaceHolder 1"/>
          <p:cNvSpPr>
            <a:spLocks noGrp="1"/>
          </p:cNvSpPr>
          <p:nvPr>
            <p:ph type="title"/>
          </p:nvPr>
        </p:nvSpPr>
        <p:spPr>
          <a:xfrm>
            <a:off x="685800" y="2130480"/>
            <a:ext cx="7772040" cy="1469520"/>
          </a:xfrm>
          <a:prstGeom prst="rect">
            <a:avLst/>
          </a:prstGeom>
        </p:spPr>
        <p:txBody>
          <a:bodyPr anchor="ctr">
            <a:noAutofit/>
          </a:bodyPr>
          <a:lstStyle/>
          <a:p>
            <a:pPr algn="ctr" rtl="1">
              <a:lnSpc>
                <a:spcPct val="100000"/>
              </a:lnSpc>
            </a:pPr>
            <a:r>
              <a:rPr lang="en-US" sz="4400" b="0" strike="noStrike" spc="-1">
                <a:solidFill>
                  <a:srgbClr val="000000"/>
                </a:solidFill>
                <a:latin typeface="Calibri"/>
              </a:rPr>
              <a:t>Click to edit Master title style</a:t>
            </a:r>
          </a:p>
        </p:txBody>
      </p:sp>
      <p:sp>
        <p:nvSpPr>
          <p:cNvPr id="2" name="PlaceHolder 2"/>
          <p:cNvSpPr>
            <a:spLocks noGrp="1"/>
          </p:cNvSpPr>
          <p:nvPr>
            <p:ph type="ftr"/>
          </p:nvPr>
        </p:nvSpPr>
        <p:spPr>
          <a:xfrm>
            <a:off x="3124080" y="6356520"/>
            <a:ext cx="2895120" cy="364680"/>
          </a:xfrm>
          <a:prstGeom prst="rect">
            <a:avLst/>
          </a:prstGeom>
        </p:spPr>
        <p:txBody>
          <a:bodyPr anchor="ctr">
            <a:noAutofit/>
          </a:bodyPr>
          <a:lstStyle/>
          <a:p>
            <a:endParaRPr lang="en" sz="2400" b="0" strike="noStrike" spc="-1">
              <a:latin typeface="Times New Roman"/>
            </a:endParaRPr>
          </a:p>
        </p:txBody>
      </p:sp>
      <p:sp>
        <p:nvSpPr>
          <p:cNvPr id="3" name="PlaceHolder 3"/>
          <p:cNvSpPr>
            <a:spLocks noGrp="1"/>
          </p:cNvSpPr>
          <p:nvPr>
            <p:ph type="sldNum"/>
          </p:nvPr>
        </p:nvSpPr>
        <p:spPr>
          <a:xfrm>
            <a:off x="6400800" y="6324480"/>
            <a:ext cx="2133360" cy="364680"/>
          </a:xfrm>
          <a:prstGeom prst="rect">
            <a:avLst/>
          </a:prstGeom>
        </p:spPr>
        <p:txBody>
          <a:bodyPr anchor="ctr">
            <a:noAutofit/>
          </a:bodyPr>
          <a:lstStyle/>
          <a:p>
            <a:pPr>
              <a:lnSpc>
                <a:spcPct val="100000"/>
              </a:lnSpc>
            </a:pPr>
            <a:r>
              <a:rPr lang="en-US" sz="1200" b="0" strike="noStrike" spc="-1">
                <a:solidFill>
                  <a:srgbClr val="8B8B8B"/>
                </a:solidFill>
                <a:latin typeface="Calibri"/>
              </a:rPr>
              <a:t>#</a:t>
            </a:r>
            <a:endParaRPr lang="en" sz="1200" b="0" strike="noStrike" spc="-1">
              <a:latin typeface="Times New Roman"/>
            </a:endParaRPr>
          </a:p>
        </p:txBody>
      </p:sp>
      <p:pic>
        <p:nvPicPr>
          <p:cNvPr id="4" name="Picture 7"/>
          <p:cNvPicPr/>
          <p:nvPr/>
        </p:nvPicPr>
        <p:blipFill>
          <a:blip r:embed="rId14"/>
          <a:stretch/>
        </p:blipFill>
        <p:spPr>
          <a:xfrm>
            <a:off x="76320" y="44280"/>
            <a:ext cx="981360" cy="609120"/>
          </a:xfrm>
          <a:prstGeom prst="rect">
            <a:avLst/>
          </a:prstGeom>
          <a:ln>
            <a:noFill/>
          </a:ln>
        </p:spPr>
      </p:pic>
      <p:sp>
        <p:nvSpPr>
          <p:cNvPr id="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lgn="r" rtl="1">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lgn="r" rtl="1">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lgn="r" rtl="1">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lgn="r" rtl="1">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lgn="r" rtl="1">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gn="r" rtl="1">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gn="r" rtl="1">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6"/>
          <p:cNvPicPr/>
          <p:nvPr/>
        </p:nvPicPr>
        <p:blipFill>
          <a:blip r:embed="rId14"/>
          <a:stretch/>
        </p:blipFill>
        <p:spPr>
          <a:xfrm>
            <a:off x="76320" y="44280"/>
            <a:ext cx="981360" cy="609120"/>
          </a:xfrm>
          <a:prstGeom prst="rect">
            <a:avLst/>
          </a:prstGeom>
          <a:ln>
            <a:noFill/>
          </a:ln>
        </p:spPr>
      </p:pic>
      <p:sp>
        <p:nvSpPr>
          <p:cNvPr id="43"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44"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5" name="PlaceHolder 3"/>
          <p:cNvSpPr>
            <a:spLocks noGrp="1"/>
          </p:cNvSpPr>
          <p:nvPr>
            <p:ph type="dt"/>
          </p:nvPr>
        </p:nvSpPr>
        <p:spPr>
          <a:xfrm>
            <a:off x="6553080" y="6356520"/>
            <a:ext cx="2133360" cy="364680"/>
          </a:xfrm>
          <a:prstGeom prst="rect">
            <a:avLst/>
          </a:prstGeom>
        </p:spPr>
        <p:txBody>
          <a:bodyPr anchor="ctr">
            <a:noAutofit/>
          </a:bodyPr>
          <a:lstStyle/>
          <a:p>
            <a:pPr algn="r">
              <a:lnSpc>
                <a:spcPct val="100000"/>
              </a:lnSpc>
            </a:pPr>
            <a:fld id="{0F94707D-7089-406A-8CEF-FBBC305676D7}" type="datetime1">
              <a:rPr lang="en-US" sz="1200" b="0" strike="noStrike" spc="-1">
                <a:solidFill>
                  <a:srgbClr val="8B8B8B"/>
                </a:solidFill>
                <a:latin typeface="Calibri"/>
              </a:rPr>
              <a:t>3/23/2023</a:t>
            </a:fld>
            <a:endParaRPr lang="en" sz="1200" b="0" strike="noStrike" spc="-1">
              <a:latin typeface="Times New Roman"/>
            </a:endParaRPr>
          </a:p>
        </p:txBody>
      </p:sp>
      <p:sp>
        <p:nvSpPr>
          <p:cNvPr id="46" name="PlaceHolder 4"/>
          <p:cNvSpPr>
            <a:spLocks noGrp="1"/>
          </p:cNvSpPr>
          <p:nvPr>
            <p:ph type="ftr"/>
          </p:nvPr>
        </p:nvSpPr>
        <p:spPr>
          <a:xfrm>
            <a:off x="3124080" y="6356520"/>
            <a:ext cx="2895120" cy="364680"/>
          </a:xfrm>
          <a:prstGeom prst="rect">
            <a:avLst/>
          </a:prstGeom>
        </p:spPr>
        <p:txBody>
          <a:bodyPr anchor="ctr">
            <a:noAutofit/>
          </a:bodyPr>
          <a:lstStyle/>
          <a:p>
            <a:endParaRPr lang="en" sz="2400" b="0" strike="noStrike" spc="-1">
              <a:latin typeface="Times New Roman"/>
            </a:endParaRPr>
          </a:p>
        </p:txBody>
      </p:sp>
      <p:sp>
        <p:nvSpPr>
          <p:cNvPr id="47" name="PlaceHolder 5"/>
          <p:cNvSpPr>
            <a:spLocks noGrp="1"/>
          </p:cNvSpPr>
          <p:nvPr>
            <p:ph type="sldNum"/>
          </p:nvPr>
        </p:nvSpPr>
        <p:spPr>
          <a:xfrm>
            <a:off x="457200" y="6356520"/>
            <a:ext cx="2133360" cy="364680"/>
          </a:xfrm>
          <a:prstGeom prst="rect">
            <a:avLst/>
          </a:prstGeom>
        </p:spPr>
        <p:txBody>
          <a:bodyPr anchor="ctr">
            <a:noAutofit/>
          </a:bodyPr>
          <a:lstStyle/>
          <a:p>
            <a:pPr>
              <a:lnSpc>
                <a:spcPct val="100000"/>
              </a:lnSpc>
            </a:pPr>
            <a:fld id="{25A91D85-3FEC-47F9-B2EC-6A223EB17120}" type="slidenum">
              <a:rPr lang="en-US" sz="1200" b="0" strike="noStrike" spc="-1">
                <a:solidFill>
                  <a:srgbClr val="8B8B8B"/>
                </a:solidFill>
                <a:latin typeface="Calibri"/>
              </a:rPr>
              <a:t>‹#›</a:t>
            </a:fld>
            <a:endParaRPr lang="en" sz="1200" b="0" strike="noStrike" spc="-1">
              <a:latin typeface="Times New Roman"/>
            </a:endParaRPr>
          </a:p>
        </p:txBody>
      </p:sp>
      <p:pic>
        <p:nvPicPr>
          <p:cNvPr id="48" name="Picture 8"/>
          <p:cNvPicPr/>
          <p:nvPr/>
        </p:nvPicPr>
        <p:blipFill>
          <a:blip r:embed="rId14"/>
          <a:stretch/>
        </p:blipFill>
        <p:spPr>
          <a:xfrm>
            <a:off x="76320" y="44280"/>
            <a:ext cx="981360" cy="609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13.xml"/><Relationship Id="rId1" Type="http://schemas.openxmlformats.org/officeDocument/2006/relationships/video" Target="https://www.youtube.com/embed/K96an3G9MRw?feature=oembe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sci-hub.se/10.1109/cvpr.2012.6247914" TargetMode="External"/><Relationship Id="rId2" Type="http://schemas.openxmlformats.org/officeDocument/2006/relationships/hyperlink" Target="https://www.cv-foundation.org/openaccess/content_cvpr_workshops_2013/W03/papers/Yi_Detection_of_Moving_2013_CVPR_paper.pdf" TargetMode="External"/><Relationship Id="rId1" Type="http://schemas.openxmlformats.org/officeDocument/2006/relationships/slideLayout" Target="../slideLayouts/slideLayout13.xml"/><Relationship Id="rId5" Type="http://schemas.openxmlformats.org/officeDocument/2006/relationships/hyperlink" Target="https://docs.nvidia.com/vpi/index.html" TargetMode="External"/><Relationship Id="rId4" Type="http://schemas.openxmlformats.org/officeDocument/2006/relationships/hyperlink" Target="https://sci-hub.se/10.1109/ICIP.2015.735173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914400" y="1772280"/>
            <a:ext cx="6502320" cy="1369440"/>
          </a:xfrm>
          <a:prstGeom prst="rect">
            <a:avLst/>
          </a:prstGeom>
          <a:noFill/>
          <a:ln>
            <a:noFill/>
          </a:ln>
        </p:spPr>
        <p:txBody>
          <a:bodyPr lIns="91440" tIns="45720" rIns="91440" bIns="45720" anchor="ctr">
            <a:normAutofit fontScale="96500" lnSpcReduction="10000"/>
          </a:bodyPr>
          <a:lstStyle/>
          <a:p>
            <a:pPr algn="ctr"/>
            <a:r>
              <a:rPr lang="en-US" sz="2400" spc="-1">
                <a:solidFill>
                  <a:srgbClr val="002060"/>
                </a:solidFill>
                <a:latin typeface="Calibri"/>
              </a:rPr>
              <a:t>Midterm Presentation</a:t>
            </a:r>
            <a:br>
              <a:rPr lang="en-US"/>
            </a:br>
            <a:br>
              <a:rPr lang="en-US"/>
            </a:br>
            <a:r>
              <a:rPr lang="en-US" sz="2400" spc="-1">
                <a:solidFill>
                  <a:srgbClr val="002060"/>
                </a:solidFill>
                <a:latin typeface="Calibri"/>
              </a:rPr>
              <a:t>Real Time Object Tracking from Non-stationary Camera</a:t>
            </a:r>
          </a:p>
        </p:txBody>
      </p:sp>
      <p:sp>
        <p:nvSpPr>
          <p:cNvPr id="92" name="TextShape 2"/>
          <p:cNvSpPr txBox="1"/>
          <p:nvPr/>
        </p:nvSpPr>
        <p:spPr>
          <a:xfrm>
            <a:off x="844200" y="3279960"/>
            <a:ext cx="7385040" cy="3194280"/>
          </a:xfrm>
          <a:prstGeom prst="rect">
            <a:avLst/>
          </a:prstGeom>
          <a:noFill/>
          <a:ln>
            <a:noFill/>
          </a:ln>
        </p:spPr>
        <p:txBody>
          <a:bodyPr lIns="91440" tIns="45720" rIns="91440" bIns="45720" anchor="t">
            <a:noAutofit/>
          </a:bodyPr>
          <a:lstStyle/>
          <a:p>
            <a:pPr>
              <a:lnSpc>
                <a:spcPct val="100000"/>
              </a:lnSpc>
              <a:spcBef>
                <a:spcPts val="479"/>
              </a:spcBef>
              <a:tabLst>
                <a:tab pos="0" algn="l"/>
              </a:tabLst>
            </a:pPr>
            <a:r>
              <a:rPr lang="en-US" sz="2400" b="0" u="sng" strike="noStrike" spc="-1">
                <a:solidFill>
                  <a:srgbClr val="002060"/>
                </a:solidFill>
                <a:uFillTx/>
                <a:latin typeface="Calibri"/>
              </a:rPr>
              <a:t>Students:</a:t>
            </a:r>
            <a:r>
              <a:rPr lang="en-US" sz="2400" b="0" strike="noStrike" spc="-1">
                <a:solidFill>
                  <a:srgbClr val="002060"/>
                </a:solidFill>
                <a:latin typeface="Calibri"/>
              </a:rPr>
              <a:t> Mathias </a:t>
            </a:r>
            <a:r>
              <a:rPr lang="en-US" sz="2400" b="0" strike="noStrike" spc="-1" err="1">
                <a:solidFill>
                  <a:srgbClr val="002060"/>
                </a:solidFill>
                <a:latin typeface="Calibri"/>
              </a:rPr>
              <a:t>Bensimhon</a:t>
            </a:r>
            <a:endParaRPr lang="en" sz="2400" b="0" strike="noStrike" spc="-1" err="1">
              <a:latin typeface="Arial"/>
            </a:endParaRPr>
          </a:p>
          <a:p>
            <a:pPr>
              <a:lnSpc>
                <a:spcPct val="100000"/>
              </a:lnSpc>
              <a:spcBef>
                <a:spcPts val="479"/>
              </a:spcBef>
              <a:tabLst>
                <a:tab pos="0" algn="l"/>
              </a:tabLst>
            </a:pPr>
            <a:r>
              <a:rPr lang="en-US" sz="2400" b="0" u="sng" strike="noStrike" spc="-1">
                <a:solidFill>
                  <a:srgbClr val="002060"/>
                </a:solidFill>
                <a:uFillTx/>
                <a:latin typeface="Calibri"/>
              </a:rPr>
              <a:t>Supervisor</a:t>
            </a:r>
            <a:r>
              <a:rPr lang="en-US" sz="2400" b="0" strike="noStrike" spc="-1">
                <a:solidFill>
                  <a:srgbClr val="002060"/>
                </a:solidFill>
                <a:latin typeface="Calibri"/>
              </a:rPr>
              <a:t>: </a:t>
            </a:r>
            <a:r>
              <a:rPr lang="en-US" sz="2400" spc="-1">
                <a:solidFill>
                  <a:srgbClr val="002060"/>
                </a:solidFill>
                <a:latin typeface="Calibri"/>
              </a:rPr>
              <a:t>Johanan</a:t>
            </a:r>
            <a:r>
              <a:rPr lang="en-US" sz="2400" b="0" strike="noStrike" spc="-1">
                <a:solidFill>
                  <a:srgbClr val="002060"/>
                </a:solidFill>
                <a:latin typeface="Calibri"/>
              </a:rPr>
              <a:t> Erez</a:t>
            </a:r>
            <a:endParaRPr lang="en" sz="2400" b="0" strike="noStrike" spc="-1">
              <a:latin typeface="Arial"/>
            </a:endParaRPr>
          </a:p>
          <a:p>
            <a:pPr>
              <a:lnSpc>
                <a:spcPct val="100000"/>
              </a:lnSpc>
              <a:spcBef>
                <a:spcPts val="360"/>
              </a:spcBef>
              <a:tabLst>
                <a:tab pos="0" algn="l"/>
              </a:tabLst>
            </a:pPr>
            <a:endParaRPr lang="en" sz="2400" b="0" strike="noStrike" spc="-1">
              <a:latin typeface="Arial"/>
            </a:endParaRPr>
          </a:p>
          <a:p>
            <a:pPr>
              <a:lnSpc>
                <a:spcPct val="100000"/>
              </a:lnSpc>
              <a:spcBef>
                <a:spcPts val="400"/>
              </a:spcBef>
              <a:tabLst>
                <a:tab pos="0" algn="l"/>
              </a:tabLst>
            </a:pPr>
            <a:r>
              <a:rPr lang="en-US" sz="2000" b="0" strike="noStrike" spc="-1">
                <a:solidFill>
                  <a:srgbClr val="002060"/>
                </a:solidFill>
                <a:latin typeface="Calibri"/>
              </a:rPr>
              <a:t>Context: Project B</a:t>
            </a:r>
            <a:endParaRPr lang="en" sz="2000" b="0" strike="noStrike" spc="-1">
              <a:latin typeface="Arial"/>
            </a:endParaRPr>
          </a:p>
          <a:p>
            <a:pPr>
              <a:spcBef>
                <a:spcPts val="400"/>
              </a:spcBef>
              <a:tabLst>
                <a:tab pos="0" algn="l"/>
              </a:tabLst>
            </a:pPr>
            <a:r>
              <a:rPr lang="en-US" sz="2000" b="0" strike="noStrike" spc="-1">
                <a:solidFill>
                  <a:srgbClr val="002060"/>
                </a:solidFill>
                <a:latin typeface="Calibri"/>
              </a:rPr>
              <a:t>Semester:</a:t>
            </a:r>
            <a:r>
              <a:rPr lang="en-US" sz="2000" spc="-1">
                <a:solidFill>
                  <a:srgbClr val="002060"/>
                </a:solidFill>
                <a:latin typeface="Calibri"/>
              </a:rPr>
              <a:t> </a:t>
            </a:r>
            <a:r>
              <a:rPr lang="en-US" sz="2000" b="0" strike="noStrike" spc="-1">
                <a:solidFill>
                  <a:srgbClr val="002060"/>
                </a:solidFill>
                <a:latin typeface="Calibri"/>
              </a:rPr>
              <a:t> Winter</a:t>
            </a:r>
            <a:r>
              <a:rPr lang="en-US" sz="2000" spc="-1">
                <a:solidFill>
                  <a:srgbClr val="002060"/>
                </a:solidFill>
                <a:latin typeface="Calibri"/>
              </a:rPr>
              <a:t> </a:t>
            </a:r>
            <a:r>
              <a:rPr lang="en-US" sz="2000" b="0" strike="noStrike" spc="-1">
                <a:solidFill>
                  <a:srgbClr val="002060"/>
                </a:solidFill>
                <a:latin typeface="Calibri"/>
              </a:rPr>
              <a:t> 2021</a:t>
            </a:r>
            <a:endParaRPr lang="en" sz="2000" b="0" strike="noStrike" spc="-1">
              <a:latin typeface="Arial"/>
            </a:endParaRPr>
          </a:p>
          <a:p>
            <a:pPr>
              <a:lnSpc>
                <a:spcPct val="100000"/>
              </a:lnSpc>
              <a:spcBef>
                <a:spcPts val="400"/>
              </a:spcBef>
              <a:tabLst>
                <a:tab pos="0" algn="l"/>
              </a:tabLst>
            </a:pPr>
            <a:r>
              <a:rPr lang="en-US" sz="2000" b="0" strike="noStrike" spc="-1">
                <a:solidFill>
                  <a:srgbClr val="002060"/>
                </a:solidFill>
                <a:latin typeface="Calibri"/>
              </a:rPr>
              <a:t>Date: 09/05/2022</a:t>
            </a:r>
            <a:endParaRPr lang="en" sz="2000" b="0" strike="noStrike" spc="-1">
              <a:latin typeface="Arial"/>
            </a:endParaRPr>
          </a:p>
          <a:p>
            <a:pPr>
              <a:lnSpc>
                <a:spcPct val="100000"/>
              </a:lnSpc>
              <a:spcBef>
                <a:spcPts val="241"/>
              </a:spcBef>
              <a:tabLst>
                <a:tab pos="0" algn="l"/>
              </a:tabLst>
            </a:pPr>
            <a:endParaRPr lang="en" sz="2000" b="0" strike="noStrike" spc="-1">
              <a:latin typeface="Arial"/>
            </a:endParaRPr>
          </a:p>
          <a:p>
            <a:pPr>
              <a:lnSpc>
                <a:spcPct val="100000"/>
              </a:lnSpc>
              <a:spcBef>
                <a:spcPts val="479"/>
              </a:spcBef>
              <a:tabLst>
                <a:tab pos="0" algn="l"/>
              </a:tabLst>
            </a:pPr>
            <a:endParaRPr lang="en" sz="2000" b="0" strike="noStrike" spc="-1">
              <a:latin typeface="Arial"/>
            </a:endParaRPr>
          </a:p>
          <a:p>
            <a:pPr>
              <a:lnSpc>
                <a:spcPct val="100000"/>
              </a:lnSpc>
              <a:spcBef>
                <a:spcPts val="479"/>
              </a:spcBef>
              <a:tabLst>
                <a:tab pos="0" algn="l"/>
              </a:tabLst>
            </a:pPr>
            <a:endParaRPr lang="en" sz="2000" b="0" strike="noStrike" spc="-1">
              <a:latin typeface="Arial"/>
            </a:endParaRPr>
          </a:p>
          <a:p>
            <a:pPr>
              <a:lnSpc>
                <a:spcPct val="100000"/>
              </a:lnSpc>
              <a:spcBef>
                <a:spcPts val="479"/>
              </a:spcBef>
              <a:tabLst>
                <a:tab pos="0" algn="l"/>
              </a:tabLst>
            </a:pPr>
            <a:endParaRPr lang="en" sz="2000" b="0" strike="noStrike" spc="-1">
              <a:latin typeface="Arial"/>
            </a:endParaRPr>
          </a:p>
          <a:p>
            <a:pPr>
              <a:lnSpc>
                <a:spcPct val="100000"/>
              </a:lnSpc>
              <a:spcBef>
                <a:spcPts val="479"/>
              </a:spcBef>
              <a:tabLst>
                <a:tab pos="0" algn="l"/>
              </a:tabLst>
            </a:pPr>
            <a:endParaRPr lang="en" sz="2000" b="0" strike="noStrike" spc="-1">
              <a:latin typeface="Arial"/>
            </a:endParaRPr>
          </a:p>
          <a:p>
            <a:pPr>
              <a:lnSpc>
                <a:spcPct val="100000"/>
              </a:lnSpc>
              <a:spcBef>
                <a:spcPts val="479"/>
              </a:spcBef>
              <a:tabLst>
                <a:tab pos="0" algn="l"/>
              </a:tabLst>
            </a:pPr>
            <a:endParaRPr lang="en" sz="2000" b="0" strike="noStrike" spc="-1">
              <a:latin typeface="Arial"/>
            </a:endParaRPr>
          </a:p>
          <a:p>
            <a:pPr>
              <a:lnSpc>
                <a:spcPct val="100000"/>
              </a:lnSpc>
              <a:spcBef>
                <a:spcPts val="479"/>
              </a:spcBef>
              <a:tabLst>
                <a:tab pos="0" algn="l"/>
              </a:tabLst>
            </a:pPr>
            <a:endParaRPr lang="en" sz="2000" b="0" strike="noStrike" spc="-1">
              <a:latin typeface="Arial"/>
            </a:endParaRPr>
          </a:p>
          <a:p>
            <a:pPr>
              <a:lnSpc>
                <a:spcPct val="100000"/>
              </a:lnSpc>
              <a:spcBef>
                <a:spcPts val="479"/>
              </a:spcBef>
              <a:tabLst>
                <a:tab pos="0" algn="l"/>
              </a:tabLst>
            </a:pPr>
            <a:endParaRPr lang="en" sz="2000" b="0" strike="noStrike" spc="-1">
              <a:latin typeface="Arial"/>
            </a:endParaRPr>
          </a:p>
        </p:txBody>
      </p:sp>
      <p:pic>
        <p:nvPicPr>
          <p:cNvPr id="94" name="Picture 8"/>
          <p:cNvPicPr/>
          <p:nvPr/>
        </p:nvPicPr>
        <p:blipFill>
          <a:blip r:embed="rId3"/>
          <a:stretch/>
        </p:blipFill>
        <p:spPr>
          <a:xfrm>
            <a:off x="0" y="-50400"/>
            <a:ext cx="8859960" cy="16308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F4A3-FE8D-09AD-2DAC-4B6FE3CB98C7}"/>
              </a:ext>
            </a:extLst>
          </p:cNvPr>
          <p:cNvSpPr>
            <a:spLocks noGrp="1"/>
          </p:cNvSpPr>
          <p:nvPr>
            <p:ph type="title"/>
          </p:nvPr>
        </p:nvSpPr>
        <p:spPr/>
        <p:txBody>
          <a:bodyPr/>
          <a:lstStyle/>
          <a:p>
            <a:pPr algn="ctr"/>
            <a:r>
              <a:rPr lang="en-US">
                <a:solidFill>
                  <a:schemeClr val="tx2">
                    <a:lumMod val="50000"/>
                  </a:schemeClr>
                </a:solidFill>
              </a:rPr>
              <a:t>Motion compensation model</a:t>
            </a:r>
          </a:p>
        </p:txBody>
      </p:sp>
      <p:sp>
        <p:nvSpPr>
          <p:cNvPr id="3" name="Subtitle 2">
            <a:extLst>
              <a:ext uri="{FF2B5EF4-FFF2-40B4-BE49-F238E27FC236}">
                <a16:creationId xmlns:a16="http://schemas.microsoft.com/office/drawing/2014/main" id="{A497A92E-B99A-0329-C34D-7220EF5A6110}"/>
              </a:ext>
            </a:extLst>
          </p:cNvPr>
          <p:cNvSpPr>
            <a:spLocks noGrp="1"/>
          </p:cNvSpPr>
          <p:nvPr>
            <p:ph type="subTitle"/>
          </p:nvPr>
        </p:nvSpPr>
        <p:spPr>
          <a:xfrm>
            <a:off x="288851" y="1382238"/>
            <a:ext cx="8229240" cy="5138709"/>
          </a:xfrm>
        </p:spPr>
        <p:txBody>
          <a:bodyPr lIns="0" tIns="0" rIns="0" bIns="0" anchor="t">
            <a:noAutofit/>
          </a:bodyPr>
          <a:lstStyle/>
          <a:p>
            <a:r>
              <a:rPr lang="en-US" sz="2400">
                <a:solidFill>
                  <a:schemeClr val="tx2">
                    <a:lumMod val="50000"/>
                  </a:schemeClr>
                </a:solidFill>
              </a:rPr>
              <a:t>The model is based on KLT algorithm which estimates the 2D translation and the scale change </a:t>
            </a:r>
            <a:br>
              <a:rPr lang="en-US" sz="2400">
                <a:solidFill>
                  <a:schemeClr val="tx2">
                    <a:lumMod val="50000"/>
                  </a:schemeClr>
                </a:solidFill>
              </a:rPr>
            </a:br>
            <a:r>
              <a:rPr lang="en-US" sz="2400">
                <a:ea typeface="+mj-lt"/>
                <a:cs typeface="+mj-lt"/>
              </a:rPr>
              <a:t>We divide the image in 32x24 grids and perform KLT on every corner of the grid</a:t>
            </a:r>
            <a:br>
              <a:rPr lang="en-US" sz="2400">
                <a:ea typeface="+mj-lt"/>
                <a:cs typeface="+mj-lt"/>
              </a:rPr>
            </a:br>
            <a:r>
              <a:rPr lang="en-US" sz="2400">
                <a:ea typeface="+mj-lt"/>
                <a:cs typeface="+mj-lt"/>
              </a:rPr>
              <a:t> </a:t>
            </a:r>
            <a:br>
              <a:rPr lang="en-US" sz="2400"/>
            </a:br>
            <a:r>
              <a:rPr lang="en-US" sz="2400">
                <a:solidFill>
                  <a:schemeClr val="tx2">
                    <a:lumMod val="50000"/>
                  </a:schemeClr>
                </a:solidFill>
              </a:rPr>
              <a:t>Because an accurate estimation is time consuming, we use a </a:t>
            </a:r>
            <a:r>
              <a:rPr lang="en-US" sz="2400" b="1">
                <a:solidFill>
                  <a:schemeClr val="tx2">
                    <a:lumMod val="50000"/>
                  </a:schemeClr>
                </a:solidFill>
              </a:rPr>
              <a:t>projective camera model </a:t>
            </a:r>
            <a:r>
              <a:rPr lang="en-US" sz="2400">
                <a:solidFill>
                  <a:schemeClr val="tx2">
                    <a:lumMod val="50000"/>
                  </a:schemeClr>
                </a:solidFill>
              </a:rPr>
              <a:t>which we denote H</a:t>
            </a:r>
            <a:r>
              <a:rPr lang="en-US" sz="2400" baseline="-25000">
                <a:solidFill>
                  <a:schemeClr val="tx2">
                    <a:lumMod val="50000"/>
                  </a:schemeClr>
                </a:solidFill>
              </a:rPr>
              <a:t>t:t-1</a:t>
            </a:r>
            <a:br>
              <a:rPr lang="en-US" sz="2400" baseline="-25000">
                <a:solidFill>
                  <a:schemeClr val="tx2">
                    <a:lumMod val="50000"/>
                  </a:schemeClr>
                </a:solidFill>
              </a:rPr>
            </a:br>
            <a:endParaRPr lang="en-US" sz="2400" baseline="-25000">
              <a:solidFill>
                <a:schemeClr val="tx2">
                  <a:lumMod val="50000"/>
                </a:schemeClr>
              </a:solidFill>
            </a:endParaRPr>
          </a:p>
          <a:p>
            <a:r>
              <a:rPr lang="en-US" sz="2400"/>
              <a:t>Because each grid overlap multiple grids containing an SGM  we'll mix them and create a compensated model </a:t>
            </a:r>
          </a:p>
          <a:p>
            <a:endParaRPr lang="en-US" sz="2400" baseline="-25000"/>
          </a:p>
          <a:p>
            <a:r>
              <a:rPr lang="en-US" sz="2400"/>
              <a:t>The result model will be weighted </a:t>
            </a:r>
            <a:br>
              <a:rPr lang="en-US" sz="2400"/>
            </a:br>
            <a:r>
              <a:rPr lang="en-US" sz="2400"/>
              <a:t>according to the proportion of each </a:t>
            </a:r>
          </a:p>
          <a:p>
            <a:r>
              <a:rPr lang="en-US" sz="2400"/>
              <a:t>Model in the grid </a:t>
            </a:r>
            <a:br>
              <a:rPr lang="en-US" sz="2400"/>
            </a:br>
            <a:r>
              <a:rPr lang="en-US"/>
              <a:t> </a:t>
            </a:r>
            <a:endParaRPr lang="en-US" sz="2400"/>
          </a:p>
        </p:txBody>
      </p:sp>
      <p:pic>
        <p:nvPicPr>
          <p:cNvPr id="4" name="Picture 4" descr="Diagram&#10;&#10;Description automatically generated">
            <a:extLst>
              <a:ext uri="{FF2B5EF4-FFF2-40B4-BE49-F238E27FC236}">
                <a16:creationId xmlns:a16="http://schemas.microsoft.com/office/drawing/2014/main" id="{A73FB9AD-D895-9C3E-159F-A607229410C3}"/>
              </a:ext>
            </a:extLst>
          </p:cNvPr>
          <p:cNvPicPr>
            <a:picLocks noChangeAspect="1"/>
          </p:cNvPicPr>
          <p:nvPr/>
        </p:nvPicPr>
        <p:blipFill>
          <a:blip r:embed="rId2"/>
          <a:stretch>
            <a:fillRect/>
          </a:stretch>
        </p:blipFill>
        <p:spPr>
          <a:xfrm>
            <a:off x="5761075" y="4837518"/>
            <a:ext cx="3212804" cy="2118243"/>
          </a:xfrm>
          <a:prstGeom prst="rect">
            <a:avLst/>
          </a:prstGeom>
        </p:spPr>
      </p:pic>
    </p:spTree>
    <p:extLst>
      <p:ext uri="{BB962C8B-B14F-4D97-AF65-F5344CB8AC3E}">
        <p14:creationId xmlns:p14="http://schemas.microsoft.com/office/powerpoint/2010/main" val="33063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1844BB-679B-4778-9ACD-930743F9BB4A}"/>
              </a:ext>
            </a:extLst>
          </p:cNvPr>
          <p:cNvSpPr>
            <a:spLocks noGrp="1"/>
          </p:cNvSpPr>
          <p:nvPr>
            <p:ph type="subTitle"/>
          </p:nvPr>
        </p:nvSpPr>
        <p:spPr>
          <a:xfrm>
            <a:off x="457200" y="785038"/>
            <a:ext cx="8229240" cy="5340722"/>
          </a:xfrm>
        </p:spPr>
        <p:txBody>
          <a:bodyPr lIns="0" tIns="0" rIns="0" bIns="0" anchor="t">
            <a:noAutofit/>
          </a:bodyPr>
          <a:lstStyle/>
          <a:p>
            <a:r>
              <a:rPr lang="en-US" sz="2400" dirty="0">
                <a:solidFill>
                  <a:schemeClr val="tx2">
                    <a:lumMod val="50000"/>
                  </a:schemeClr>
                </a:solidFill>
              </a:rPr>
              <a:t>The compensated model is computed as:</a:t>
            </a:r>
          </a:p>
          <a:p>
            <a:endParaRPr lang="en-US" sz="2400">
              <a:solidFill>
                <a:schemeClr val="tx2">
                  <a:lumMod val="50000"/>
                </a:schemeClr>
              </a:solidFill>
            </a:endParaRPr>
          </a:p>
          <a:p>
            <a:endParaRPr lang="en-US" sz="2400">
              <a:solidFill>
                <a:schemeClr val="tx2">
                  <a:lumMod val="50000"/>
                </a:schemeClr>
              </a:solidFill>
            </a:endParaRPr>
          </a:p>
          <a:p>
            <a:endParaRPr lang="en-US" sz="2400">
              <a:solidFill>
                <a:schemeClr val="tx2">
                  <a:lumMod val="50000"/>
                </a:schemeClr>
              </a:solidFill>
            </a:endParaRPr>
          </a:p>
          <a:p>
            <a:endParaRPr lang="en-US" sz="2400">
              <a:solidFill>
                <a:schemeClr val="tx2">
                  <a:lumMod val="50000"/>
                </a:schemeClr>
              </a:solidFill>
            </a:endParaRPr>
          </a:p>
          <a:p>
            <a:endParaRPr lang="en-US" sz="2400">
              <a:solidFill>
                <a:schemeClr val="tx2">
                  <a:lumMod val="50000"/>
                </a:schemeClr>
              </a:solidFill>
            </a:endParaRPr>
          </a:p>
          <a:p>
            <a:r>
              <a:rPr lang="en-US" sz="2400" dirty="0">
                <a:solidFill>
                  <a:schemeClr val="tx2">
                    <a:lumMod val="50000"/>
                  </a:schemeClr>
                </a:solidFill>
              </a:rPr>
              <a:t>After computation of compensated parameters if 2 nearby regions differ a lot , we'll obtain large variance so the model has not learned much so we'll decrease the age as:</a:t>
            </a:r>
          </a:p>
          <a:p>
            <a:endParaRPr lang="en-US" sz="2400">
              <a:solidFill>
                <a:schemeClr val="tx2">
                  <a:lumMod val="50000"/>
                </a:schemeClr>
              </a:solidFill>
            </a:endParaRPr>
          </a:p>
          <a:p>
            <a:r>
              <a:rPr lang="en-US" sz="2400" dirty="0">
                <a:solidFill>
                  <a:schemeClr val="tx2">
                    <a:lumMod val="50000"/>
                  </a:schemeClr>
                </a:solidFill>
              </a:rPr>
              <a:t>                               if</a:t>
            </a:r>
          </a:p>
        </p:txBody>
      </p:sp>
      <p:pic>
        <p:nvPicPr>
          <p:cNvPr id="4" name="Picture 4" descr="A picture containing text, watch, clock&#10;&#10;Description automatically generated">
            <a:extLst>
              <a:ext uri="{FF2B5EF4-FFF2-40B4-BE49-F238E27FC236}">
                <a16:creationId xmlns:a16="http://schemas.microsoft.com/office/drawing/2014/main" id="{4F5F316A-2A0F-C826-B054-97702DCB6033}"/>
              </a:ext>
            </a:extLst>
          </p:cNvPr>
          <p:cNvPicPr>
            <a:picLocks noChangeAspect="1"/>
          </p:cNvPicPr>
          <p:nvPr/>
        </p:nvPicPr>
        <p:blipFill>
          <a:blip r:embed="rId2"/>
          <a:stretch>
            <a:fillRect/>
          </a:stretch>
        </p:blipFill>
        <p:spPr>
          <a:xfrm>
            <a:off x="613144" y="1202147"/>
            <a:ext cx="2743200" cy="838635"/>
          </a:xfrm>
          <a:prstGeom prst="rect">
            <a:avLst/>
          </a:prstGeom>
        </p:spPr>
      </p:pic>
      <p:pic>
        <p:nvPicPr>
          <p:cNvPr id="5" name="Picture 5" descr="Diagram, schematic&#10;&#10;Description automatically generated">
            <a:extLst>
              <a:ext uri="{FF2B5EF4-FFF2-40B4-BE49-F238E27FC236}">
                <a16:creationId xmlns:a16="http://schemas.microsoft.com/office/drawing/2014/main" id="{7020B976-FC56-8B98-9970-5D3B4D77C6D7}"/>
              </a:ext>
            </a:extLst>
          </p:cNvPr>
          <p:cNvPicPr>
            <a:picLocks noChangeAspect="1"/>
          </p:cNvPicPr>
          <p:nvPr/>
        </p:nvPicPr>
        <p:blipFill>
          <a:blip r:embed="rId3"/>
          <a:stretch>
            <a:fillRect/>
          </a:stretch>
        </p:blipFill>
        <p:spPr>
          <a:xfrm>
            <a:off x="3926958" y="1162942"/>
            <a:ext cx="5215269" cy="908187"/>
          </a:xfrm>
          <a:prstGeom prst="rect">
            <a:avLst/>
          </a:prstGeom>
        </p:spPr>
      </p:pic>
      <p:pic>
        <p:nvPicPr>
          <p:cNvPr id="6" name="Picture 6" descr="A picture containing text, watch&#10;&#10;Description automatically generated">
            <a:extLst>
              <a:ext uri="{FF2B5EF4-FFF2-40B4-BE49-F238E27FC236}">
                <a16:creationId xmlns:a16="http://schemas.microsoft.com/office/drawing/2014/main" id="{C2909CC6-BE86-A741-D112-F36A557F0282}"/>
              </a:ext>
            </a:extLst>
          </p:cNvPr>
          <p:cNvPicPr>
            <a:picLocks noChangeAspect="1"/>
          </p:cNvPicPr>
          <p:nvPr/>
        </p:nvPicPr>
        <p:blipFill>
          <a:blip r:embed="rId4"/>
          <a:stretch>
            <a:fillRect/>
          </a:stretch>
        </p:blipFill>
        <p:spPr>
          <a:xfrm>
            <a:off x="666307" y="1889308"/>
            <a:ext cx="2415363" cy="731359"/>
          </a:xfrm>
          <a:prstGeom prst="rect">
            <a:avLst/>
          </a:prstGeom>
        </p:spPr>
      </p:pic>
      <p:pic>
        <p:nvPicPr>
          <p:cNvPr id="7" name="Picture 7" descr="A picture containing chart&#10;&#10;Description automatically generated">
            <a:extLst>
              <a:ext uri="{FF2B5EF4-FFF2-40B4-BE49-F238E27FC236}">
                <a16:creationId xmlns:a16="http://schemas.microsoft.com/office/drawing/2014/main" id="{DA205FE0-BEA1-78FD-B5BE-2BECB0277011}"/>
              </a:ext>
            </a:extLst>
          </p:cNvPr>
          <p:cNvPicPr>
            <a:picLocks noChangeAspect="1"/>
          </p:cNvPicPr>
          <p:nvPr/>
        </p:nvPicPr>
        <p:blipFill>
          <a:blip r:embed="rId5"/>
          <a:stretch>
            <a:fillRect/>
          </a:stretch>
        </p:blipFill>
        <p:spPr>
          <a:xfrm>
            <a:off x="5726961" y="1786824"/>
            <a:ext cx="1491217" cy="954051"/>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3C25D089-BA8A-4268-F94D-0B28E6EED69E}"/>
              </a:ext>
            </a:extLst>
          </p:cNvPr>
          <p:cNvPicPr>
            <a:picLocks noChangeAspect="1"/>
          </p:cNvPicPr>
          <p:nvPr/>
        </p:nvPicPr>
        <p:blipFill>
          <a:blip r:embed="rId6"/>
          <a:stretch>
            <a:fillRect/>
          </a:stretch>
        </p:blipFill>
        <p:spPr>
          <a:xfrm>
            <a:off x="1844749" y="4833621"/>
            <a:ext cx="5162106" cy="708364"/>
          </a:xfrm>
          <a:prstGeom prst="rect">
            <a:avLst/>
          </a:prstGeom>
        </p:spPr>
      </p:pic>
      <p:pic>
        <p:nvPicPr>
          <p:cNvPr id="2" name="Picture 7">
            <a:extLst>
              <a:ext uri="{FF2B5EF4-FFF2-40B4-BE49-F238E27FC236}">
                <a16:creationId xmlns:a16="http://schemas.microsoft.com/office/drawing/2014/main" id="{3D22B5DE-E388-13FB-4839-9332489AE43D}"/>
              </a:ext>
            </a:extLst>
          </p:cNvPr>
          <p:cNvPicPr>
            <a:picLocks noChangeAspect="1"/>
          </p:cNvPicPr>
          <p:nvPr/>
        </p:nvPicPr>
        <p:blipFill>
          <a:blip r:embed="rId7"/>
          <a:stretch>
            <a:fillRect/>
          </a:stretch>
        </p:blipFill>
        <p:spPr>
          <a:xfrm>
            <a:off x="3674213" y="3997067"/>
            <a:ext cx="1352550" cy="352425"/>
          </a:xfrm>
          <a:prstGeom prst="rect">
            <a:avLst/>
          </a:prstGeom>
        </p:spPr>
      </p:pic>
    </p:spTree>
    <p:extLst>
      <p:ext uri="{BB962C8B-B14F-4D97-AF65-F5344CB8AC3E}">
        <p14:creationId xmlns:p14="http://schemas.microsoft.com/office/powerpoint/2010/main" val="340048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3B78-B91E-A62E-0F18-89453E5DA2DB}"/>
              </a:ext>
            </a:extLst>
          </p:cNvPr>
          <p:cNvSpPr>
            <a:spLocks noGrp="1"/>
          </p:cNvSpPr>
          <p:nvPr>
            <p:ph type="title"/>
          </p:nvPr>
        </p:nvSpPr>
        <p:spPr/>
        <p:txBody>
          <a:bodyPr/>
          <a:lstStyle/>
          <a:p>
            <a:pPr algn="ctr"/>
            <a:r>
              <a:rPr lang="en-US">
                <a:solidFill>
                  <a:schemeClr val="tx2">
                    <a:lumMod val="50000"/>
                  </a:schemeClr>
                </a:solidFill>
              </a:rPr>
              <a:t>Dual-mode SGM</a:t>
            </a:r>
          </a:p>
        </p:txBody>
      </p:sp>
      <p:sp>
        <p:nvSpPr>
          <p:cNvPr id="4" name="TextBox 3">
            <a:extLst>
              <a:ext uri="{FF2B5EF4-FFF2-40B4-BE49-F238E27FC236}">
                <a16:creationId xmlns:a16="http://schemas.microsoft.com/office/drawing/2014/main" id="{E987454E-73B7-17A8-273D-F14AC9BC637E}"/>
              </a:ext>
            </a:extLst>
          </p:cNvPr>
          <p:cNvSpPr txBox="1"/>
          <p:nvPr/>
        </p:nvSpPr>
        <p:spPr>
          <a:xfrm>
            <a:off x="564125" y="1421375"/>
            <a:ext cx="797558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2">
                    <a:lumMod val="50000"/>
                  </a:schemeClr>
                </a:solidFill>
              </a:rPr>
              <a:t>The interesting point of the method is to use dual-mode SGM one apparent and one candidate and according to the age of the each one we will swap between them </a:t>
            </a:r>
          </a:p>
          <a:p>
            <a:endParaRPr lang="en-US" sz="2000">
              <a:solidFill>
                <a:schemeClr val="tx2">
                  <a:lumMod val="50000"/>
                </a:schemeClr>
              </a:solidFill>
            </a:endParaRPr>
          </a:p>
          <a:p>
            <a:r>
              <a:rPr lang="en-US" sz="2000">
                <a:solidFill>
                  <a:schemeClr val="tx2">
                    <a:lumMod val="50000"/>
                  </a:schemeClr>
                </a:solidFill>
              </a:rPr>
              <a:t>The problem of having only one SGM is that with the time we cumulate errors due to foreground pixels in the grid so we add a candidate model that will swap the apparent model if </a:t>
            </a:r>
          </a:p>
          <a:p>
            <a:endParaRPr lang="en-US" sz="2000">
              <a:solidFill>
                <a:schemeClr val="tx2">
                  <a:lumMod val="50000"/>
                </a:schemeClr>
              </a:solidFill>
            </a:endParaRPr>
          </a:p>
          <a:p>
            <a:endParaRPr lang="en-US" sz="2000">
              <a:solidFill>
                <a:schemeClr val="tx2">
                  <a:lumMod val="50000"/>
                </a:schemeClr>
              </a:solidFill>
            </a:endParaRPr>
          </a:p>
          <a:p>
            <a:r>
              <a:rPr lang="en-US" sz="2000">
                <a:solidFill>
                  <a:schemeClr val="tx2">
                    <a:lumMod val="50000"/>
                  </a:schemeClr>
                </a:solidFill>
              </a:rPr>
              <a:t>As we saw in model compensation that if the variance is too large we'll decrease the age and that means that we don't learn the targeted model and so cumulate errors so we'll swap with the candidate model that is initialized with last info and is not polluted with foreground pixels</a:t>
            </a:r>
          </a:p>
        </p:txBody>
      </p:sp>
      <p:pic>
        <p:nvPicPr>
          <p:cNvPr id="3" name="Picture 4" descr="A picture containing shape&#10;&#10;Description automatically generated">
            <a:extLst>
              <a:ext uri="{FF2B5EF4-FFF2-40B4-BE49-F238E27FC236}">
                <a16:creationId xmlns:a16="http://schemas.microsoft.com/office/drawing/2014/main" id="{51DB844B-8AAF-AE1A-629A-0139C47F5FB9}"/>
              </a:ext>
            </a:extLst>
          </p:cNvPr>
          <p:cNvPicPr>
            <a:picLocks noChangeAspect="1"/>
          </p:cNvPicPr>
          <p:nvPr/>
        </p:nvPicPr>
        <p:blipFill>
          <a:blip r:embed="rId2"/>
          <a:stretch>
            <a:fillRect/>
          </a:stretch>
        </p:blipFill>
        <p:spPr>
          <a:xfrm>
            <a:off x="6692973" y="3242707"/>
            <a:ext cx="1207239" cy="381444"/>
          </a:xfrm>
          <a:prstGeom prst="rect">
            <a:avLst/>
          </a:prstGeom>
        </p:spPr>
      </p:pic>
    </p:spTree>
    <p:extLst>
      <p:ext uri="{BB962C8B-B14F-4D97-AF65-F5344CB8AC3E}">
        <p14:creationId xmlns:p14="http://schemas.microsoft.com/office/powerpoint/2010/main" val="352090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517C-AC74-F541-D5FF-889F0166BDF0}"/>
              </a:ext>
            </a:extLst>
          </p:cNvPr>
          <p:cNvSpPr>
            <a:spLocks noGrp="1"/>
          </p:cNvSpPr>
          <p:nvPr>
            <p:ph type="title"/>
          </p:nvPr>
        </p:nvSpPr>
        <p:spPr/>
        <p:txBody>
          <a:bodyPr/>
          <a:lstStyle/>
          <a:p>
            <a:pPr algn="ctr"/>
            <a:r>
              <a:rPr lang="en-US">
                <a:solidFill>
                  <a:schemeClr val="tx2">
                    <a:lumMod val="50000"/>
                  </a:schemeClr>
                </a:solidFill>
              </a:rPr>
              <a:t>Foreground detection</a:t>
            </a:r>
          </a:p>
        </p:txBody>
      </p:sp>
      <p:sp>
        <p:nvSpPr>
          <p:cNvPr id="3" name="Subtitle 2">
            <a:extLst>
              <a:ext uri="{FF2B5EF4-FFF2-40B4-BE49-F238E27FC236}">
                <a16:creationId xmlns:a16="http://schemas.microsoft.com/office/drawing/2014/main" id="{9C67D814-1D65-6AB9-21F8-C878081BE16A}"/>
              </a:ext>
            </a:extLst>
          </p:cNvPr>
          <p:cNvSpPr>
            <a:spLocks noGrp="1"/>
          </p:cNvSpPr>
          <p:nvPr>
            <p:ph type="subTitle"/>
          </p:nvPr>
        </p:nvSpPr>
        <p:spPr>
          <a:xfrm>
            <a:off x="271130" y="1710075"/>
            <a:ext cx="8229240" cy="1142640"/>
          </a:xfrm>
        </p:spPr>
        <p:txBody>
          <a:bodyPr lIns="0" tIns="0" rIns="0" bIns="0" anchor="t">
            <a:noAutofit/>
          </a:bodyPr>
          <a:lstStyle/>
          <a:p>
            <a:r>
              <a:rPr lang="en-US" sz="3600" dirty="0">
                <a:solidFill>
                  <a:schemeClr val="tx2">
                    <a:lumMod val="50000"/>
                  </a:schemeClr>
                </a:solidFill>
              </a:rPr>
              <a:t>After getting the background model, to determine foreground pixels , we select those that have distances larger than threshold from the mean </a:t>
            </a:r>
          </a:p>
          <a:p>
            <a:endParaRPr lang="en-US" sz="3600" dirty="0">
              <a:solidFill>
                <a:schemeClr val="tx2">
                  <a:lumMod val="50000"/>
                </a:schemeClr>
              </a:solidFill>
            </a:endParaRPr>
          </a:p>
        </p:txBody>
      </p:sp>
      <p:pic>
        <p:nvPicPr>
          <p:cNvPr id="4" name="Picture 4" descr="A picture containing text, watch, gauge&#10;&#10;Description automatically generated">
            <a:extLst>
              <a:ext uri="{FF2B5EF4-FFF2-40B4-BE49-F238E27FC236}">
                <a16:creationId xmlns:a16="http://schemas.microsoft.com/office/drawing/2014/main" id="{41ACC096-1175-BDE0-AFD4-8071C539A1CE}"/>
              </a:ext>
            </a:extLst>
          </p:cNvPr>
          <p:cNvPicPr>
            <a:picLocks noChangeAspect="1"/>
          </p:cNvPicPr>
          <p:nvPr/>
        </p:nvPicPr>
        <p:blipFill>
          <a:blip r:embed="rId2"/>
          <a:stretch>
            <a:fillRect/>
          </a:stretch>
        </p:blipFill>
        <p:spPr>
          <a:xfrm>
            <a:off x="2057400" y="4398048"/>
            <a:ext cx="4595037" cy="1366858"/>
          </a:xfrm>
          <a:prstGeom prst="rect">
            <a:avLst/>
          </a:prstGeom>
        </p:spPr>
      </p:pic>
    </p:spTree>
    <p:extLst>
      <p:ext uri="{BB962C8B-B14F-4D97-AF65-F5344CB8AC3E}">
        <p14:creationId xmlns:p14="http://schemas.microsoft.com/office/powerpoint/2010/main" val="11323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2060"/>
                </a:solidFill>
                <a:latin typeface="Calibri"/>
              </a:rPr>
              <a:t>Results</a:t>
            </a:r>
            <a:endParaRPr lang="en-US" sz="4400" b="0" strike="noStrike" spc="-1">
              <a:solidFill>
                <a:srgbClr val="000000"/>
              </a:solidFill>
              <a:latin typeface="Calibri"/>
            </a:endParaRPr>
          </a:p>
        </p:txBody>
      </p:sp>
      <p:sp>
        <p:nvSpPr>
          <p:cNvPr id="115" name="TextShape 3"/>
          <p:cNvSpPr txBox="1"/>
          <p:nvPr/>
        </p:nvSpPr>
        <p:spPr>
          <a:xfrm>
            <a:off x="457200" y="6356520"/>
            <a:ext cx="2133360" cy="364680"/>
          </a:xfrm>
          <a:prstGeom prst="rect">
            <a:avLst/>
          </a:prstGeom>
          <a:noFill/>
          <a:ln>
            <a:noFill/>
          </a:ln>
        </p:spPr>
        <p:txBody>
          <a:bodyPr anchor="ctr">
            <a:noAutofit/>
          </a:bodyPr>
          <a:lstStyle/>
          <a:p>
            <a:pPr>
              <a:lnSpc>
                <a:spcPct val="100000"/>
              </a:lnSpc>
            </a:pPr>
            <a:fld id="{6CED10CB-8004-47FC-9719-80F672DD34EA}" type="slidenum">
              <a:rPr lang="en-US" sz="1200" b="0" strike="noStrike" spc="-1">
                <a:solidFill>
                  <a:srgbClr val="8B8B8B"/>
                </a:solidFill>
                <a:latin typeface="Calibri"/>
              </a:rPr>
              <a:t>14</a:t>
            </a:fld>
            <a:endParaRPr lang="en" sz="1200" b="0" strike="noStrike" spc="-1">
              <a:latin typeface="Times New Roman"/>
            </a:endParaRPr>
          </a:p>
        </p:txBody>
      </p:sp>
      <p:pic>
        <p:nvPicPr>
          <p:cNvPr id="2" name="Online Media 1" title="background_subtraction">
            <a:hlinkClick r:id="" action="ppaction://media"/>
            <a:extLst>
              <a:ext uri="{FF2B5EF4-FFF2-40B4-BE49-F238E27FC236}">
                <a16:creationId xmlns:a16="http://schemas.microsoft.com/office/drawing/2014/main" id="{82C2B491-9991-A43F-5A1C-DCE7260D81F7}"/>
              </a:ext>
            </a:extLst>
          </p:cNvPr>
          <p:cNvPicPr>
            <a:picLocks noRot="1" noChangeAspect="1"/>
          </p:cNvPicPr>
          <p:nvPr>
            <a:videoFile r:link="rId1"/>
          </p:nvPr>
        </p:nvPicPr>
        <p:blipFill>
          <a:blip r:embed="rId3"/>
          <a:stretch>
            <a:fillRect/>
          </a:stretch>
        </p:blipFill>
        <p:spPr>
          <a:xfrm>
            <a:off x="1098960" y="1831259"/>
            <a:ext cx="6466757" cy="43384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E0DE-D401-2C3F-6F38-46DE7B0FCF33}"/>
              </a:ext>
            </a:extLst>
          </p:cNvPr>
          <p:cNvSpPr>
            <a:spLocks noGrp="1"/>
          </p:cNvSpPr>
          <p:nvPr>
            <p:ph type="title"/>
          </p:nvPr>
        </p:nvSpPr>
        <p:spPr/>
        <p:txBody>
          <a:bodyPr/>
          <a:lstStyle/>
          <a:p>
            <a:pPr algn="ctr"/>
            <a:r>
              <a:rPr lang="en-US" dirty="0">
                <a:solidFill>
                  <a:schemeClr val="tx2">
                    <a:lumMod val="50000"/>
                  </a:schemeClr>
                </a:solidFill>
              </a:rPr>
              <a:t>Active Attentional sampling [2] </a:t>
            </a:r>
          </a:p>
        </p:txBody>
      </p:sp>
      <p:sp>
        <p:nvSpPr>
          <p:cNvPr id="3" name="Subtitle 2">
            <a:extLst>
              <a:ext uri="{FF2B5EF4-FFF2-40B4-BE49-F238E27FC236}">
                <a16:creationId xmlns:a16="http://schemas.microsoft.com/office/drawing/2014/main" id="{4FBD4735-4F61-A195-6D94-0374F5ADF1FC}"/>
              </a:ext>
            </a:extLst>
          </p:cNvPr>
          <p:cNvSpPr>
            <a:spLocks noGrp="1"/>
          </p:cNvSpPr>
          <p:nvPr>
            <p:ph type="subTitle"/>
          </p:nvPr>
        </p:nvSpPr>
        <p:spPr>
          <a:xfrm>
            <a:off x="457200" y="1609060"/>
            <a:ext cx="8229240" cy="4525560"/>
          </a:xfrm>
        </p:spPr>
        <p:txBody>
          <a:bodyPr lIns="0" tIns="0" rIns="0" bIns="0" anchor="t">
            <a:noAutofit/>
          </a:bodyPr>
          <a:lstStyle/>
          <a:p>
            <a:r>
              <a:rPr lang="en-US" sz="2400">
                <a:solidFill>
                  <a:schemeClr val="tx2">
                    <a:lumMod val="50000"/>
                  </a:schemeClr>
                </a:solidFill>
              </a:rPr>
              <a:t>To speed up the algorithm, instead of sampling all the pixels in every frame we search for foreground pixels only in areas of interest</a:t>
            </a:r>
          </a:p>
          <a:p>
            <a:r>
              <a:rPr lang="en-US" sz="2400">
                <a:solidFill>
                  <a:schemeClr val="tx2">
                    <a:lumMod val="50000"/>
                  </a:schemeClr>
                </a:solidFill>
              </a:rPr>
              <a:t>The sampling is based on two main properties:</a:t>
            </a:r>
          </a:p>
          <a:p>
            <a:pPr marL="914400" lvl="1" indent="-457200">
              <a:buAutoNum type="arabicPeriod"/>
            </a:pPr>
            <a:r>
              <a:rPr lang="en-US" sz="2000">
                <a:solidFill>
                  <a:schemeClr val="tx2">
                    <a:lumMod val="50000"/>
                  </a:schemeClr>
                </a:solidFill>
              </a:rPr>
              <a:t>Spatial property : at each location of detection mask we will sample the neighborhood of those pixels </a:t>
            </a:r>
          </a:p>
          <a:p>
            <a:pPr marL="457200" lvl="1" indent="0">
              <a:buNone/>
            </a:pPr>
            <a:endParaRPr lang="en-US" sz="2000">
              <a:solidFill>
                <a:schemeClr val="tx2">
                  <a:lumMod val="50000"/>
                </a:schemeClr>
              </a:solidFill>
            </a:endParaRPr>
          </a:p>
          <a:p>
            <a:pPr marL="914400" lvl="1" indent="-457200">
              <a:buAutoNum type="arabicPeriod"/>
            </a:pPr>
            <a:endParaRPr lang="en-US" sz="2000">
              <a:solidFill>
                <a:schemeClr val="tx2">
                  <a:lumMod val="50000"/>
                </a:schemeClr>
              </a:solidFill>
            </a:endParaRPr>
          </a:p>
          <a:p>
            <a:pPr marL="914400" lvl="1" indent="-457200">
              <a:buAutoNum type="arabicPeriod"/>
            </a:pPr>
            <a:endParaRPr lang="en-US" sz="2000">
              <a:solidFill>
                <a:schemeClr val="tx2">
                  <a:lumMod val="50000"/>
                </a:schemeClr>
              </a:solidFill>
            </a:endParaRPr>
          </a:p>
          <a:p>
            <a:pPr marL="457200" lvl="1" indent="0">
              <a:buNone/>
            </a:pPr>
            <a:r>
              <a:rPr lang="en-US" sz="2000">
                <a:solidFill>
                  <a:schemeClr val="tx2">
                    <a:lumMod val="50000"/>
                  </a:schemeClr>
                </a:solidFill>
              </a:rPr>
              <a:t>2.    Temporal property : pixels detected as foreground in recent history are more likely to be foreground</a:t>
            </a:r>
          </a:p>
          <a:p>
            <a:pPr marL="457200" lvl="1" indent="0">
              <a:buNone/>
            </a:pPr>
            <a:endParaRPr lang="en-US" sz="2000"/>
          </a:p>
          <a:p>
            <a:pPr marL="457200" lvl="1" indent="0">
              <a:buNone/>
            </a:pPr>
            <a:endParaRPr lang="en-US" sz="2000"/>
          </a:p>
          <a:p>
            <a:pPr marL="457200" lvl="1" indent="0">
              <a:buNone/>
            </a:pPr>
            <a:r>
              <a:rPr lang="en-US" sz="2000"/>
              <a:t>Pixels will also be sampled randomly so</a:t>
            </a:r>
            <a:br>
              <a:rPr lang="en-US" sz="2000">
                <a:solidFill>
                  <a:srgbClr val="000000"/>
                </a:solidFill>
              </a:rPr>
            </a:br>
            <a:r>
              <a:rPr lang="en-US" sz="2000"/>
              <a:t>as not to miss new moving objects</a:t>
            </a:r>
            <a:br>
              <a:rPr lang="en-US" sz="2000"/>
            </a:br>
            <a:endParaRPr lang="en-US" sz="2000">
              <a:solidFill>
                <a:schemeClr val="tx2">
                  <a:lumMod val="50000"/>
                </a:schemeClr>
              </a:solidFill>
            </a:endParaRPr>
          </a:p>
        </p:txBody>
      </p:sp>
      <p:pic>
        <p:nvPicPr>
          <p:cNvPr id="4" name="Picture 4" descr="Table&#10;&#10;Description automatically generated">
            <a:extLst>
              <a:ext uri="{FF2B5EF4-FFF2-40B4-BE49-F238E27FC236}">
                <a16:creationId xmlns:a16="http://schemas.microsoft.com/office/drawing/2014/main" id="{F6498097-BDE9-65EB-93C1-82C4B7D4EE3A}"/>
              </a:ext>
            </a:extLst>
          </p:cNvPr>
          <p:cNvPicPr>
            <a:picLocks noChangeAspect="1"/>
          </p:cNvPicPr>
          <p:nvPr/>
        </p:nvPicPr>
        <p:blipFill>
          <a:blip r:embed="rId2"/>
          <a:stretch>
            <a:fillRect/>
          </a:stretch>
        </p:blipFill>
        <p:spPr>
          <a:xfrm>
            <a:off x="5592726" y="5179325"/>
            <a:ext cx="3611524" cy="1523236"/>
          </a:xfrm>
          <a:prstGeom prst="rect">
            <a:avLst/>
          </a:prstGeom>
        </p:spPr>
      </p:pic>
      <p:pic>
        <p:nvPicPr>
          <p:cNvPr id="5" name="Picture 5" descr="Text, letter&#10;&#10;Description automatically generated">
            <a:extLst>
              <a:ext uri="{FF2B5EF4-FFF2-40B4-BE49-F238E27FC236}">
                <a16:creationId xmlns:a16="http://schemas.microsoft.com/office/drawing/2014/main" id="{0E7EDA53-B429-D15E-14A0-744C0FBC9400}"/>
              </a:ext>
            </a:extLst>
          </p:cNvPr>
          <p:cNvPicPr>
            <a:picLocks noChangeAspect="1"/>
          </p:cNvPicPr>
          <p:nvPr/>
        </p:nvPicPr>
        <p:blipFill>
          <a:blip r:embed="rId3"/>
          <a:stretch>
            <a:fillRect/>
          </a:stretch>
        </p:blipFill>
        <p:spPr>
          <a:xfrm>
            <a:off x="5608233" y="3487836"/>
            <a:ext cx="3584943" cy="1011891"/>
          </a:xfrm>
          <a:prstGeom prst="rect">
            <a:avLst/>
          </a:prstGeom>
        </p:spPr>
      </p:pic>
      <p:pic>
        <p:nvPicPr>
          <p:cNvPr id="6" name="Picture 6" descr="A picture containing text, watch, clock, gauge&#10;&#10;Description automatically generated">
            <a:extLst>
              <a:ext uri="{FF2B5EF4-FFF2-40B4-BE49-F238E27FC236}">
                <a16:creationId xmlns:a16="http://schemas.microsoft.com/office/drawing/2014/main" id="{1F1CABB3-27C8-7A55-C86E-AF5EED05E6F1}"/>
              </a:ext>
            </a:extLst>
          </p:cNvPr>
          <p:cNvPicPr>
            <a:picLocks noChangeAspect="1"/>
          </p:cNvPicPr>
          <p:nvPr/>
        </p:nvPicPr>
        <p:blipFill>
          <a:blip r:embed="rId4"/>
          <a:stretch>
            <a:fillRect/>
          </a:stretch>
        </p:blipFill>
        <p:spPr>
          <a:xfrm>
            <a:off x="1525772" y="5027248"/>
            <a:ext cx="3514060" cy="542619"/>
          </a:xfrm>
          <a:prstGeom prst="rect">
            <a:avLst/>
          </a:prstGeom>
        </p:spPr>
      </p:pic>
    </p:spTree>
    <p:extLst>
      <p:ext uri="{BB962C8B-B14F-4D97-AF65-F5344CB8AC3E}">
        <p14:creationId xmlns:p14="http://schemas.microsoft.com/office/powerpoint/2010/main" val="271504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76EE-AA86-6732-44D4-98F46F09DD2D}"/>
              </a:ext>
            </a:extLst>
          </p:cNvPr>
          <p:cNvSpPr>
            <a:spLocks noGrp="1"/>
          </p:cNvSpPr>
          <p:nvPr>
            <p:ph type="title"/>
          </p:nvPr>
        </p:nvSpPr>
        <p:spPr/>
        <p:txBody>
          <a:bodyPr/>
          <a:lstStyle/>
          <a:p>
            <a:pPr algn="ctr"/>
            <a:r>
              <a:rPr lang="en-US" dirty="0"/>
              <a:t>Improvement to the foreground detection [3]</a:t>
            </a:r>
          </a:p>
        </p:txBody>
      </p:sp>
      <p:sp>
        <p:nvSpPr>
          <p:cNvPr id="3" name="Subtitle 2">
            <a:extLst>
              <a:ext uri="{FF2B5EF4-FFF2-40B4-BE49-F238E27FC236}">
                <a16:creationId xmlns:a16="http://schemas.microsoft.com/office/drawing/2014/main" id="{CBB43158-4585-EF5B-8EDB-F4168B427DD3}"/>
              </a:ext>
            </a:extLst>
          </p:cNvPr>
          <p:cNvSpPr>
            <a:spLocks noGrp="1"/>
          </p:cNvSpPr>
          <p:nvPr>
            <p:ph type="subTitle"/>
          </p:nvPr>
        </p:nvSpPr>
        <p:spPr/>
        <p:txBody>
          <a:bodyPr/>
          <a:lstStyle/>
          <a:p>
            <a:endParaRPr lang="en-US"/>
          </a:p>
          <a:p>
            <a:endParaRPr lang="en-US"/>
          </a:p>
        </p:txBody>
      </p:sp>
      <p:pic>
        <p:nvPicPr>
          <p:cNvPr id="4" name="Picture 4" descr="Diagram&#10;&#10;Description automatically generated">
            <a:extLst>
              <a:ext uri="{FF2B5EF4-FFF2-40B4-BE49-F238E27FC236}">
                <a16:creationId xmlns:a16="http://schemas.microsoft.com/office/drawing/2014/main" id="{34FFDB93-A569-6155-05D7-885C3255E684}"/>
              </a:ext>
            </a:extLst>
          </p:cNvPr>
          <p:cNvPicPr>
            <a:picLocks noChangeAspect="1"/>
          </p:cNvPicPr>
          <p:nvPr/>
        </p:nvPicPr>
        <p:blipFill>
          <a:blip r:embed="rId2"/>
          <a:stretch>
            <a:fillRect/>
          </a:stretch>
        </p:blipFill>
        <p:spPr>
          <a:xfrm>
            <a:off x="1065029" y="1879547"/>
            <a:ext cx="6996222" cy="2266021"/>
          </a:xfrm>
          <a:prstGeom prst="rect">
            <a:avLst/>
          </a:prstGeom>
        </p:spPr>
      </p:pic>
      <p:sp>
        <p:nvSpPr>
          <p:cNvPr id="6" name="TextBox 5">
            <a:extLst>
              <a:ext uri="{FF2B5EF4-FFF2-40B4-BE49-F238E27FC236}">
                <a16:creationId xmlns:a16="http://schemas.microsoft.com/office/drawing/2014/main" id="{548747C2-F2B9-A27E-4124-9B5FC811DD24}"/>
              </a:ext>
            </a:extLst>
          </p:cNvPr>
          <p:cNvSpPr txBox="1"/>
          <p:nvPr/>
        </p:nvSpPr>
        <p:spPr>
          <a:xfrm>
            <a:off x="1030693" y="4238182"/>
            <a:ext cx="73860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improvement of this algorithm is based on the assumption that objects move smoothly spatially and temporally so in the same way used in previous active attentional sampling we'll use spatial and temporal properties to improve our model and decrease false detections</a:t>
            </a:r>
          </a:p>
        </p:txBody>
      </p:sp>
    </p:spTree>
    <p:extLst>
      <p:ext uri="{BB962C8B-B14F-4D97-AF65-F5344CB8AC3E}">
        <p14:creationId xmlns:p14="http://schemas.microsoft.com/office/powerpoint/2010/main" val="320168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64C7-96E5-6B8C-4BC7-677ADB8C66F8}"/>
              </a:ext>
            </a:extLst>
          </p:cNvPr>
          <p:cNvSpPr>
            <a:spLocks noGrp="1"/>
          </p:cNvSpPr>
          <p:nvPr>
            <p:ph type="title"/>
          </p:nvPr>
        </p:nvSpPr>
        <p:spPr/>
        <p:txBody>
          <a:bodyPr/>
          <a:lstStyle/>
          <a:p>
            <a:pPr algn="ctr"/>
            <a:r>
              <a:rPr lang="en-US">
                <a:solidFill>
                  <a:schemeClr val="tx2">
                    <a:lumMod val="50000"/>
                  </a:schemeClr>
                </a:solidFill>
              </a:rPr>
              <a:t>Implementation on Jetson device</a:t>
            </a:r>
          </a:p>
        </p:txBody>
      </p:sp>
      <p:sp>
        <p:nvSpPr>
          <p:cNvPr id="3" name="Subtitle 2">
            <a:extLst>
              <a:ext uri="{FF2B5EF4-FFF2-40B4-BE49-F238E27FC236}">
                <a16:creationId xmlns:a16="http://schemas.microsoft.com/office/drawing/2014/main" id="{B976FC7E-B466-D77D-3C79-F1F0EC4C7DCB}"/>
              </a:ext>
            </a:extLst>
          </p:cNvPr>
          <p:cNvSpPr>
            <a:spLocks noGrp="1"/>
          </p:cNvSpPr>
          <p:nvPr>
            <p:ph type="subTitle"/>
          </p:nvPr>
        </p:nvSpPr>
        <p:spPr>
          <a:xfrm>
            <a:off x="386316" y="1275913"/>
            <a:ext cx="8229240" cy="1142640"/>
          </a:xfrm>
        </p:spPr>
        <p:txBody>
          <a:bodyPr lIns="0" tIns="0" rIns="0" bIns="0" anchor="t">
            <a:noAutofit/>
          </a:bodyPr>
          <a:lstStyle/>
          <a:p>
            <a:pPr marL="0" indent="0">
              <a:buNone/>
            </a:pPr>
            <a:r>
              <a:rPr lang="en-US" sz="2000">
                <a:solidFill>
                  <a:schemeClr val="tx2">
                    <a:lumMod val="50000"/>
                  </a:schemeClr>
                </a:solidFill>
              </a:rPr>
              <a:t>Our goal is to implement on embedded devices, one of them is </a:t>
            </a:r>
            <a:r>
              <a:rPr lang="en-US" sz="2000" b="1">
                <a:solidFill>
                  <a:schemeClr val="tx2">
                    <a:lumMod val="50000"/>
                  </a:schemeClr>
                </a:solidFill>
              </a:rPr>
              <a:t>Jetson nano </a:t>
            </a:r>
            <a:r>
              <a:rPr lang="en-US" sz="2000">
                <a:solidFill>
                  <a:schemeClr val="tx2">
                    <a:lumMod val="50000"/>
                  </a:schemeClr>
                </a:solidFill>
              </a:rPr>
              <a:t>from NVIDIA that is small and relatively cheap (200 shekels for 2GB GPU memory)</a:t>
            </a:r>
          </a:p>
          <a:p>
            <a:pPr marL="0" indent="0">
              <a:buNone/>
            </a:pPr>
            <a:r>
              <a:rPr lang="en-US" sz="2000">
                <a:solidFill>
                  <a:schemeClr val="tx2">
                    <a:lumMod val="50000"/>
                  </a:schemeClr>
                </a:solidFill>
              </a:rPr>
              <a:t>One other advantage is that it contains a GPU that allows to perform parallel computing and so accelerates the algo's performance.</a:t>
            </a:r>
            <a:br>
              <a:rPr lang="en-US" sz="2000">
                <a:solidFill>
                  <a:schemeClr val="tx2">
                    <a:lumMod val="50000"/>
                  </a:schemeClr>
                </a:solidFill>
              </a:rPr>
            </a:br>
            <a:br>
              <a:rPr lang="en-US" sz="2000"/>
            </a:br>
            <a:r>
              <a:rPr lang="en-US" sz="2000">
                <a:solidFill>
                  <a:schemeClr val="tx2">
                    <a:lumMod val="50000"/>
                  </a:schemeClr>
                </a:solidFill>
              </a:rPr>
              <a:t>Moreover, NVIDIA has </a:t>
            </a:r>
            <a:r>
              <a:rPr lang="en-US" sz="2000" err="1">
                <a:solidFill>
                  <a:schemeClr val="tx2">
                    <a:lumMod val="50000"/>
                  </a:schemeClr>
                </a:solidFill>
              </a:rPr>
              <a:t>developped</a:t>
            </a:r>
            <a:r>
              <a:rPr lang="en-US" sz="2000">
                <a:solidFill>
                  <a:schemeClr val="tx2">
                    <a:lumMod val="50000"/>
                  </a:schemeClr>
                </a:solidFill>
              </a:rPr>
              <a:t> a new library called VPI [4] (Vision Programming Interface) that optimize Image processing algorithms for GPUs</a:t>
            </a:r>
          </a:p>
        </p:txBody>
      </p:sp>
      <p:pic>
        <p:nvPicPr>
          <p:cNvPr id="4" name="Picture 4">
            <a:extLst>
              <a:ext uri="{FF2B5EF4-FFF2-40B4-BE49-F238E27FC236}">
                <a16:creationId xmlns:a16="http://schemas.microsoft.com/office/drawing/2014/main" id="{140DF636-91CD-2213-76A1-62607CABF346}"/>
              </a:ext>
            </a:extLst>
          </p:cNvPr>
          <p:cNvPicPr>
            <a:picLocks noChangeAspect="1"/>
          </p:cNvPicPr>
          <p:nvPr/>
        </p:nvPicPr>
        <p:blipFill>
          <a:blip r:embed="rId2"/>
          <a:stretch>
            <a:fillRect/>
          </a:stretch>
        </p:blipFill>
        <p:spPr>
          <a:xfrm>
            <a:off x="6044609" y="4798107"/>
            <a:ext cx="2743200" cy="1674298"/>
          </a:xfrm>
          <a:prstGeom prst="rect">
            <a:avLst/>
          </a:prstGeom>
        </p:spPr>
      </p:pic>
      <p:pic>
        <p:nvPicPr>
          <p:cNvPr id="5" name="Picture 5" descr="Graphical user interface, website&#10;&#10;Description automatically generated">
            <a:extLst>
              <a:ext uri="{FF2B5EF4-FFF2-40B4-BE49-F238E27FC236}">
                <a16:creationId xmlns:a16="http://schemas.microsoft.com/office/drawing/2014/main" id="{D2FA174E-779A-4DFE-3A9F-E5474614DE60}"/>
              </a:ext>
            </a:extLst>
          </p:cNvPr>
          <p:cNvPicPr>
            <a:picLocks noChangeAspect="1"/>
          </p:cNvPicPr>
          <p:nvPr/>
        </p:nvPicPr>
        <p:blipFill>
          <a:blip r:embed="rId3"/>
          <a:stretch>
            <a:fillRect/>
          </a:stretch>
        </p:blipFill>
        <p:spPr>
          <a:xfrm>
            <a:off x="462516" y="4385996"/>
            <a:ext cx="4754525" cy="2392195"/>
          </a:xfrm>
          <a:prstGeom prst="rect">
            <a:avLst/>
          </a:prstGeom>
        </p:spPr>
      </p:pic>
    </p:spTree>
    <p:extLst>
      <p:ext uri="{BB962C8B-B14F-4D97-AF65-F5344CB8AC3E}">
        <p14:creationId xmlns:p14="http://schemas.microsoft.com/office/powerpoint/2010/main" val="129110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2060"/>
                </a:solidFill>
                <a:latin typeface="Calibri"/>
              </a:rPr>
              <a:t>Summary</a:t>
            </a:r>
            <a:endParaRPr lang="en-US" sz="4400" b="0" strike="noStrike" spc="-1">
              <a:solidFill>
                <a:srgbClr val="000000"/>
              </a:solidFill>
              <a:latin typeface="Calibri"/>
            </a:endParaRPr>
          </a:p>
        </p:txBody>
      </p:sp>
      <p:sp>
        <p:nvSpPr>
          <p:cNvPr id="117" name="TextShape 2"/>
          <p:cNvSpPr txBox="1"/>
          <p:nvPr/>
        </p:nvSpPr>
        <p:spPr>
          <a:xfrm>
            <a:off x="457200" y="1600200"/>
            <a:ext cx="8229240" cy="4525560"/>
          </a:xfrm>
          <a:prstGeom prst="rect">
            <a:avLst/>
          </a:prstGeom>
          <a:noFill/>
          <a:ln>
            <a:noFill/>
          </a:ln>
        </p:spPr>
        <p:txBody>
          <a:bodyPr lIns="91440" tIns="45720" rIns="91440" bIns="45720" anchor="t">
            <a:noAutofit/>
          </a:bodyPr>
          <a:lstStyle/>
          <a:p>
            <a:pPr marL="342900" indent="-342265">
              <a:spcBef>
                <a:spcPts val="641"/>
              </a:spcBef>
              <a:buClr>
                <a:srgbClr val="002060"/>
              </a:buClr>
              <a:buFont typeface="Arial"/>
              <a:buChar char="•"/>
            </a:pPr>
            <a:r>
              <a:rPr lang="en-US" sz="2400" spc="-1">
                <a:solidFill>
                  <a:srgbClr val="002060"/>
                </a:solidFill>
                <a:latin typeface="Calibri"/>
              </a:rPr>
              <a:t>The background subtraction is a challenging task with non-stationary cameras but we have implemented a lightweight  algorithm that gives encouraging results but suffer from false detections especially in high illumination areas</a:t>
            </a:r>
          </a:p>
          <a:p>
            <a:pPr marL="342900" indent="-342265">
              <a:spcBef>
                <a:spcPts val="641"/>
              </a:spcBef>
              <a:buClr>
                <a:srgbClr val="002060"/>
              </a:buClr>
              <a:buFont typeface="Arial"/>
              <a:buChar char="•"/>
            </a:pPr>
            <a:r>
              <a:rPr lang="en-US" sz="2400" spc="-1">
                <a:solidFill>
                  <a:srgbClr val="002060"/>
                </a:solidFill>
                <a:latin typeface="Calibri"/>
              </a:rPr>
              <a:t>We proposed improvements in sampling and also in foreground probability detection to improve our results </a:t>
            </a:r>
          </a:p>
          <a:p>
            <a:pPr marL="342900" indent="-342265">
              <a:spcBef>
                <a:spcPts val="641"/>
              </a:spcBef>
              <a:buClr>
                <a:srgbClr val="002060"/>
              </a:buClr>
              <a:buFont typeface="Arial"/>
              <a:buChar char="•"/>
            </a:pPr>
            <a:r>
              <a:rPr lang="en-US" sz="2400" spc="-1">
                <a:solidFill>
                  <a:srgbClr val="002060"/>
                </a:solidFill>
                <a:latin typeface="Calibri"/>
              </a:rPr>
              <a:t>The implementation is optimized to perform in Real-Time on embedded devices particularly on Jetson devices.</a:t>
            </a:r>
          </a:p>
        </p:txBody>
      </p:sp>
      <p:sp>
        <p:nvSpPr>
          <p:cNvPr id="118" name="TextShape 3"/>
          <p:cNvSpPr txBox="1"/>
          <p:nvPr/>
        </p:nvSpPr>
        <p:spPr>
          <a:xfrm>
            <a:off x="457200" y="6356520"/>
            <a:ext cx="2133360" cy="364680"/>
          </a:xfrm>
          <a:prstGeom prst="rect">
            <a:avLst/>
          </a:prstGeom>
          <a:noFill/>
          <a:ln>
            <a:noFill/>
          </a:ln>
        </p:spPr>
        <p:txBody>
          <a:bodyPr lIns="91440" tIns="45720" rIns="91440" bIns="45720" anchor="ctr">
            <a:noAutofit/>
          </a:bodyPr>
          <a:lstStyle/>
          <a:p>
            <a:pPr>
              <a:lnSpc>
                <a:spcPct val="100000"/>
              </a:lnSpc>
            </a:pPr>
            <a:r>
              <a:rPr lang="en-US" sz="1200" spc="-1">
                <a:solidFill>
                  <a:srgbClr val="8B8B8B"/>
                </a:solidFill>
                <a:latin typeface="Calibri"/>
              </a:rPr>
              <a:t>17</a:t>
            </a:r>
            <a:endParaRPr lang="en" sz="12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2060"/>
                </a:solidFill>
                <a:latin typeface="Calibri"/>
              </a:rPr>
              <a:t>Conclusions</a:t>
            </a:r>
            <a:endParaRPr lang="en-US" sz="4400" b="0" strike="noStrike" spc="-1">
              <a:solidFill>
                <a:srgbClr val="000000"/>
              </a:solidFill>
              <a:latin typeface="Calibri"/>
            </a:endParaRPr>
          </a:p>
        </p:txBody>
      </p:sp>
      <p:sp>
        <p:nvSpPr>
          <p:cNvPr id="120" name="TextShape 2"/>
          <p:cNvSpPr txBox="1"/>
          <p:nvPr/>
        </p:nvSpPr>
        <p:spPr>
          <a:xfrm>
            <a:off x="457200" y="1600200"/>
            <a:ext cx="8229240" cy="4525560"/>
          </a:xfrm>
          <a:prstGeom prst="rect">
            <a:avLst/>
          </a:prstGeom>
          <a:noFill/>
          <a:ln>
            <a:noFill/>
          </a:ln>
        </p:spPr>
        <p:txBody>
          <a:bodyPr lIns="91440" tIns="45720" rIns="91440" bIns="45720" anchor="t">
            <a:noAutofit/>
          </a:bodyPr>
          <a:lstStyle/>
          <a:p>
            <a:pPr marL="342900" indent="-342265">
              <a:spcBef>
                <a:spcPts val="641"/>
              </a:spcBef>
              <a:buClr>
                <a:srgbClr val="002060"/>
              </a:buClr>
              <a:buFont typeface="Arial"/>
              <a:buChar char="•"/>
            </a:pPr>
            <a:r>
              <a:rPr lang="en-US" sz="3200" spc="-1">
                <a:solidFill>
                  <a:srgbClr val="002060"/>
                </a:solidFill>
                <a:latin typeface="Calibri"/>
              </a:rPr>
              <a:t>We have seen a new method for background subtraction with non-stationary camera.</a:t>
            </a:r>
            <a:br>
              <a:rPr lang="en-US" sz="3200" spc="-1">
                <a:solidFill>
                  <a:srgbClr val="002060"/>
                </a:solidFill>
                <a:latin typeface="Calibri"/>
              </a:rPr>
            </a:br>
            <a:r>
              <a:rPr lang="en-US" sz="3200" spc="-1">
                <a:solidFill>
                  <a:srgbClr val="002060"/>
                </a:solidFill>
                <a:latin typeface="Calibri"/>
              </a:rPr>
              <a:t>Some improvements need to be applied to decrease the false detection rate</a:t>
            </a:r>
          </a:p>
          <a:p>
            <a:pPr marL="342900" indent="-342265">
              <a:spcBef>
                <a:spcPts val="641"/>
              </a:spcBef>
              <a:buClr>
                <a:srgbClr val="002060"/>
              </a:buClr>
              <a:buFont typeface="Arial"/>
              <a:buChar char="•"/>
            </a:pPr>
            <a:r>
              <a:rPr lang="en-US" sz="3200" spc="-1">
                <a:solidFill>
                  <a:srgbClr val="002060"/>
                </a:solidFill>
                <a:latin typeface="Calibri"/>
              </a:rPr>
              <a:t>Also after the background subtraction we need to implement a tracking algorithm to identify each objects</a:t>
            </a:r>
          </a:p>
        </p:txBody>
      </p:sp>
      <p:sp>
        <p:nvSpPr>
          <p:cNvPr id="121" name="TextShape 3"/>
          <p:cNvSpPr txBox="1"/>
          <p:nvPr/>
        </p:nvSpPr>
        <p:spPr>
          <a:xfrm>
            <a:off x="457200" y="6356520"/>
            <a:ext cx="2133360" cy="364680"/>
          </a:xfrm>
          <a:prstGeom prst="rect">
            <a:avLst/>
          </a:prstGeom>
          <a:noFill/>
          <a:ln>
            <a:noFill/>
          </a:ln>
        </p:spPr>
        <p:txBody>
          <a:bodyPr lIns="91440" tIns="45720" rIns="91440" bIns="45720" anchor="ctr">
            <a:noAutofit/>
          </a:bodyPr>
          <a:lstStyle/>
          <a:p>
            <a:pPr>
              <a:lnSpc>
                <a:spcPct val="100000"/>
              </a:lnSpc>
            </a:pPr>
            <a:r>
              <a:rPr lang="en-US" sz="1200" spc="-1">
                <a:solidFill>
                  <a:srgbClr val="8B8B8B"/>
                </a:solidFill>
                <a:latin typeface="Calibri"/>
              </a:rPr>
              <a:t>18</a:t>
            </a:r>
            <a:endParaRPr lang="en"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2060"/>
                </a:solidFill>
                <a:latin typeface="Calibri"/>
              </a:rPr>
              <a:t>Presentation Outline</a:t>
            </a:r>
            <a:endParaRPr lang="en-US" sz="4400" b="0" strike="noStrike" spc="-1">
              <a:solidFill>
                <a:srgbClr val="000000"/>
              </a:solidFill>
              <a:latin typeface="Calibri"/>
            </a:endParaRPr>
          </a:p>
        </p:txBody>
      </p:sp>
      <p:sp>
        <p:nvSpPr>
          <p:cNvPr id="96" name="TextShape 2"/>
          <p:cNvSpPr txBox="1"/>
          <p:nvPr/>
        </p:nvSpPr>
        <p:spPr>
          <a:xfrm>
            <a:off x="457200" y="1600200"/>
            <a:ext cx="8229240" cy="4525560"/>
          </a:xfrm>
          <a:prstGeom prst="rect">
            <a:avLst/>
          </a:prstGeom>
          <a:noFill/>
          <a:ln>
            <a:noFill/>
          </a:ln>
        </p:spPr>
        <p:txBody>
          <a:bodyPr lIns="91440" tIns="45720" rIns="91440" bIns="45720" anchor="t">
            <a:noAutofit/>
          </a:bodyPr>
          <a:lstStyle/>
          <a:p>
            <a:pPr>
              <a:spcBef>
                <a:spcPts val="641"/>
              </a:spcBef>
              <a:tabLst>
                <a:tab pos="0" algn="l"/>
              </a:tabLst>
            </a:pPr>
            <a:r>
              <a:rPr lang="en-US" sz="3200" spc="-1">
                <a:solidFill>
                  <a:srgbClr val="002060"/>
                </a:solidFill>
                <a:latin typeface="Calibri"/>
              </a:rPr>
              <a:t>- Motivation</a:t>
            </a:r>
          </a:p>
          <a:p>
            <a:pPr>
              <a:spcBef>
                <a:spcPts val="641"/>
              </a:spcBef>
              <a:tabLst>
                <a:tab pos="0" algn="l"/>
              </a:tabLst>
            </a:pPr>
            <a:r>
              <a:rPr lang="en-US" sz="3200" spc="-1">
                <a:solidFill>
                  <a:srgbClr val="002060"/>
                </a:solidFill>
                <a:latin typeface="Calibri"/>
              </a:rPr>
              <a:t>- Problems</a:t>
            </a:r>
          </a:p>
          <a:p>
            <a:pPr>
              <a:spcBef>
                <a:spcPts val="641"/>
              </a:spcBef>
              <a:tabLst>
                <a:tab pos="0" algn="l"/>
              </a:tabLst>
            </a:pPr>
            <a:r>
              <a:rPr lang="en-US" sz="3200" spc="-1">
                <a:solidFill>
                  <a:srgbClr val="002060"/>
                </a:solidFill>
                <a:latin typeface="Calibri"/>
              </a:rPr>
              <a:t>- Optional Solutions</a:t>
            </a:r>
          </a:p>
          <a:p>
            <a:pPr>
              <a:spcBef>
                <a:spcPts val="641"/>
              </a:spcBef>
              <a:tabLst>
                <a:tab pos="0" algn="l"/>
              </a:tabLst>
            </a:pPr>
            <a:r>
              <a:rPr lang="en-US" sz="3200" spc="-1">
                <a:solidFill>
                  <a:srgbClr val="002060"/>
                </a:solidFill>
                <a:latin typeface="Calibri"/>
              </a:rPr>
              <a:t>- Chosen Solution</a:t>
            </a:r>
          </a:p>
          <a:p>
            <a:pPr>
              <a:spcBef>
                <a:spcPts val="641"/>
              </a:spcBef>
              <a:tabLst>
                <a:tab pos="0" algn="l"/>
              </a:tabLst>
            </a:pPr>
            <a:r>
              <a:rPr lang="en-US" sz="3200" spc="-1">
                <a:solidFill>
                  <a:srgbClr val="002060"/>
                </a:solidFill>
                <a:latin typeface="Calibri"/>
              </a:rPr>
              <a:t>- Implementation </a:t>
            </a:r>
          </a:p>
          <a:p>
            <a:pPr>
              <a:spcBef>
                <a:spcPts val="641"/>
              </a:spcBef>
              <a:tabLst>
                <a:tab pos="0" algn="l"/>
              </a:tabLst>
            </a:pPr>
            <a:r>
              <a:rPr lang="en-US" sz="3200" spc="-1">
                <a:solidFill>
                  <a:srgbClr val="002060"/>
                </a:solidFill>
                <a:latin typeface="Calibri"/>
              </a:rPr>
              <a:t>- Improvements for the future</a:t>
            </a:r>
          </a:p>
          <a:p>
            <a:pPr>
              <a:spcBef>
                <a:spcPts val="641"/>
              </a:spcBef>
              <a:tabLst>
                <a:tab pos="0" algn="l"/>
              </a:tabLst>
            </a:pPr>
            <a:r>
              <a:rPr lang="en-US" sz="3200" spc="-1">
                <a:solidFill>
                  <a:srgbClr val="002060"/>
                </a:solidFill>
                <a:latin typeface="Calibri"/>
              </a:rPr>
              <a:t>- Implementation for NVIDIA Jetson</a:t>
            </a:r>
          </a:p>
        </p:txBody>
      </p:sp>
      <p:sp>
        <p:nvSpPr>
          <p:cNvPr id="97" name="TextShape 3"/>
          <p:cNvSpPr txBox="1"/>
          <p:nvPr/>
        </p:nvSpPr>
        <p:spPr>
          <a:xfrm>
            <a:off x="457200" y="6356520"/>
            <a:ext cx="2133360" cy="364680"/>
          </a:xfrm>
          <a:prstGeom prst="rect">
            <a:avLst/>
          </a:prstGeom>
          <a:noFill/>
          <a:ln>
            <a:noFill/>
          </a:ln>
        </p:spPr>
        <p:txBody>
          <a:bodyPr anchor="ctr">
            <a:noAutofit/>
          </a:bodyPr>
          <a:lstStyle/>
          <a:p>
            <a:pPr>
              <a:lnSpc>
                <a:spcPct val="100000"/>
              </a:lnSpc>
            </a:pPr>
            <a:fld id="{872D4C1A-5AF2-46B1-835B-01CD8241A5B2}" type="slidenum">
              <a:rPr lang="en-US" sz="1200" b="0" strike="noStrike" spc="-1">
                <a:solidFill>
                  <a:srgbClr val="8B8B8B"/>
                </a:solidFill>
                <a:latin typeface="Calibri"/>
              </a:rPr>
              <a:t>2</a:t>
            </a:fld>
            <a:endParaRPr lang="en" sz="12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38480" y="228600"/>
            <a:ext cx="8229240" cy="1142640"/>
          </a:xfrm>
          <a:prstGeom prst="rect">
            <a:avLst/>
          </a:prstGeom>
          <a:noFill/>
          <a:ln>
            <a:noFill/>
          </a:ln>
        </p:spPr>
        <p:txBody>
          <a:bodyPr anchor="ctr">
            <a:noAutofit/>
          </a:bodyPr>
          <a:lstStyle/>
          <a:p>
            <a:pPr algn="ctr">
              <a:lnSpc>
                <a:spcPct val="100000"/>
              </a:lnSpc>
            </a:pPr>
            <a:r>
              <a:rPr lang="en-US" sz="4400" b="0" strike="noStrike" spc="-1">
                <a:solidFill>
                  <a:srgbClr val="002060"/>
                </a:solidFill>
                <a:latin typeface="Calibri"/>
              </a:rPr>
              <a:t>References</a:t>
            </a:r>
            <a:endParaRPr lang="en-US" sz="4400" b="0" strike="noStrike" spc="-1">
              <a:solidFill>
                <a:srgbClr val="000000"/>
              </a:solidFill>
              <a:latin typeface="Calibri"/>
            </a:endParaRPr>
          </a:p>
        </p:txBody>
      </p:sp>
      <p:sp>
        <p:nvSpPr>
          <p:cNvPr id="123" name="TextShape 2"/>
          <p:cNvSpPr txBox="1"/>
          <p:nvPr/>
        </p:nvSpPr>
        <p:spPr>
          <a:xfrm>
            <a:off x="501502" y="1600200"/>
            <a:ext cx="8229240" cy="4525560"/>
          </a:xfrm>
          <a:prstGeom prst="rect">
            <a:avLst/>
          </a:prstGeom>
          <a:noFill/>
          <a:ln>
            <a:noFill/>
          </a:ln>
        </p:spPr>
        <p:txBody>
          <a:bodyPr lIns="91440" tIns="45720" rIns="91440" bIns="45720" anchor="t">
            <a:noAutofit/>
          </a:bodyPr>
          <a:lstStyle/>
          <a:p>
            <a:pPr>
              <a:lnSpc>
                <a:spcPct val="100000"/>
              </a:lnSpc>
              <a:spcBef>
                <a:spcPts val="641"/>
              </a:spcBef>
            </a:pPr>
            <a:endParaRPr lang="en-US" b="0" strike="noStrike" spc="-1">
              <a:solidFill>
                <a:srgbClr val="002060"/>
              </a:solidFill>
              <a:latin typeface="Calibri"/>
            </a:endParaRPr>
          </a:p>
          <a:p>
            <a:pPr>
              <a:spcBef>
                <a:spcPts val="641"/>
              </a:spcBef>
              <a:tabLst>
                <a:tab pos="0" algn="l"/>
              </a:tabLst>
            </a:pPr>
            <a:r>
              <a:rPr lang="en-US" spc="-1">
                <a:ea typeface="+mn-lt"/>
                <a:cs typeface="+mn-lt"/>
                <a:hlinkClick r:id="rId2"/>
              </a:rPr>
              <a:t>[1] Kwang Moo Yi et al. Detection of Moving Objects with Non-Stationary Cameras in 5.8ms: Bringing Motion Detection to your Mobile Device 2013</a:t>
            </a:r>
          </a:p>
          <a:p>
            <a:pPr>
              <a:spcBef>
                <a:spcPts val="641"/>
              </a:spcBef>
              <a:tabLst>
                <a:tab pos="0" algn="l"/>
              </a:tabLst>
            </a:pPr>
            <a:endParaRPr lang="en-US" spc="-1">
              <a:cs typeface="Arial"/>
            </a:endParaRPr>
          </a:p>
          <a:p>
            <a:pPr>
              <a:spcBef>
                <a:spcPts val="641"/>
              </a:spcBef>
              <a:tabLst>
                <a:tab pos="0" algn="l"/>
              </a:tabLst>
            </a:pPr>
            <a:r>
              <a:rPr lang="en-US" spc="-1">
                <a:cs typeface="Arial"/>
                <a:hlinkClick r:id="rId3"/>
              </a:rPr>
              <a:t>[2] Chang et al. </a:t>
            </a:r>
            <a:r>
              <a:rPr lang="en-US" spc="-1">
                <a:ea typeface="+mn-lt"/>
                <a:cs typeface="+mn-lt"/>
                <a:hlinkClick r:id="rId3"/>
              </a:rPr>
              <a:t>Active Attentional Sampling for Speed-up of Background Subtraction 2012</a:t>
            </a:r>
          </a:p>
          <a:p>
            <a:pPr>
              <a:spcBef>
                <a:spcPts val="641"/>
              </a:spcBef>
              <a:tabLst>
                <a:tab pos="0" algn="l"/>
              </a:tabLst>
            </a:pPr>
            <a:endParaRPr lang="en-US" spc="-1">
              <a:ea typeface="+mn-lt"/>
              <a:cs typeface="+mn-lt"/>
            </a:endParaRPr>
          </a:p>
          <a:p>
            <a:pPr>
              <a:spcBef>
                <a:spcPts val="641"/>
              </a:spcBef>
              <a:tabLst>
                <a:tab pos="0" algn="l"/>
              </a:tabLst>
            </a:pPr>
            <a:r>
              <a:rPr lang="en-US" spc="-1">
                <a:ea typeface="+mn-lt"/>
                <a:cs typeface="+mn-lt"/>
              </a:rPr>
              <a:t>[</a:t>
            </a:r>
            <a:r>
              <a:rPr lang="en-US" spc="-1">
                <a:ea typeface="+mn-lt"/>
                <a:cs typeface="+mn-lt"/>
                <a:hlinkClick r:id="rId4"/>
              </a:rPr>
              <a:t>3] Yun et al. ROBUST AND FAST MOVING OBJECT DETECTION IN A NON-STATIONARY CAMERA VIA FOREGROUND PROBABILITY BASED SAMPLING 2015</a:t>
            </a:r>
          </a:p>
          <a:p>
            <a:pPr>
              <a:spcBef>
                <a:spcPts val="641"/>
              </a:spcBef>
              <a:tabLst>
                <a:tab pos="0" algn="l"/>
              </a:tabLst>
            </a:pPr>
            <a:endParaRPr lang="en-US" spc="-1">
              <a:ea typeface="+mn-lt"/>
              <a:cs typeface="+mn-lt"/>
            </a:endParaRPr>
          </a:p>
          <a:p>
            <a:pPr>
              <a:spcBef>
                <a:spcPts val="641"/>
              </a:spcBef>
              <a:tabLst>
                <a:tab pos="0" algn="l"/>
              </a:tabLst>
            </a:pPr>
            <a:r>
              <a:rPr lang="en-US" spc="-1">
                <a:ea typeface="+mn-lt"/>
                <a:cs typeface="+mn-lt"/>
                <a:hlinkClick r:id="rId5"/>
              </a:rPr>
              <a:t>[4] VPI library</a:t>
            </a:r>
            <a:endParaRPr lang="en-US" spc="-1">
              <a:ea typeface="+mn-lt"/>
              <a:cs typeface="+mn-lt"/>
            </a:endParaRPr>
          </a:p>
        </p:txBody>
      </p:sp>
      <p:sp>
        <p:nvSpPr>
          <p:cNvPr id="124" name="TextShape 3"/>
          <p:cNvSpPr txBox="1"/>
          <p:nvPr/>
        </p:nvSpPr>
        <p:spPr>
          <a:xfrm>
            <a:off x="457200" y="6356520"/>
            <a:ext cx="2133360" cy="364680"/>
          </a:xfrm>
          <a:prstGeom prst="rect">
            <a:avLst/>
          </a:prstGeom>
          <a:noFill/>
          <a:ln>
            <a:noFill/>
          </a:ln>
        </p:spPr>
        <p:txBody>
          <a:bodyPr lIns="91440" tIns="45720" rIns="91440" bIns="45720" anchor="ctr">
            <a:noAutofit/>
          </a:bodyPr>
          <a:lstStyle/>
          <a:p>
            <a:pPr>
              <a:lnSpc>
                <a:spcPct val="100000"/>
              </a:lnSpc>
            </a:pPr>
            <a:r>
              <a:rPr lang="en-US" sz="1200" spc="-1">
                <a:solidFill>
                  <a:srgbClr val="8B8B8B"/>
                </a:solidFill>
                <a:latin typeface="Calibri"/>
              </a:rPr>
              <a:t>19</a:t>
            </a:r>
            <a:endParaRPr lang="en"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BA91-A25D-2E62-4684-748B47CFCFF3}"/>
              </a:ext>
            </a:extLst>
          </p:cNvPr>
          <p:cNvSpPr>
            <a:spLocks noGrp="1"/>
          </p:cNvSpPr>
          <p:nvPr>
            <p:ph type="title"/>
          </p:nvPr>
        </p:nvSpPr>
        <p:spPr/>
        <p:txBody>
          <a:bodyPr/>
          <a:lstStyle/>
          <a:p>
            <a:pPr algn="ctr"/>
            <a:r>
              <a:rPr lang="en-US">
                <a:solidFill>
                  <a:schemeClr val="tx2">
                    <a:lumMod val="75000"/>
                  </a:schemeClr>
                </a:solidFill>
              </a:rPr>
              <a:t>Project goal</a:t>
            </a:r>
            <a:endParaRPr lang="en-US"/>
          </a:p>
        </p:txBody>
      </p:sp>
      <p:sp>
        <p:nvSpPr>
          <p:cNvPr id="3" name="Subtitle 2">
            <a:extLst>
              <a:ext uri="{FF2B5EF4-FFF2-40B4-BE49-F238E27FC236}">
                <a16:creationId xmlns:a16="http://schemas.microsoft.com/office/drawing/2014/main" id="{15A97E69-C12D-8535-0142-3352F769E805}"/>
              </a:ext>
            </a:extLst>
          </p:cNvPr>
          <p:cNvSpPr>
            <a:spLocks noGrp="1"/>
          </p:cNvSpPr>
          <p:nvPr>
            <p:ph type="subTitle"/>
          </p:nvPr>
        </p:nvSpPr>
        <p:spPr>
          <a:xfrm>
            <a:off x="279990" y="1621471"/>
            <a:ext cx="8229240" cy="4332407"/>
          </a:xfrm>
        </p:spPr>
        <p:txBody>
          <a:bodyPr lIns="0" tIns="0" rIns="0" bIns="0" anchor="t">
            <a:noAutofit/>
          </a:bodyPr>
          <a:lstStyle/>
          <a:p>
            <a:r>
              <a:rPr lang="en-US" sz="3200" b="1" dirty="0">
                <a:solidFill>
                  <a:schemeClr val="tx2">
                    <a:lumMod val="75000"/>
                  </a:schemeClr>
                </a:solidFill>
              </a:rPr>
              <a:t>Tracking moving objects with non-stationary camera</a:t>
            </a:r>
            <a:br>
              <a:rPr lang="en-US" sz="3200" b="1" dirty="0"/>
            </a:br>
            <a:endParaRPr lang="en-US" sz="3200" b="1">
              <a:solidFill>
                <a:schemeClr val="tx2">
                  <a:lumMod val="75000"/>
                </a:schemeClr>
              </a:solidFill>
            </a:endParaRPr>
          </a:p>
          <a:p>
            <a:r>
              <a:rPr lang="en-US" sz="3200" dirty="0">
                <a:solidFill>
                  <a:schemeClr val="tx2">
                    <a:lumMod val="75000"/>
                  </a:schemeClr>
                </a:solidFill>
              </a:rPr>
              <a:t>The project is divided in 2 major parts:</a:t>
            </a:r>
          </a:p>
          <a:p>
            <a:endParaRPr lang="en-US" sz="3200">
              <a:solidFill>
                <a:schemeClr val="tx2">
                  <a:lumMod val="75000"/>
                </a:schemeClr>
              </a:solidFill>
              <a:latin typeface="Arial"/>
            </a:endParaRPr>
          </a:p>
          <a:p>
            <a:pPr marL="457200" lvl="1" indent="-457200">
              <a:buAutoNum type="arabicPeriod"/>
            </a:pPr>
            <a:r>
              <a:rPr lang="en-US" sz="2400" dirty="0">
                <a:solidFill>
                  <a:schemeClr val="tx2">
                    <a:lumMod val="75000"/>
                  </a:schemeClr>
                </a:solidFill>
              </a:rPr>
              <a:t>Background subtraction to detect moving objects</a:t>
            </a:r>
          </a:p>
          <a:p>
            <a:pPr marL="457200" lvl="1" indent="-457200">
              <a:buAutoNum type="arabicPeriod"/>
            </a:pPr>
            <a:endParaRPr lang="en-US" sz="2400" dirty="0">
              <a:solidFill>
                <a:schemeClr val="tx2">
                  <a:lumMod val="75000"/>
                </a:schemeClr>
              </a:solidFill>
            </a:endParaRPr>
          </a:p>
          <a:p>
            <a:pPr marL="457200" lvl="1" indent="-457200">
              <a:buAutoNum type="arabicPeriod"/>
            </a:pPr>
            <a:r>
              <a:rPr lang="en-US" sz="2400" dirty="0">
                <a:solidFill>
                  <a:schemeClr val="tx2">
                    <a:lumMod val="75000"/>
                  </a:schemeClr>
                </a:solidFill>
              </a:rPr>
              <a:t>Tracking moving objects throughout a movie</a:t>
            </a:r>
          </a:p>
          <a:p>
            <a:pPr marL="457200" lvl="1" indent="-457200">
              <a:buAutoNum type="arabicPeriod"/>
            </a:pPr>
            <a:endParaRPr lang="en-US" sz="2400" dirty="0">
              <a:solidFill>
                <a:schemeClr val="tx2">
                  <a:lumMod val="75000"/>
                </a:schemeClr>
              </a:solidFill>
            </a:endParaRPr>
          </a:p>
          <a:p>
            <a:pPr lvl="1"/>
            <a:endParaRPr lang="en-US" sz="2400" dirty="0">
              <a:solidFill>
                <a:schemeClr val="tx2">
                  <a:lumMod val="75000"/>
                </a:schemeClr>
              </a:solidFill>
            </a:endParaRPr>
          </a:p>
        </p:txBody>
      </p:sp>
    </p:spTree>
    <p:extLst>
      <p:ext uri="{BB962C8B-B14F-4D97-AF65-F5344CB8AC3E}">
        <p14:creationId xmlns:p14="http://schemas.microsoft.com/office/powerpoint/2010/main" val="90609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lIns="91440" tIns="45720" rIns="91440" bIns="45720" anchor="ctr">
            <a:noAutofit/>
          </a:bodyPr>
          <a:lstStyle/>
          <a:p>
            <a:pPr algn="ctr"/>
            <a:r>
              <a:rPr lang="en-US" sz="4400" spc="-1">
                <a:solidFill>
                  <a:srgbClr val="002060"/>
                </a:solidFill>
                <a:latin typeface="Calibri"/>
              </a:rPr>
              <a:t>Motivation</a:t>
            </a:r>
            <a:endParaRPr lang="en-US" sz="4400" b="0" strike="noStrike" spc="-1">
              <a:solidFill>
                <a:srgbClr val="000000"/>
              </a:solidFill>
              <a:latin typeface="Calibri"/>
            </a:endParaRPr>
          </a:p>
        </p:txBody>
      </p:sp>
      <p:sp>
        <p:nvSpPr>
          <p:cNvPr id="99" name="TextShape 2"/>
          <p:cNvSpPr txBox="1"/>
          <p:nvPr/>
        </p:nvSpPr>
        <p:spPr>
          <a:xfrm>
            <a:off x="457200" y="1600200"/>
            <a:ext cx="8229240" cy="4525560"/>
          </a:xfrm>
          <a:prstGeom prst="rect">
            <a:avLst/>
          </a:prstGeom>
          <a:noFill/>
          <a:ln>
            <a:noFill/>
          </a:ln>
        </p:spPr>
        <p:txBody>
          <a:bodyPr lIns="91440" tIns="45720" rIns="91440" bIns="45720" anchor="t">
            <a:noAutofit/>
          </a:bodyPr>
          <a:lstStyle/>
          <a:p>
            <a:pPr marL="342900" indent="-342265">
              <a:spcBef>
                <a:spcPts val="641"/>
              </a:spcBef>
              <a:buClr>
                <a:srgbClr val="002060"/>
              </a:buClr>
              <a:buFont typeface="Arial"/>
              <a:buChar char="•"/>
            </a:pPr>
            <a:r>
              <a:rPr lang="en-US" sz="2400" spc="-1">
                <a:solidFill>
                  <a:srgbClr val="002060"/>
                </a:solidFill>
                <a:latin typeface="Calibri"/>
              </a:rPr>
              <a:t>Whether for video surveillance, robotics, police chasing and many more examples the </a:t>
            </a:r>
            <a:r>
              <a:rPr lang="en-US" sz="2400" b="1" spc="-1">
                <a:solidFill>
                  <a:srgbClr val="002060"/>
                </a:solidFill>
                <a:latin typeface="Calibri"/>
              </a:rPr>
              <a:t>ability to track moving objects</a:t>
            </a:r>
            <a:r>
              <a:rPr lang="en-US" sz="2400" spc="-1">
                <a:solidFill>
                  <a:srgbClr val="002060"/>
                </a:solidFill>
                <a:latin typeface="Calibri"/>
              </a:rPr>
              <a:t> through time is fundamental.</a:t>
            </a:r>
          </a:p>
          <a:p>
            <a:pPr marL="342900" indent="-342265">
              <a:spcBef>
                <a:spcPts val="641"/>
              </a:spcBef>
              <a:buClr>
                <a:srgbClr val="002060"/>
              </a:buClr>
              <a:buFont typeface="Arial"/>
              <a:buChar char="•"/>
            </a:pPr>
            <a:r>
              <a:rPr lang="en-US" sz="2400" spc="-1">
                <a:solidFill>
                  <a:srgbClr val="002060"/>
                </a:solidFill>
                <a:latin typeface="Calibri"/>
              </a:rPr>
              <a:t>Yet, the </a:t>
            </a:r>
            <a:r>
              <a:rPr lang="en-US" sz="2400" b="1" spc="-1">
                <a:solidFill>
                  <a:srgbClr val="002060"/>
                </a:solidFill>
                <a:latin typeface="Calibri"/>
              </a:rPr>
              <a:t>limitation of fixed cameras</a:t>
            </a:r>
            <a:r>
              <a:rPr lang="en-US" sz="2400" spc="-1">
                <a:solidFill>
                  <a:srgbClr val="002060"/>
                </a:solidFill>
                <a:latin typeface="Calibri"/>
              </a:rPr>
              <a:t> is a huge disadvantage because most of moving objects will disappear from the frame quickly </a:t>
            </a:r>
          </a:p>
          <a:p>
            <a:pPr marL="342900" indent="-342265">
              <a:spcBef>
                <a:spcPts val="641"/>
              </a:spcBef>
              <a:buClr>
                <a:srgbClr val="002060"/>
              </a:buClr>
              <a:buFont typeface="Arial"/>
              <a:buChar char="•"/>
            </a:pPr>
            <a:r>
              <a:rPr lang="en-US" sz="2400" spc="-1">
                <a:solidFill>
                  <a:srgbClr val="002060"/>
                </a:solidFill>
                <a:latin typeface="Calibri"/>
              </a:rPr>
              <a:t>That's why the ability to </a:t>
            </a:r>
            <a:r>
              <a:rPr lang="en-US" sz="2400" b="1" spc="-1">
                <a:solidFill>
                  <a:srgbClr val="002060"/>
                </a:solidFill>
                <a:latin typeface="Calibri"/>
              </a:rPr>
              <a:t>track objects using non-stationary cameras</a:t>
            </a:r>
            <a:r>
              <a:rPr lang="en-US" sz="2400" spc="-1">
                <a:solidFill>
                  <a:srgbClr val="002060"/>
                </a:solidFill>
                <a:latin typeface="Calibri"/>
              </a:rPr>
              <a:t> is of primary importance </a:t>
            </a:r>
          </a:p>
        </p:txBody>
      </p:sp>
      <p:sp>
        <p:nvSpPr>
          <p:cNvPr id="100" name="TextShape 3"/>
          <p:cNvSpPr txBox="1"/>
          <p:nvPr/>
        </p:nvSpPr>
        <p:spPr>
          <a:xfrm>
            <a:off x="457200" y="6356520"/>
            <a:ext cx="2133360" cy="364680"/>
          </a:xfrm>
          <a:prstGeom prst="rect">
            <a:avLst/>
          </a:prstGeom>
          <a:noFill/>
          <a:ln>
            <a:noFill/>
          </a:ln>
        </p:spPr>
        <p:txBody>
          <a:bodyPr anchor="ctr">
            <a:noAutofit/>
          </a:bodyPr>
          <a:lstStyle/>
          <a:p>
            <a:pPr>
              <a:lnSpc>
                <a:spcPct val="100000"/>
              </a:lnSpc>
            </a:pPr>
            <a:fld id="{57585FCB-A03D-4DDA-A0C3-B55356247D47}" type="slidenum">
              <a:rPr lang="en-US" sz="1200" b="0" strike="noStrike" spc="-1">
                <a:solidFill>
                  <a:srgbClr val="8B8B8B"/>
                </a:solidFill>
                <a:latin typeface="Calibri"/>
              </a:rPr>
              <a:t>4</a:t>
            </a:fld>
            <a:endParaRPr lang="en"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0FF0-0543-AD27-B43E-7ED411D7BC2D}"/>
              </a:ext>
            </a:extLst>
          </p:cNvPr>
          <p:cNvSpPr>
            <a:spLocks noGrp="1"/>
          </p:cNvSpPr>
          <p:nvPr>
            <p:ph type="title"/>
          </p:nvPr>
        </p:nvSpPr>
        <p:spPr/>
        <p:txBody>
          <a:bodyPr/>
          <a:lstStyle/>
          <a:p>
            <a:pPr algn="ctr"/>
            <a:r>
              <a:rPr lang="en-US">
                <a:solidFill>
                  <a:schemeClr val="tx2">
                    <a:lumMod val="75000"/>
                  </a:schemeClr>
                </a:solidFill>
              </a:rPr>
              <a:t>Problems</a:t>
            </a:r>
            <a:endParaRPr lang="en-US">
              <a:solidFill>
                <a:schemeClr val="tx2">
                  <a:lumMod val="50000"/>
                </a:schemeClr>
              </a:solidFill>
            </a:endParaRPr>
          </a:p>
        </p:txBody>
      </p:sp>
      <p:sp>
        <p:nvSpPr>
          <p:cNvPr id="3" name="Subtitle 2">
            <a:extLst>
              <a:ext uri="{FF2B5EF4-FFF2-40B4-BE49-F238E27FC236}">
                <a16:creationId xmlns:a16="http://schemas.microsoft.com/office/drawing/2014/main" id="{D2C2BC75-0F04-3B9F-F396-9A1793851A90}"/>
              </a:ext>
            </a:extLst>
          </p:cNvPr>
          <p:cNvSpPr>
            <a:spLocks noGrp="1"/>
          </p:cNvSpPr>
          <p:nvPr>
            <p:ph type="subTitle"/>
          </p:nvPr>
        </p:nvSpPr>
        <p:spPr>
          <a:xfrm rot="10800000" flipV="1">
            <a:off x="457200" y="1548535"/>
            <a:ext cx="8229240" cy="4659471"/>
          </a:xfrm>
        </p:spPr>
        <p:txBody>
          <a:bodyPr lIns="0" tIns="0" rIns="0" bIns="0" anchor="t">
            <a:noAutofit/>
          </a:bodyPr>
          <a:lstStyle/>
          <a:p>
            <a:pPr marL="0" indent="0">
              <a:buNone/>
            </a:pPr>
            <a:r>
              <a:rPr lang="en-US" sz="2000">
                <a:solidFill>
                  <a:schemeClr val="tx2">
                    <a:lumMod val="75000"/>
                  </a:schemeClr>
                </a:solidFill>
              </a:rPr>
              <a:t>Tracking moving objects with non-stationary camera includes some challenges:</a:t>
            </a:r>
          </a:p>
          <a:p>
            <a:pPr marL="514350" indent="-514350">
              <a:buAutoNum type="arabicPeriod"/>
            </a:pPr>
            <a:r>
              <a:rPr lang="en-US" sz="2000">
                <a:solidFill>
                  <a:schemeClr val="tx2">
                    <a:lumMod val="75000"/>
                  </a:schemeClr>
                </a:solidFill>
              </a:rPr>
              <a:t>Unlike the fixed camera case, with non-stationary one the </a:t>
            </a:r>
            <a:r>
              <a:rPr lang="en-US" sz="2000" b="1">
                <a:solidFill>
                  <a:schemeClr val="tx2">
                    <a:lumMod val="75000"/>
                  </a:schemeClr>
                </a:solidFill>
              </a:rPr>
              <a:t>computational load</a:t>
            </a:r>
            <a:r>
              <a:rPr lang="en-US" sz="2000">
                <a:solidFill>
                  <a:schemeClr val="tx2">
                    <a:lumMod val="75000"/>
                  </a:schemeClr>
                </a:solidFill>
              </a:rPr>
              <a:t> is more important.</a:t>
            </a:r>
          </a:p>
          <a:p>
            <a:pPr marL="514350" indent="-514350">
              <a:buAutoNum type="arabicPeriod"/>
            </a:pPr>
            <a:endParaRPr lang="en-US" sz="2000">
              <a:solidFill>
                <a:schemeClr val="tx2">
                  <a:lumMod val="75000"/>
                </a:schemeClr>
              </a:solidFill>
            </a:endParaRPr>
          </a:p>
          <a:p>
            <a:pPr marL="514350" indent="-514350">
              <a:buAutoNum type="arabicPeriod"/>
            </a:pPr>
            <a:r>
              <a:rPr lang="en-US" sz="2000">
                <a:solidFill>
                  <a:schemeClr val="tx2">
                    <a:lumMod val="75000"/>
                  </a:schemeClr>
                </a:solidFill>
              </a:rPr>
              <a:t>The background is not fixed so we must find a solution to </a:t>
            </a:r>
            <a:r>
              <a:rPr lang="en-US" sz="2000" b="1">
                <a:solidFill>
                  <a:schemeClr val="tx2">
                    <a:lumMod val="75000"/>
                  </a:schemeClr>
                </a:solidFill>
                <a:ea typeface="+mj-lt"/>
                <a:cs typeface="+mj-lt"/>
              </a:rPr>
              <a:t>distinguish between moving background and moving objects/foreground</a:t>
            </a:r>
          </a:p>
          <a:p>
            <a:pPr marL="514350" indent="-514350">
              <a:buAutoNum type="arabicPeriod"/>
            </a:pPr>
            <a:endParaRPr lang="en-US" sz="2000" b="1">
              <a:solidFill>
                <a:schemeClr val="tx2">
                  <a:lumMod val="75000"/>
                </a:schemeClr>
              </a:solidFill>
              <a:cs typeface="Arial"/>
            </a:endParaRPr>
          </a:p>
          <a:p>
            <a:pPr marL="514350" indent="-514350">
              <a:buAutoNum type="arabicPeriod"/>
            </a:pPr>
            <a:r>
              <a:rPr lang="en-US" sz="2000">
                <a:solidFill>
                  <a:schemeClr val="tx2">
                    <a:lumMod val="75000"/>
                  </a:schemeClr>
                </a:solidFill>
              </a:rPr>
              <a:t>To be useful, the algorithm needs </a:t>
            </a:r>
            <a:r>
              <a:rPr lang="en-US" sz="2000" b="1">
                <a:solidFill>
                  <a:schemeClr val="tx2">
                    <a:lumMod val="75000"/>
                  </a:schemeClr>
                </a:solidFill>
              </a:rPr>
              <a:t>run in real time</a:t>
            </a:r>
            <a:r>
              <a:rPr lang="en-US" sz="2000">
                <a:solidFill>
                  <a:schemeClr val="tx2">
                    <a:lumMod val="75000"/>
                  </a:schemeClr>
                </a:solidFill>
              </a:rPr>
              <a:t> so the computational load must be as small as possible</a:t>
            </a:r>
            <a:endParaRPr lang="en-US" sz="2000">
              <a:solidFill>
                <a:schemeClr val="tx2">
                  <a:lumMod val="75000"/>
                </a:schemeClr>
              </a:solidFill>
              <a:cs typeface="Arial"/>
            </a:endParaRPr>
          </a:p>
          <a:p>
            <a:pPr marL="514350" indent="-514350">
              <a:buAutoNum type="arabicPeriod"/>
            </a:pPr>
            <a:endParaRPr lang="en-US" sz="2000">
              <a:solidFill>
                <a:schemeClr val="tx2">
                  <a:lumMod val="75000"/>
                </a:schemeClr>
              </a:solidFill>
              <a:ea typeface="+mn-lt"/>
              <a:cs typeface="+mn-lt"/>
            </a:endParaRPr>
          </a:p>
          <a:p>
            <a:pPr marL="514350" indent="-514350">
              <a:buAutoNum type="arabicPeriod"/>
            </a:pPr>
            <a:r>
              <a:rPr lang="en-US" sz="2000">
                <a:solidFill>
                  <a:schemeClr val="tx2">
                    <a:lumMod val="75000"/>
                  </a:schemeClr>
                </a:solidFill>
                <a:ea typeface="+mn-lt"/>
                <a:cs typeface="+mn-lt"/>
              </a:rPr>
              <a:t>The object tracking is a </a:t>
            </a:r>
            <a:r>
              <a:rPr lang="en-US" sz="2000" b="1">
                <a:solidFill>
                  <a:schemeClr val="tx2">
                    <a:lumMod val="75000"/>
                  </a:schemeClr>
                </a:solidFill>
                <a:ea typeface="+mn-lt"/>
                <a:cs typeface="+mn-lt"/>
              </a:rPr>
              <a:t>low-level task</a:t>
            </a:r>
            <a:r>
              <a:rPr lang="en-US" sz="2000">
                <a:solidFill>
                  <a:schemeClr val="tx2">
                    <a:lumMod val="75000"/>
                  </a:schemeClr>
                </a:solidFill>
                <a:ea typeface="+mn-lt"/>
                <a:cs typeface="+mn-lt"/>
              </a:rPr>
              <a:t>, after the detection and tracking most of the time we'll apply other operations (object recognition for video surveillance, robot's navigation, …) so the optimization of the algorithm is of primary importance</a:t>
            </a:r>
            <a:endParaRPr lang="en-US" sz="2000">
              <a:solidFill>
                <a:schemeClr val="tx2">
                  <a:lumMod val="75000"/>
                </a:schemeClr>
              </a:solidFill>
              <a:cs typeface="Arial"/>
            </a:endParaRPr>
          </a:p>
        </p:txBody>
      </p:sp>
    </p:spTree>
    <p:extLst>
      <p:ext uri="{BB962C8B-B14F-4D97-AF65-F5344CB8AC3E}">
        <p14:creationId xmlns:p14="http://schemas.microsoft.com/office/powerpoint/2010/main" val="46339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2060"/>
                </a:solidFill>
                <a:latin typeface="Calibri"/>
              </a:rPr>
              <a:t>Optional Solutions</a:t>
            </a:r>
            <a:endParaRPr lang="en-US" sz="4400" b="0" strike="noStrike" spc="-1">
              <a:solidFill>
                <a:srgbClr val="000000"/>
              </a:solidFill>
              <a:latin typeface="Calibri"/>
            </a:endParaRPr>
          </a:p>
        </p:txBody>
      </p:sp>
      <p:sp>
        <p:nvSpPr>
          <p:cNvPr id="105" name="TextShape 2"/>
          <p:cNvSpPr txBox="1"/>
          <p:nvPr/>
        </p:nvSpPr>
        <p:spPr>
          <a:xfrm>
            <a:off x="457200" y="1600200"/>
            <a:ext cx="8229240" cy="4525560"/>
          </a:xfrm>
          <a:prstGeom prst="rect">
            <a:avLst/>
          </a:prstGeom>
          <a:noFill/>
          <a:ln>
            <a:noFill/>
          </a:ln>
        </p:spPr>
        <p:txBody>
          <a:bodyPr lIns="91440" tIns="45720" rIns="91440" bIns="45720" anchor="t">
            <a:noAutofit/>
          </a:bodyPr>
          <a:lstStyle/>
          <a:p>
            <a:pPr marL="635">
              <a:spcBef>
                <a:spcPts val="641"/>
              </a:spcBef>
              <a:buClr>
                <a:srgbClr val="002060"/>
              </a:buClr>
            </a:pPr>
            <a:r>
              <a:rPr lang="en-US" sz="2400" spc="-1">
                <a:solidFill>
                  <a:schemeClr val="tx2">
                    <a:lumMod val="50000"/>
                  </a:schemeClr>
                </a:solidFill>
                <a:latin typeface="Calibri"/>
              </a:rPr>
              <a:t>From my researches,</a:t>
            </a:r>
            <a:r>
              <a:rPr lang="en-US" sz="2400" spc="-1">
                <a:solidFill>
                  <a:schemeClr val="bg2">
                    <a:lumMod val="25000"/>
                  </a:schemeClr>
                </a:solidFill>
                <a:latin typeface="Calibri"/>
              </a:rPr>
              <a:t> t</a:t>
            </a:r>
            <a:r>
              <a:rPr lang="en-US" sz="2400" spc="-1">
                <a:solidFill>
                  <a:srgbClr val="002060"/>
                </a:solidFill>
                <a:latin typeface="Calibri"/>
              </a:rPr>
              <a:t>here are 4 main approaches to solve this problem:</a:t>
            </a:r>
          </a:p>
          <a:p>
            <a:pPr marL="635">
              <a:spcBef>
                <a:spcPts val="641"/>
              </a:spcBef>
            </a:pPr>
            <a:r>
              <a:rPr lang="en-US" sz="2400" spc="-1">
                <a:solidFill>
                  <a:srgbClr val="002060"/>
                </a:solidFill>
                <a:latin typeface="Calibri"/>
              </a:rPr>
              <a:t> -</a:t>
            </a:r>
            <a:r>
              <a:rPr lang="en-US" sz="2400" b="1" spc="-1">
                <a:solidFill>
                  <a:srgbClr val="002060"/>
                </a:solidFill>
                <a:latin typeface="Calibri"/>
              </a:rPr>
              <a:t> mosaic based approach</a:t>
            </a:r>
            <a:r>
              <a:rPr lang="en-US" sz="2400" spc="-1">
                <a:solidFill>
                  <a:srgbClr val="002060"/>
                </a:solidFill>
                <a:latin typeface="Calibri"/>
              </a:rPr>
              <a:t>  using panorama but lot of stitching errors cause false detections</a:t>
            </a:r>
            <a:br>
              <a:rPr lang="en-US" sz="2400" spc="-1">
                <a:latin typeface="Calibri"/>
              </a:rPr>
            </a:br>
            <a:r>
              <a:rPr lang="en-US" sz="2400" spc="-1">
                <a:solidFill>
                  <a:srgbClr val="002060"/>
                </a:solidFill>
                <a:latin typeface="Calibri"/>
              </a:rPr>
              <a:t> - </a:t>
            </a:r>
            <a:r>
              <a:rPr lang="en-US" sz="2400" b="1" spc="-1">
                <a:solidFill>
                  <a:srgbClr val="002060"/>
                </a:solidFill>
                <a:latin typeface="Calibri"/>
              </a:rPr>
              <a:t>segmentation method </a:t>
            </a:r>
            <a:r>
              <a:rPr lang="en-US" sz="2400" spc="-1">
                <a:solidFill>
                  <a:srgbClr val="002060"/>
                </a:solidFill>
                <a:latin typeface="Calibri"/>
              </a:rPr>
              <a:t>separate object motion from camera motion but there are too much slow</a:t>
            </a:r>
          </a:p>
          <a:p>
            <a:pPr marL="635">
              <a:spcBef>
                <a:spcPts val="641"/>
              </a:spcBef>
            </a:pPr>
            <a:r>
              <a:rPr lang="en-US" sz="2400" spc="-1">
                <a:solidFill>
                  <a:srgbClr val="002060"/>
                </a:solidFill>
                <a:latin typeface="Calibri"/>
              </a:rPr>
              <a:t>- </a:t>
            </a:r>
            <a:r>
              <a:rPr lang="en-US" sz="2400" b="1" spc="-1">
                <a:solidFill>
                  <a:srgbClr val="002060"/>
                </a:solidFill>
                <a:latin typeface="Calibri"/>
              </a:rPr>
              <a:t>compensation-based methods</a:t>
            </a:r>
            <a:r>
              <a:rPr lang="en-US" sz="2400" spc="-1">
                <a:solidFill>
                  <a:srgbClr val="002060"/>
                </a:solidFill>
                <a:latin typeface="Calibri"/>
              </a:rPr>
              <a:t> which we choose to work with</a:t>
            </a:r>
          </a:p>
          <a:p>
            <a:pPr marL="635">
              <a:spcBef>
                <a:spcPts val="641"/>
              </a:spcBef>
            </a:pPr>
            <a:r>
              <a:rPr lang="en-US" sz="2400" spc="-1">
                <a:solidFill>
                  <a:srgbClr val="002060"/>
                </a:solidFill>
                <a:latin typeface="Calibri"/>
              </a:rPr>
              <a:t>- </a:t>
            </a:r>
            <a:r>
              <a:rPr lang="en-US" sz="2400" b="1" spc="-1">
                <a:solidFill>
                  <a:srgbClr val="002060"/>
                </a:solidFill>
                <a:latin typeface="Calibri"/>
                <a:ea typeface="+mn-lt"/>
                <a:cs typeface="+mn-lt"/>
              </a:rPr>
              <a:t>deep-learning based methods</a:t>
            </a:r>
            <a:r>
              <a:rPr lang="en-US" sz="2400" spc="-1">
                <a:solidFill>
                  <a:srgbClr val="002060"/>
                </a:solidFill>
                <a:latin typeface="Calibri"/>
              </a:rPr>
              <a:t> that give convincing results but the goal of the project is to run the algorithm on embedded objects that have low computational resources </a:t>
            </a:r>
          </a:p>
        </p:txBody>
      </p:sp>
      <p:sp>
        <p:nvSpPr>
          <p:cNvPr id="106" name="TextShape 3"/>
          <p:cNvSpPr txBox="1"/>
          <p:nvPr/>
        </p:nvSpPr>
        <p:spPr>
          <a:xfrm>
            <a:off x="457200" y="6356520"/>
            <a:ext cx="2133360" cy="364680"/>
          </a:xfrm>
          <a:prstGeom prst="rect">
            <a:avLst/>
          </a:prstGeom>
          <a:noFill/>
          <a:ln>
            <a:noFill/>
          </a:ln>
        </p:spPr>
        <p:txBody>
          <a:bodyPr anchor="ctr">
            <a:noAutofit/>
          </a:bodyPr>
          <a:lstStyle/>
          <a:p>
            <a:pPr>
              <a:lnSpc>
                <a:spcPct val="100000"/>
              </a:lnSpc>
            </a:pPr>
            <a:fld id="{AF26EF4B-155C-44B7-B90C-89A18343BD1F}" type="slidenum">
              <a:rPr lang="en-US" sz="1200" b="0" strike="noStrike" spc="-1">
                <a:solidFill>
                  <a:srgbClr val="8B8B8B"/>
                </a:solidFill>
                <a:latin typeface="Calibri"/>
              </a:rPr>
              <a:t>6</a:t>
            </a:fld>
            <a:endParaRPr lang="en"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lIns="91440" tIns="45720" rIns="91440" bIns="45720" anchor="ctr">
            <a:noAutofit/>
          </a:bodyPr>
          <a:lstStyle/>
          <a:p>
            <a:pPr algn="ctr"/>
            <a:r>
              <a:rPr lang="en-US" sz="4400" spc="-1">
                <a:solidFill>
                  <a:srgbClr val="002060"/>
                </a:solidFill>
                <a:latin typeface="Calibri"/>
              </a:rPr>
              <a:t>Chosen solution's details</a:t>
            </a:r>
            <a:endParaRPr lang="en-US" sz="4400" b="0" strike="noStrike" spc="-1">
              <a:solidFill>
                <a:srgbClr val="002060"/>
              </a:solidFill>
              <a:latin typeface="Calibri"/>
            </a:endParaRPr>
          </a:p>
        </p:txBody>
      </p:sp>
      <p:sp>
        <p:nvSpPr>
          <p:cNvPr id="111" name="TextShape 2"/>
          <p:cNvSpPr txBox="1"/>
          <p:nvPr/>
        </p:nvSpPr>
        <p:spPr>
          <a:xfrm>
            <a:off x="611312" y="1557392"/>
            <a:ext cx="8229240" cy="4525560"/>
          </a:xfrm>
          <a:prstGeom prst="rect">
            <a:avLst/>
          </a:prstGeom>
          <a:noFill/>
          <a:ln>
            <a:noFill/>
          </a:ln>
        </p:spPr>
        <p:txBody>
          <a:bodyPr lIns="91440" tIns="45720" rIns="91440" bIns="45720" anchor="t">
            <a:noAutofit/>
          </a:bodyPr>
          <a:lstStyle/>
          <a:p>
            <a:pPr marL="457835" indent="-457200">
              <a:spcBef>
                <a:spcPts val="641"/>
              </a:spcBef>
              <a:buClr>
                <a:srgbClr val="002060"/>
              </a:buClr>
              <a:buAutoNum type="arabicPeriod"/>
            </a:pPr>
            <a:r>
              <a:rPr lang="en-US" sz="2000" spc="-1">
                <a:solidFill>
                  <a:schemeClr val="tx2">
                    <a:lumMod val="75000"/>
                  </a:schemeClr>
                </a:solidFill>
                <a:latin typeface="Calibri"/>
              </a:rPr>
              <a:t>Perform </a:t>
            </a:r>
            <a:r>
              <a:rPr lang="en-US" sz="2000" b="1" spc="-1">
                <a:solidFill>
                  <a:schemeClr val="tx2">
                    <a:lumMod val="75000"/>
                  </a:schemeClr>
                </a:solidFill>
                <a:latin typeface="Calibri"/>
              </a:rPr>
              <a:t>background subtraction </a:t>
            </a:r>
            <a:r>
              <a:rPr lang="en-US" sz="2000" spc="-1">
                <a:solidFill>
                  <a:schemeClr val="tx2">
                    <a:lumMod val="75000"/>
                  </a:schemeClr>
                </a:solidFill>
                <a:latin typeface="Calibri"/>
              </a:rPr>
              <a:t>to distinguish between background and foreground pixels there are 3 main steps:</a:t>
            </a:r>
            <a:endParaRPr lang="en-US">
              <a:solidFill>
                <a:schemeClr val="tx2">
                  <a:lumMod val="75000"/>
                </a:schemeClr>
              </a:solidFill>
              <a:latin typeface="Arial"/>
            </a:endParaRPr>
          </a:p>
          <a:p>
            <a:pPr marL="915035" lvl="1" indent="-457200">
              <a:spcBef>
                <a:spcPts val="641"/>
              </a:spcBef>
              <a:buClr>
                <a:srgbClr val="002060"/>
              </a:buClr>
              <a:buAutoNum type="romanUcPeriod"/>
            </a:pPr>
            <a:r>
              <a:rPr lang="en-US">
                <a:solidFill>
                  <a:schemeClr val="tx2">
                    <a:lumMod val="75000"/>
                  </a:schemeClr>
                </a:solidFill>
              </a:rPr>
              <a:t>Represent the background using statistical model describe in [1] </a:t>
            </a:r>
          </a:p>
          <a:p>
            <a:pPr marL="915035" lvl="1" indent="-457200">
              <a:spcBef>
                <a:spcPts val="641"/>
              </a:spcBef>
              <a:buClr>
                <a:srgbClr val="002060"/>
              </a:buClr>
              <a:buFontTx/>
              <a:buAutoNum type="romanUcPeriod"/>
            </a:pPr>
            <a:r>
              <a:rPr lang="en-US">
                <a:solidFill>
                  <a:schemeClr val="tx2">
                    <a:lumMod val="75000"/>
                  </a:schemeClr>
                </a:solidFill>
                <a:latin typeface="Arial"/>
              </a:rPr>
              <a:t>Improve the sampling process using [2]</a:t>
            </a:r>
          </a:p>
          <a:p>
            <a:pPr marL="915035" lvl="1" indent="-457200">
              <a:spcBef>
                <a:spcPts val="641"/>
              </a:spcBef>
              <a:buClr>
                <a:srgbClr val="002060"/>
              </a:buClr>
              <a:buFontTx/>
              <a:buAutoNum type="romanUcPeriod"/>
            </a:pPr>
            <a:r>
              <a:rPr lang="en-US">
                <a:solidFill>
                  <a:schemeClr val="accent2">
                    <a:lumMod val="60000"/>
                    <a:lumOff val="40000"/>
                  </a:schemeClr>
                </a:solidFill>
                <a:latin typeface="Arial"/>
              </a:rPr>
              <a:t>Improvement of foreground detection described in [1] based on [3]</a:t>
            </a:r>
          </a:p>
          <a:p>
            <a:pPr marL="457835" indent="-457200">
              <a:spcBef>
                <a:spcPts val="641"/>
              </a:spcBef>
              <a:buClr>
                <a:srgbClr val="002060"/>
              </a:buClr>
              <a:buFontTx/>
              <a:buAutoNum type="arabicPeriod"/>
            </a:pPr>
            <a:endParaRPr lang="en-US" sz="2000" spc="-1">
              <a:solidFill>
                <a:schemeClr val="tx2">
                  <a:lumMod val="75000"/>
                </a:schemeClr>
              </a:solidFill>
              <a:latin typeface="Calibri"/>
            </a:endParaRPr>
          </a:p>
          <a:p>
            <a:pPr marL="457835" indent="-457200">
              <a:spcBef>
                <a:spcPts val="641"/>
              </a:spcBef>
              <a:buClr>
                <a:srgbClr val="002060"/>
              </a:buClr>
              <a:buFontTx/>
              <a:buAutoNum type="arabicPeriod"/>
            </a:pPr>
            <a:r>
              <a:rPr lang="en-US" sz="2000" spc="-1">
                <a:solidFill>
                  <a:schemeClr val="accent2">
                    <a:lumMod val="60000"/>
                    <a:lumOff val="40000"/>
                  </a:schemeClr>
                </a:solidFill>
                <a:latin typeface="Calibri"/>
              </a:rPr>
              <a:t>T</a:t>
            </a:r>
            <a:r>
              <a:rPr lang="en-US" spc="-1">
                <a:solidFill>
                  <a:schemeClr val="accent2">
                    <a:lumMod val="60000"/>
                    <a:lumOff val="40000"/>
                  </a:schemeClr>
                </a:solidFill>
                <a:latin typeface="Arial"/>
                <a:cs typeface="Arial"/>
              </a:rPr>
              <a:t>he second step after the foreground obtained will be to </a:t>
            </a:r>
            <a:r>
              <a:rPr lang="en-US" b="1" spc="-1">
                <a:solidFill>
                  <a:schemeClr val="accent2">
                    <a:lumMod val="60000"/>
                    <a:lumOff val="40000"/>
                  </a:schemeClr>
                </a:solidFill>
                <a:latin typeface="Arial"/>
                <a:cs typeface="Arial"/>
              </a:rPr>
              <a:t>track the moving objects </a:t>
            </a:r>
            <a:r>
              <a:rPr lang="en-US" spc="-1">
                <a:solidFill>
                  <a:schemeClr val="accent2">
                    <a:lumMod val="60000"/>
                    <a:lumOff val="40000"/>
                  </a:schemeClr>
                </a:solidFill>
                <a:latin typeface="Arial"/>
                <a:cs typeface="Arial"/>
              </a:rPr>
              <a:t>across the frames </a:t>
            </a:r>
            <a:endParaRPr lang="en-US" spc="-1">
              <a:solidFill>
                <a:schemeClr val="accent2">
                  <a:lumMod val="60000"/>
                  <a:lumOff val="40000"/>
                </a:schemeClr>
              </a:solidFill>
              <a:latin typeface="Calibri"/>
            </a:endParaRPr>
          </a:p>
          <a:p>
            <a:pPr marL="635">
              <a:spcBef>
                <a:spcPts val="641"/>
              </a:spcBef>
              <a:buClr>
                <a:srgbClr val="002060"/>
              </a:buClr>
            </a:pPr>
            <a:endParaRPr lang="en-US" sz="2000" spc="-1">
              <a:solidFill>
                <a:schemeClr val="accent2">
                  <a:lumMod val="60000"/>
                  <a:lumOff val="40000"/>
                </a:schemeClr>
              </a:solidFill>
              <a:latin typeface="Calibri"/>
            </a:endParaRPr>
          </a:p>
          <a:p>
            <a:pPr>
              <a:spcBef>
                <a:spcPts val="641"/>
              </a:spcBef>
            </a:pPr>
            <a:endParaRPr lang="en-US" sz="3200" b="0" strike="noStrike" spc="-1">
              <a:solidFill>
                <a:schemeClr val="accent2">
                  <a:lumMod val="60000"/>
                  <a:lumOff val="40000"/>
                </a:schemeClr>
              </a:solidFill>
              <a:latin typeface="Calibri"/>
            </a:endParaRPr>
          </a:p>
        </p:txBody>
      </p:sp>
      <p:sp>
        <p:nvSpPr>
          <p:cNvPr id="112" name="TextShape 3"/>
          <p:cNvSpPr txBox="1"/>
          <p:nvPr/>
        </p:nvSpPr>
        <p:spPr>
          <a:xfrm>
            <a:off x="457200" y="6356520"/>
            <a:ext cx="2133360" cy="364680"/>
          </a:xfrm>
          <a:prstGeom prst="rect">
            <a:avLst/>
          </a:prstGeom>
          <a:noFill/>
          <a:ln>
            <a:noFill/>
          </a:ln>
        </p:spPr>
        <p:txBody>
          <a:bodyPr anchor="ctr">
            <a:noAutofit/>
          </a:bodyPr>
          <a:lstStyle/>
          <a:p>
            <a:pPr>
              <a:lnSpc>
                <a:spcPct val="100000"/>
              </a:lnSpc>
            </a:pPr>
            <a:fld id="{5481B039-5A57-446B-B52B-DB7325741254}" type="slidenum">
              <a:rPr lang="en-US" sz="1200" b="0" strike="noStrike" spc="-1">
                <a:solidFill>
                  <a:srgbClr val="8B8B8B"/>
                </a:solidFill>
                <a:latin typeface="Calibri"/>
              </a:rPr>
              <a:t>7</a:t>
            </a:fld>
            <a:endParaRPr lang="en" sz="12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lIns="91440" tIns="45720" rIns="91440" bIns="45720" anchor="ctr">
            <a:noAutofit/>
          </a:bodyPr>
          <a:lstStyle/>
          <a:p>
            <a:pPr algn="ctr"/>
            <a:r>
              <a:rPr lang="en-US" sz="4400" spc="-1">
                <a:solidFill>
                  <a:srgbClr val="002060"/>
                </a:solidFill>
                <a:latin typeface="Calibri"/>
              </a:rPr>
              <a:t>Block</a:t>
            </a:r>
            <a:r>
              <a:rPr lang="en-US" sz="4400" b="0" strike="noStrike" spc="-1">
                <a:solidFill>
                  <a:srgbClr val="002060"/>
                </a:solidFill>
                <a:latin typeface="Calibri"/>
              </a:rPr>
              <a:t> </a:t>
            </a:r>
            <a:r>
              <a:rPr lang="en-US" sz="4400" spc="-1">
                <a:solidFill>
                  <a:srgbClr val="002060"/>
                </a:solidFill>
                <a:latin typeface="Calibri"/>
              </a:rPr>
              <a:t>Diagram: background subtraction</a:t>
            </a:r>
            <a:endParaRPr lang="en-US" sz="4400" b="0" strike="noStrike" spc="-1">
              <a:solidFill>
                <a:srgbClr val="000000"/>
              </a:solidFill>
              <a:latin typeface="Calibri"/>
            </a:endParaRPr>
          </a:p>
        </p:txBody>
      </p:sp>
      <p:sp>
        <p:nvSpPr>
          <p:cNvPr id="109" name="TextShape 3"/>
          <p:cNvSpPr txBox="1"/>
          <p:nvPr/>
        </p:nvSpPr>
        <p:spPr>
          <a:xfrm>
            <a:off x="457200" y="6356520"/>
            <a:ext cx="2133360" cy="364680"/>
          </a:xfrm>
          <a:prstGeom prst="rect">
            <a:avLst/>
          </a:prstGeom>
          <a:noFill/>
          <a:ln>
            <a:noFill/>
          </a:ln>
        </p:spPr>
        <p:txBody>
          <a:bodyPr anchor="ctr">
            <a:noAutofit/>
          </a:bodyPr>
          <a:lstStyle/>
          <a:p>
            <a:pPr>
              <a:lnSpc>
                <a:spcPct val="100000"/>
              </a:lnSpc>
            </a:pPr>
            <a:fld id="{E63AF306-3B17-49ED-9C8A-8541184F5FC2}" type="slidenum">
              <a:rPr lang="en-US" sz="1200" b="0" strike="noStrike" spc="-1">
                <a:solidFill>
                  <a:srgbClr val="8B8B8B"/>
                </a:solidFill>
                <a:latin typeface="Calibri"/>
              </a:rPr>
              <a:t>8</a:t>
            </a:fld>
            <a:endParaRPr lang="en" sz="1200" b="0" strike="noStrike" spc="-1">
              <a:latin typeface="Times New Roman"/>
            </a:endParaRPr>
          </a:p>
        </p:txBody>
      </p:sp>
      <p:pic>
        <p:nvPicPr>
          <p:cNvPr id="2" name="Picture 2" descr="Diagram&#10;&#10;Description automatically generated">
            <a:extLst>
              <a:ext uri="{FF2B5EF4-FFF2-40B4-BE49-F238E27FC236}">
                <a16:creationId xmlns:a16="http://schemas.microsoft.com/office/drawing/2014/main" id="{C487E221-F94D-750D-3163-8222699B948C}"/>
              </a:ext>
            </a:extLst>
          </p:cNvPr>
          <p:cNvPicPr>
            <a:picLocks noChangeAspect="1"/>
          </p:cNvPicPr>
          <p:nvPr/>
        </p:nvPicPr>
        <p:blipFill>
          <a:blip r:embed="rId2"/>
          <a:stretch>
            <a:fillRect/>
          </a:stretch>
        </p:blipFill>
        <p:spPr>
          <a:xfrm>
            <a:off x="597614" y="1514348"/>
            <a:ext cx="8299805" cy="3615260"/>
          </a:xfrm>
          <a:prstGeom prst="rect">
            <a:avLst/>
          </a:prstGeom>
        </p:spPr>
      </p:pic>
      <p:sp>
        <p:nvSpPr>
          <p:cNvPr id="3" name="TextBox 2">
            <a:extLst>
              <a:ext uri="{FF2B5EF4-FFF2-40B4-BE49-F238E27FC236}">
                <a16:creationId xmlns:a16="http://schemas.microsoft.com/office/drawing/2014/main" id="{0E9EF7E7-8A5B-99ED-A090-0636D42A4761}"/>
              </a:ext>
            </a:extLst>
          </p:cNvPr>
          <p:cNvSpPr txBox="1"/>
          <p:nvPr/>
        </p:nvSpPr>
        <p:spPr>
          <a:xfrm>
            <a:off x="1065028" y="5282609"/>
            <a:ext cx="7315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We'll explain 3 steps to the algorithm:</a:t>
            </a:r>
          </a:p>
          <a:p>
            <a:r>
              <a:rPr lang="en-US"/>
              <a:t>- </a:t>
            </a:r>
            <a:r>
              <a:rPr lang="en-US" err="1"/>
              <a:t>bg</a:t>
            </a:r>
            <a:r>
              <a:rPr lang="en-US"/>
              <a:t> statistical model using dual-mode Single gaussian model</a:t>
            </a:r>
          </a:p>
          <a:p>
            <a:r>
              <a:rPr lang="en-US"/>
              <a:t>- motion compensation</a:t>
            </a:r>
          </a:p>
          <a:p>
            <a:r>
              <a:rPr lang="en-US"/>
              <a:t>- foreground detection</a:t>
            </a:r>
          </a:p>
        </p:txBody>
      </p:sp>
    </p:spTree>
    <p:extLst>
      <p:ext uri="{BB962C8B-B14F-4D97-AF65-F5344CB8AC3E}">
        <p14:creationId xmlns:p14="http://schemas.microsoft.com/office/powerpoint/2010/main" val="403127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C7C9-A355-404D-B211-418880D7819A}"/>
              </a:ext>
            </a:extLst>
          </p:cNvPr>
          <p:cNvSpPr>
            <a:spLocks noGrp="1"/>
          </p:cNvSpPr>
          <p:nvPr>
            <p:ph type="title"/>
          </p:nvPr>
        </p:nvSpPr>
        <p:spPr/>
        <p:txBody>
          <a:bodyPr/>
          <a:lstStyle/>
          <a:p>
            <a:pPr algn="ctr"/>
            <a:r>
              <a:rPr lang="en-US" sz="3600">
                <a:solidFill>
                  <a:schemeClr val="tx2">
                    <a:lumMod val="75000"/>
                  </a:schemeClr>
                </a:solidFill>
              </a:rPr>
              <a:t>1st step: </a:t>
            </a:r>
            <a:r>
              <a:rPr lang="en-US" sz="3600" err="1">
                <a:solidFill>
                  <a:schemeClr val="tx2">
                    <a:lumMod val="75000"/>
                  </a:schemeClr>
                </a:solidFill>
              </a:rPr>
              <a:t>bg</a:t>
            </a:r>
            <a:r>
              <a:rPr lang="en-US" sz="3600">
                <a:solidFill>
                  <a:schemeClr val="tx2">
                    <a:lumMod val="75000"/>
                  </a:schemeClr>
                </a:solidFill>
              </a:rPr>
              <a:t> statistical model</a:t>
            </a:r>
          </a:p>
        </p:txBody>
      </p:sp>
      <p:sp>
        <p:nvSpPr>
          <p:cNvPr id="3" name="Subtitle 2">
            <a:extLst>
              <a:ext uri="{FF2B5EF4-FFF2-40B4-BE49-F238E27FC236}">
                <a16:creationId xmlns:a16="http://schemas.microsoft.com/office/drawing/2014/main" id="{B292EF71-8A7A-2E91-9917-7877C55AEFFB}"/>
              </a:ext>
            </a:extLst>
          </p:cNvPr>
          <p:cNvSpPr>
            <a:spLocks noGrp="1"/>
          </p:cNvSpPr>
          <p:nvPr>
            <p:ph type="subTitle"/>
          </p:nvPr>
        </p:nvSpPr>
        <p:spPr>
          <a:xfrm>
            <a:off x="277402" y="1627444"/>
            <a:ext cx="8229240" cy="4618729"/>
          </a:xfrm>
        </p:spPr>
        <p:txBody>
          <a:bodyPr lIns="0" tIns="0" rIns="0" bIns="0" anchor="t">
            <a:noAutofit/>
          </a:bodyPr>
          <a:lstStyle/>
          <a:p>
            <a:r>
              <a:rPr lang="en-US" sz="2000">
                <a:solidFill>
                  <a:schemeClr val="tx2">
                    <a:lumMod val="75000"/>
                  </a:schemeClr>
                </a:solidFill>
                <a:ea typeface="+mn-lt"/>
                <a:cs typeface="+mn-lt"/>
              </a:rPr>
              <a:t>We represent the background as a statistical model as described in [1]:</a:t>
            </a:r>
            <a:br>
              <a:rPr lang="en-US" sz="2000">
                <a:ea typeface="+mn-lt"/>
                <a:cs typeface="+mn-lt"/>
              </a:rPr>
            </a:br>
            <a:r>
              <a:rPr lang="en-US" sz="2000">
                <a:solidFill>
                  <a:schemeClr val="tx2">
                    <a:lumMod val="75000"/>
                  </a:schemeClr>
                </a:solidFill>
                <a:ea typeface="+mn-lt"/>
                <a:cs typeface="+mn-lt"/>
              </a:rPr>
              <a:t> </a:t>
            </a:r>
            <a:br>
              <a:rPr lang="en-US" sz="2000">
                <a:ea typeface="+mn-lt"/>
                <a:cs typeface="+mn-lt"/>
              </a:rPr>
            </a:br>
            <a:r>
              <a:rPr lang="en-US" sz="2000">
                <a:solidFill>
                  <a:schemeClr val="tx2">
                    <a:lumMod val="75000"/>
                  </a:schemeClr>
                </a:solidFill>
                <a:ea typeface="+mn-lt"/>
                <a:cs typeface="+mn-lt"/>
              </a:rPr>
              <a:t> - We create a dual-mode Single Gaussian Model (SGM)</a:t>
            </a:r>
            <a:r>
              <a:rPr lang="en-US" sz="2000">
                <a:solidFill>
                  <a:schemeClr val="tx2">
                    <a:lumMod val="75000"/>
                  </a:schemeClr>
                </a:solidFill>
                <a:cs typeface="Arial"/>
              </a:rPr>
              <a:t> for each grid of 4x4 in the image</a:t>
            </a:r>
            <a:br>
              <a:rPr lang="en-US" sz="2000">
                <a:cs typeface="Arial"/>
              </a:rPr>
            </a:br>
            <a:br>
              <a:rPr lang="en-US" sz="2000">
                <a:cs typeface="Arial"/>
              </a:rPr>
            </a:br>
            <a:r>
              <a:rPr lang="en-US" sz="2000">
                <a:solidFill>
                  <a:schemeClr val="tx2">
                    <a:lumMod val="75000"/>
                  </a:schemeClr>
                </a:solidFill>
                <a:cs typeface="Arial"/>
              </a:rPr>
              <a:t>- for each new frame we'll update 3 parameters: </a:t>
            </a:r>
            <a:r>
              <a:rPr lang="en-US" sz="2000" err="1">
                <a:solidFill>
                  <a:schemeClr val="tx2">
                    <a:lumMod val="75000"/>
                  </a:schemeClr>
                </a:solidFill>
                <a:cs typeface="Arial"/>
              </a:rPr>
              <a:t>mean,variance</a:t>
            </a:r>
            <a:r>
              <a:rPr lang="en-US" sz="2000">
                <a:solidFill>
                  <a:schemeClr val="tx2">
                    <a:lumMod val="75000"/>
                  </a:schemeClr>
                </a:solidFill>
                <a:cs typeface="Arial"/>
              </a:rPr>
              <a:t> and age based on these formulas </a:t>
            </a:r>
            <a:br>
              <a:rPr lang="en-US" sz="2000">
                <a:solidFill>
                  <a:schemeClr val="tx2">
                    <a:lumMod val="75000"/>
                  </a:schemeClr>
                </a:solidFill>
                <a:cs typeface="Arial"/>
              </a:rPr>
            </a:br>
            <a:endParaRPr lang="en-US" sz="2400">
              <a:solidFill>
                <a:schemeClr val="tx2">
                  <a:lumMod val="75000"/>
                </a:schemeClr>
              </a:solidFill>
              <a:cs typeface="Arial"/>
            </a:endParaRPr>
          </a:p>
          <a:p>
            <a:br>
              <a:rPr lang="en-US" sz="2400">
                <a:solidFill>
                  <a:schemeClr val="tx2">
                    <a:lumMod val="75000"/>
                  </a:schemeClr>
                </a:solidFill>
                <a:cs typeface="Arial"/>
              </a:rPr>
            </a:br>
            <a:br>
              <a:rPr lang="en-US"/>
            </a:br>
            <a:endParaRPr lang="en-US" sz="2400">
              <a:solidFill>
                <a:schemeClr val="tx2">
                  <a:lumMod val="75000"/>
                </a:schemeClr>
              </a:solidFill>
              <a:cs typeface="Arial"/>
            </a:endParaRPr>
          </a:p>
          <a:p>
            <a:r>
              <a:rPr lang="en-US" sz="1800">
                <a:solidFill>
                  <a:schemeClr val="tx2">
                    <a:lumMod val="50000"/>
                  </a:schemeClr>
                </a:solidFill>
                <a:cs typeface="Arial"/>
              </a:rPr>
              <a:t>The wave above the params refers to</a:t>
            </a:r>
            <a:br>
              <a:rPr lang="en-US" sz="1800">
                <a:solidFill>
                  <a:schemeClr val="tx2">
                    <a:lumMod val="50000"/>
                  </a:schemeClr>
                </a:solidFill>
                <a:cs typeface="Arial"/>
              </a:rPr>
            </a:br>
            <a:r>
              <a:rPr lang="en-US" sz="1800">
                <a:solidFill>
                  <a:schemeClr val="tx2">
                    <a:lumMod val="50000"/>
                  </a:schemeClr>
                </a:solidFill>
                <a:cs typeface="Arial"/>
              </a:rPr>
              <a:t>params updated after motion</a:t>
            </a:r>
            <a:br>
              <a:rPr lang="en-US" sz="1800">
                <a:solidFill>
                  <a:schemeClr val="tx2">
                    <a:lumMod val="50000"/>
                  </a:schemeClr>
                </a:solidFill>
                <a:cs typeface="Arial"/>
              </a:rPr>
            </a:br>
            <a:r>
              <a:rPr lang="en-US" sz="1800">
                <a:solidFill>
                  <a:schemeClr val="tx2">
                    <a:lumMod val="50000"/>
                  </a:schemeClr>
                </a:solidFill>
                <a:cs typeface="Arial"/>
              </a:rPr>
              <a:t>compensation</a:t>
            </a:r>
          </a:p>
        </p:txBody>
      </p:sp>
      <p:pic>
        <p:nvPicPr>
          <p:cNvPr id="4" name="Picture 4">
            <a:extLst>
              <a:ext uri="{FF2B5EF4-FFF2-40B4-BE49-F238E27FC236}">
                <a16:creationId xmlns:a16="http://schemas.microsoft.com/office/drawing/2014/main" id="{4D74EB5E-ED63-01D6-39EE-5D960FA28367}"/>
              </a:ext>
            </a:extLst>
          </p:cNvPr>
          <p:cNvPicPr>
            <a:picLocks noChangeAspect="1"/>
          </p:cNvPicPr>
          <p:nvPr/>
        </p:nvPicPr>
        <p:blipFill>
          <a:blip r:embed="rId2"/>
          <a:stretch>
            <a:fillRect/>
          </a:stretch>
        </p:blipFill>
        <p:spPr>
          <a:xfrm>
            <a:off x="515679" y="3788151"/>
            <a:ext cx="3434316" cy="628487"/>
          </a:xfrm>
          <a:prstGeom prst="rect">
            <a:avLst/>
          </a:prstGeom>
        </p:spPr>
      </p:pic>
      <p:pic>
        <p:nvPicPr>
          <p:cNvPr id="6" name="Picture 6" descr="A picture containing text, clock&#10;&#10;Description automatically generated">
            <a:extLst>
              <a:ext uri="{FF2B5EF4-FFF2-40B4-BE49-F238E27FC236}">
                <a16:creationId xmlns:a16="http://schemas.microsoft.com/office/drawing/2014/main" id="{FD8212DF-15A7-16AA-E6BF-84C2B852AC21}"/>
              </a:ext>
            </a:extLst>
          </p:cNvPr>
          <p:cNvPicPr>
            <a:picLocks noChangeAspect="1"/>
          </p:cNvPicPr>
          <p:nvPr/>
        </p:nvPicPr>
        <p:blipFill>
          <a:blip r:embed="rId3"/>
          <a:stretch>
            <a:fillRect/>
          </a:stretch>
        </p:blipFill>
        <p:spPr>
          <a:xfrm>
            <a:off x="4148470" y="3682164"/>
            <a:ext cx="3726711" cy="680975"/>
          </a:xfrm>
          <a:prstGeom prst="rect">
            <a:avLst/>
          </a:prstGeom>
        </p:spPr>
      </p:pic>
      <p:pic>
        <p:nvPicPr>
          <p:cNvPr id="7" name="Picture 7">
            <a:extLst>
              <a:ext uri="{FF2B5EF4-FFF2-40B4-BE49-F238E27FC236}">
                <a16:creationId xmlns:a16="http://schemas.microsoft.com/office/drawing/2014/main" id="{65AE19A0-3E32-F7AA-C9A2-020004847A36}"/>
              </a:ext>
            </a:extLst>
          </p:cNvPr>
          <p:cNvPicPr>
            <a:picLocks noChangeAspect="1"/>
          </p:cNvPicPr>
          <p:nvPr/>
        </p:nvPicPr>
        <p:blipFill>
          <a:blip r:embed="rId4"/>
          <a:stretch>
            <a:fillRect/>
          </a:stretch>
        </p:blipFill>
        <p:spPr>
          <a:xfrm>
            <a:off x="635959" y="4526147"/>
            <a:ext cx="2343150" cy="552450"/>
          </a:xfrm>
          <a:prstGeom prst="rect">
            <a:avLst/>
          </a:prstGeom>
        </p:spPr>
      </p:pic>
      <p:pic>
        <p:nvPicPr>
          <p:cNvPr id="9" name="Picture 9" descr="A picture containing text, sign, different, road&#10;&#10;Description automatically generated">
            <a:extLst>
              <a:ext uri="{FF2B5EF4-FFF2-40B4-BE49-F238E27FC236}">
                <a16:creationId xmlns:a16="http://schemas.microsoft.com/office/drawing/2014/main" id="{400B17B0-7F4B-8601-B849-6C31FAF19715}"/>
              </a:ext>
            </a:extLst>
          </p:cNvPr>
          <p:cNvPicPr>
            <a:picLocks noChangeAspect="1"/>
          </p:cNvPicPr>
          <p:nvPr/>
        </p:nvPicPr>
        <p:blipFill>
          <a:blip r:embed="rId5"/>
          <a:stretch>
            <a:fillRect/>
          </a:stretch>
        </p:blipFill>
        <p:spPr>
          <a:xfrm>
            <a:off x="4148470" y="4570092"/>
            <a:ext cx="4302641" cy="2201211"/>
          </a:xfrm>
          <a:prstGeom prst="rect">
            <a:avLst/>
          </a:prstGeom>
        </p:spPr>
      </p:pic>
    </p:spTree>
    <p:extLst>
      <p:ext uri="{BB962C8B-B14F-4D97-AF65-F5344CB8AC3E}">
        <p14:creationId xmlns:p14="http://schemas.microsoft.com/office/powerpoint/2010/main" val="387584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20</Slides>
  <Notes>3</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PowerPoint Presentation</vt:lpstr>
      <vt:lpstr>PowerPoint Presentation</vt:lpstr>
      <vt:lpstr>Project goal</vt:lpstr>
      <vt:lpstr>PowerPoint Presentation</vt:lpstr>
      <vt:lpstr>Problems</vt:lpstr>
      <vt:lpstr>PowerPoint Presentation</vt:lpstr>
      <vt:lpstr>PowerPoint Presentation</vt:lpstr>
      <vt:lpstr>PowerPoint Presentation</vt:lpstr>
      <vt:lpstr>1st step: bg statistical model</vt:lpstr>
      <vt:lpstr>Motion compensation model</vt:lpstr>
      <vt:lpstr>PowerPoint Presentation</vt:lpstr>
      <vt:lpstr>Dual-mode SGM</vt:lpstr>
      <vt:lpstr>Foreground detection</vt:lpstr>
      <vt:lpstr>PowerPoint Presentation</vt:lpstr>
      <vt:lpstr>Active Attentional sampling [2] </vt:lpstr>
      <vt:lpstr>Improvement to the foreground detection [3]</vt:lpstr>
      <vt:lpstr>Implementation on Jetson device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פיתוח אלגורית'ם לזיהוי אנשים בתמונות</dc:title>
  <dc:subject/>
  <dc:creator>Idan Burstein</dc:creator>
  <dc:description/>
  <cp:revision>28</cp:revision>
  <cp:lastPrinted>2014-09-21T12:04:19Z</cp:lastPrinted>
  <dcterms:created xsi:type="dcterms:W3CDTF">2012-05-28T18:42:10Z</dcterms:created>
  <dcterms:modified xsi:type="dcterms:W3CDTF">2023-03-23T09:12:42Z</dcterms:modified>
  <dc:language>en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